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9"/>
  </p:notesMasterIdLst>
  <p:handoutMasterIdLst>
    <p:handoutMasterId r:id="rId10"/>
  </p:handoutMasterIdLst>
  <p:sldIdLst>
    <p:sldId id="256" r:id="rId6"/>
    <p:sldId id="258" r:id="rId7"/>
    <p:sldId id="260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A3CD9C"/>
    <a:srgbClr val="94C491"/>
    <a:srgbClr val="99C795"/>
    <a:srgbClr val="8DC57F"/>
    <a:srgbClr val="1541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73" autoAdjust="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Consommation</a:t>
            </a:r>
            <a:r>
              <a:rPr lang="fr-FR" baseline="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d’électricité</a:t>
            </a:r>
            <a:endParaRPr lang="fr-FR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c:rich>
      </c:tx>
      <c:layout>
        <c:manualLayout>
          <c:xMode val="edge"/>
          <c:yMode val="edge"/>
          <c:x val="0.16110476759315978"/>
          <c:y val="3.8951152800771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2022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</a:ln>
              <a:effectLst/>
            </c:spPr>
          </c:marker>
          <c:cat>
            <c:strRef>
              <c:f>Feuil1!$A$2:$A$13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Feuil1!$B$2:$B$13</c:f>
              <c:numCache>
                <c:formatCode>General</c:formatCode>
                <c:ptCount val="12"/>
                <c:pt idx="0">
                  <c:v>5451</c:v>
                </c:pt>
                <c:pt idx="1">
                  <c:v>5798</c:v>
                </c:pt>
                <c:pt idx="2">
                  <c:v>4083</c:v>
                </c:pt>
                <c:pt idx="3">
                  <c:v>4186</c:v>
                </c:pt>
                <c:pt idx="4">
                  <c:v>1746</c:v>
                </c:pt>
                <c:pt idx="5">
                  <c:v>1703</c:v>
                </c:pt>
                <c:pt idx="6">
                  <c:v>2080</c:v>
                </c:pt>
                <c:pt idx="7">
                  <c:v>1966</c:v>
                </c:pt>
                <c:pt idx="8">
                  <c:v>1325</c:v>
                </c:pt>
                <c:pt idx="9">
                  <c:v>1213</c:v>
                </c:pt>
                <c:pt idx="10">
                  <c:v>1524</c:v>
                </c:pt>
                <c:pt idx="11">
                  <c:v>2869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919-4638-8E0A-7964737F004D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2023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4"/>
              </a:solidFill>
              <a:ln w="9525">
                <a:solidFill>
                  <a:schemeClr val="accent4"/>
                </a:solidFill>
                <a:round/>
              </a:ln>
              <a:effectLst/>
            </c:spPr>
          </c:marker>
          <c:cat>
            <c:strRef>
              <c:f>Feuil1!$A$2:$A$13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Feuil1!$C$2:$C$13</c:f>
              <c:numCache>
                <c:formatCode>General</c:formatCode>
                <c:ptCount val="12"/>
                <c:pt idx="0">
                  <c:v>2645</c:v>
                </c:pt>
                <c:pt idx="1">
                  <c:v>4178</c:v>
                </c:pt>
                <c:pt idx="2">
                  <c:v>3304</c:v>
                </c:pt>
                <c:pt idx="3">
                  <c:v>938</c:v>
                </c:pt>
                <c:pt idx="4">
                  <c:v>961</c:v>
                </c:pt>
                <c:pt idx="5">
                  <c:v>883</c:v>
                </c:pt>
                <c:pt idx="6">
                  <c:v>1307</c:v>
                </c:pt>
                <c:pt idx="7">
                  <c:v>1413</c:v>
                </c:pt>
                <c:pt idx="8">
                  <c:v>1338</c:v>
                </c:pt>
                <c:pt idx="9">
                  <c:v>797</c:v>
                </c:pt>
                <c:pt idx="10">
                  <c:v>1348</c:v>
                </c:pt>
                <c:pt idx="11">
                  <c:v>2985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919-4638-8E0A-7964737F004D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2024</c:v>
                </c:pt>
              </c:strCache>
            </c:strRef>
          </c:tx>
          <c:spPr>
            <a:ln w="22225" cap="rnd">
              <a:solidFill>
                <a:schemeClr val="accent6"/>
              </a:solidFill>
              <a:round/>
            </a:ln>
            <a:effectLst/>
          </c:spPr>
          <c:marker>
            <c:symbol val="triangle"/>
            <c:size val="6"/>
            <c:spPr>
              <a:solidFill>
                <a:schemeClr val="accent6"/>
              </a:solidFill>
              <a:ln w="9525">
                <a:solidFill>
                  <a:schemeClr val="accent6"/>
                </a:solidFill>
                <a:round/>
              </a:ln>
              <a:effectLst/>
            </c:spPr>
          </c:marker>
          <c:cat>
            <c:strRef>
              <c:f>Feuil1!$A$2:$A$13</c:f>
              <c:strCache>
                <c:ptCount val="12"/>
                <c:pt idx="0">
                  <c:v>Janvier</c:v>
                </c:pt>
                <c:pt idx="1">
                  <c:v>Février</c:v>
                </c:pt>
                <c:pt idx="2">
                  <c:v>Mars</c:v>
                </c:pt>
                <c:pt idx="3">
                  <c:v>Avril</c:v>
                </c:pt>
                <c:pt idx="4">
                  <c:v>Mai</c:v>
                </c:pt>
                <c:pt idx="5">
                  <c:v>Juin</c:v>
                </c:pt>
                <c:pt idx="6">
                  <c:v>Juillet</c:v>
                </c:pt>
                <c:pt idx="7">
                  <c:v>Août</c:v>
                </c:pt>
                <c:pt idx="8">
                  <c:v>Septembre</c:v>
                </c:pt>
                <c:pt idx="9">
                  <c:v>Octobre</c:v>
                </c:pt>
                <c:pt idx="10">
                  <c:v>Novembre</c:v>
                </c:pt>
                <c:pt idx="11">
                  <c:v>Décembre</c:v>
                </c:pt>
              </c:strCache>
            </c:strRef>
          </c:cat>
          <c:val>
            <c:numRef>
              <c:f>Feuil1!$D$2:$D$13</c:f>
              <c:numCache>
                <c:formatCode>General</c:formatCode>
                <c:ptCount val="12"/>
                <c:pt idx="0">
                  <c:v>3099</c:v>
                </c:pt>
                <c:pt idx="1">
                  <c:v>3150</c:v>
                </c:pt>
                <c:pt idx="2">
                  <c:v>2264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919-4638-8E0A-7964737F00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3618272"/>
        <c:axId val="203080848"/>
      </c:lineChart>
      <c:catAx>
        <c:axId val="1836182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03080848"/>
        <c:crosses val="autoZero"/>
        <c:auto val="1"/>
        <c:lblAlgn val="ctr"/>
        <c:lblOffset val="100"/>
        <c:noMultiLvlLbl val="0"/>
      </c:catAx>
      <c:valAx>
        <c:axId val="2030808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3618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dirty="0">
                <a:solidFill>
                  <a:schemeClr val="accent1">
                    <a:lumMod val="75000"/>
                  </a:schemeClr>
                </a:solidFill>
              </a:rPr>
              <a:t>CONSOMMATION</a:t>
            </a:r>
            <a:r>
              <a:rPr lang="fr-FR" baseline="0" dirty="0">
                <a:solidFill>
                  <a:schemeClr val="accent1">
                    <a:lumMod val="75000"/>
                  </a:schemeClr>
                </a:solidFill>
              </a:rPr>
              <a:t> D’EAU</a:t>
            </a:r>
            <a:endParaRPr lang="fr-FR" dirty="0">
              <a:solidFill>
                <a:schemeClr val="accent1">
                  <a:lumMod val="75000"/>
                </a:schemeClr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Feuil1!$A$2</c:f>
              <c:numCache>
                <c:formatCode>General</c:formatCode>
                <c:ptCount val="1"/>
              </c:numCache>
            </c:numRef>
          </c:cat>
          <c:val>
            <c:numRef>
              <c:f>Feuil1!$B$2</c:f>
              <c:numCache>
                <c:formatCode>General</c:formatCode>
                <c:ptCount val="1"/>
                <c:pt idx="0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57-4EB9-8418-F09E51272B9E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Feuil1!$A$2</c:f>
              <c:numCache>
                <c:formatCode>General</c:formatCode>
                <c:ptCount val="1"/>
              </c:numCache>
            </c:numRef>
          </c:cat>
          <c:val>
            <c:numRef>
              <c:f>Feuil1!$C$2</c:f>
              <c:numCache>
                <c:formatCode>General</c:formatCode>
                <c:ptCount val="1"/>
                <c:pt idx="0">
                  <c:v>108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57-4EB9-8418-F09E51272B9E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Feuil1!$A$2</c:f>
              <c:numCache>
                <c:formatCode>General</c:formatCode>
                <c:ptCount val="1"/>
              </c:numCache>
            </c:numRef>
          </c:cat>
          <c:val>
            <c:numRef>
              <c:f>Feuil1!$D$2</c:f>
              <c:numCache>
                <c:formatCode>General</c:formatCode>
                <c:ptCount val="1"/>
                <c:pt idx="0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157-4EB9-8418-F09E51272B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4509792"/>
        <c:axId val="200902752"/>
      </c:barChart>
      <c:catAx>
        <c:axId val="394509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00902752"/>
        <c:crosses val="autoZero"/>
        <c:auto val="1"/>
        <c:lblAlgn val="ctr"/>
        <c:lblOffset val="100"/>
        <c:noMultiLvlLbl val="0"/>
      </c:catAx>
      <c:valAx>
        <c:axId val="200902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94509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F5CACB62-0DEB-06A2-239C-DF6300B703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D922A95-7C8D-4767-C292-8B675BE194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F518D-A7E9-4568-86E2-8299856056F7}" type="datetimeFigureOut">
              <a:rPr lang="it-IT" smtClean="0"/>
              <a:t>05/04/2024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A0F9E29-64FA-360C-A7DC-9519A3F77CE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21E0CE7-9C3B-38E7-1C7B-B527CD084C2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4AEDAD-AA45-430D-89DC-91E9B811E3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80967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CA8CC-BE68-4FEA-8FDA-062A299753AD}" type="datetimeFigureOut">
              <a:rPr lang="it-IT" smtClean="0"/>
              <a:t>05/04/2024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44611-13E3-4911-B1B6-4CC4C07494E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9328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magine 12" descr="Immagine che contiene testo, Carattere, logo, Elementi grafici&#10;&#10;Descrizione generata automaticamente">
            <a:extLst>
              <a:ext uri="{FF2B5EF4-FFF2-40B4-BE49-F238E27FC236}">
                <a16:creationId xmlns:a16="http://schemas.microsoft.com/office/drawing/2014/main" id="{EA8CB037-DB62-FA18-C6BF-08A287175A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931" y="1920586"/>
            <a:ext cx="6398080" cy="3640574"/>
          </a:xfrm>
          <a:prstGeom prst="rect">
            <a:avLst/>
          </a:prstGeom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id="{7EEED00A-3027-7D98-F9B8-0D666F11C016}"/>
              </a:ext>
            </a:extLst>
          </p:cNvPr>
          <p:cNvSpPr/>
          <p:nvPr userDrawn="1"/>
        </p:nvSpPr>
        <p:spPr>
          <a:xfrm>
            <a:off x="0" y="-1"/>
            <a:ext cx="12192000" cy="1207699"/>
          </a:xfrm>
          <a:prstGeom prst="rect">
            <a:avLst/>
          </a:prstGeom>
          <a:solidFill>
            <a:srgbClr val="A3CD9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1955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2F23E3-7487-A473-8E53-5C207A2A7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FE9513-0039-CC93-9A8F-EA1048F72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5FF4C34-3BFA-2B71-CE09-FD76A4A63A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6CAB3A0-5C8D-0D28-18C6-DFE2532BE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E0EE-6847-4175-858F-E84B812ABA2E}" type="datetimeFigureOut">
              <a:rPr lang="it-IT" smtClean="0"/>
              <a:t>05/04/2024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9A2AB5D-3C14-1284-9519-7F45EC9C7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315E2F-A02B-F1C8-924E-6A75CB126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AC3C1-6A36-4871-A5D4-037F766539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7955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FDE670-F1EA-9345-E33A-946AC2ABC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A2C5378A-10B7-4918-EB6B-F42C933DD0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B9262F9-0C02-184A-74E4-BFC0F0C050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9248EBC-7D13-B05A-9C44-E5E3AE485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E0EE-6847-4175-858F-E84B812ABA2E}" type="datetimeFigureOut">
              <a:rPr lang="it-IT" smtClean="0"/>
              <a:t>05/04/2024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6647835-0F6C-1CF7-7CC6-8F74D2495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A9137FB-5F6E-B690-BE6F-58465C4F0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AC3C1-6A36-4871-A5D4-037F766539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4028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2E9F86-F7B3-5610-987C-17238D9F5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FA38672-F92C-D8E4-9B0A-DCADEB7767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621D32B-F6E8-9330-6F1B-F16E03553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E0EE-6847-4175-858F-E84B812ABA2E}" type="datetimeFigureOut">
              <a:rPr lang="it-IT" smtClean="0"/>
              <a:t>05/04/2024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8CE214-A3D9-2F5B-273A-DC052DF8E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902E86E-71DA-43DF-954F-46B156113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AC3C1-6A36-4871-A5D4-037F766539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28291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79C38FB-BA24-C4D3-7FF3-3AF774C9E4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8FC61AA-B628-71CA-C87B-F71AF8066A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D529B91-CA9F-F680-1EE4-FE67E23E9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E0EE-6847-4175-858F-E84B812ABA2E}" type="datetimeFigureOut">
              <a:rPr lang="it-IT" smtClean="0"/>
              <a:t>05/04/2024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7A75065-E39B-A8D2-D826-AA6459BA6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3D22F60-AE41-B2F7-031B-DE9E33885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AC3C1-6A36-4871-A5D4-037F766539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6711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Immagine che contiene testo, Carattere, logo, Elementi grafici&#10;&#10;Descrizione generata automaticamente">
            <a:extLst>
              <a:ext uri="{FF2B5EF4-FFF2-40B4-BE49-F238E27FC236}">
                <a16:creationId xmlns:a16="http://schemas.microsoft.com/office/drawing/2014/main" id="{5D838FC8-BE03-AB52-59B7-5DF7900ACD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541" y="280805"/>
            <a:ext cx="1634160" cy="929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195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C78883-117C-0CA9-9839-6301EC4376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458143B-14AB-4CD5-D83D-513795640B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732ED16-089F-6156-CB6E-48E8CD427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E0EE-6847-4175-858F-E84B812ABA2E}" type="datetimeFigureOut">
              <a:rPr lang="it-IT" smtClean="0"/>
              <a:t>05/04/2024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242C85-01E8-9D81-B6AE-D14FAEFA3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6B80777-2357-5AB7-090E-EEFBBBB4E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AC3C1-6A36-4871-A5D4-037F766539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9137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61CB26-F007-A690-E07E-E89A5F2E8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23A8DCD-24C1-E02D-2A50-C30D0FC0C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62070A0-6279-1082-76D0-85CEECA5D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E0EE-6847-4175-858F-E84B812ABA2E}" type="datetimeFigureOut">
              <a:rPr lang="it-IT" smtClean="0"/>
              <a:t>05/04/2024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DB434E6-86E3-2AA3-0743-30F21B45C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DEBEAD7-9037-E47E-14F2-CC272FC49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AC3C1-6A36-4871-A5D4-037F766539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3820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5EF04F-8167-2C16-5252-33B5E469F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C8386ED-85D2-6B5E-1C9F-BE23889CC1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A9205A-1320-A99B-1D04-C4E50494F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E0EE-6847-4175-858F-E84B812ABA2E}" type="datetimeFigureOut">
              <a:rPr lang="it-IT" smtClean="0"/>
              <a:t>05/04/2024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FBB811-8474-3881-CF01-7106D5152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E504C29-3EFC-3BE3-C7EF-85425B25A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AC3C1-6A36-4871-A5D4-037F766539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61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39C03B-9DC9-CC93-9067-0172B2AD2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97DD89-0EAB-E836-0031-8F6F55EF93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1C7A06E-7A47-00C1-7A33-1A64BFD035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51C31F7-4F73-B234-64EE-6F9FFD8CB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E0EE-6847-4175-858F-E84B812ABA2E}" type="datetimeFigureOut">
              <a:rPr lang="it-IT" smtClean="0"/>
              <a:t>05/04/2024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DAB2459-DDE8-CDD9-01D3-BC853F322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1447A05-86D5-047C-6D52-ED8788E46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AC3C1-6A36-4871-A5D4-037F766539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3864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1C2923-4D76-3710-A3FC-8423BA584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7D101B2-F486-F5B6-DBB2-7BE254F77B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F94B9A9-597F-88C2-14BF-B47715A43A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CFD6D46-DFB8-BF0E-94DD-ED88D0DE7D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E5D284E-83EE-9526-0CF2-EC24BC98D3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78E4EA4-0EF0-836A-C982-AEE8A2299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E0EE-6847-4175-858F-E84B812ABA2E}" type="datetimeFigureOut">
              <a:rPr lang="it-IT" smtClean="0"/>
              <a:t>05/04/2024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74F4F3D-7780-ACFF-5A13-3E7B334D2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B87C916-5951-DA11-235E-0CA81296A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AC3C1-6A36-4871-A5D4-037F766539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2928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1A0704-2260-9810-B1BC-1BD9FB17B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1CBEB4F-7002-EEB1-943F-59E7BF3E8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E0EE-6847-4175-858F-E84B812ABA2E}" type="datetimeFigureOut">
              <a:rPr lang="it-IT" smtClean="0"/>
              <a:t>05/04/2024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0D38BDF-74C4-7D7F-28D1-4FFA23840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04F34D6-FAA0-91CB-0D5B-ADF4B3CBD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AC3C1-6A36-4871-A5D4-037F766539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7437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5097980-787E-EB19-7781-F35CC3BC4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E0EE-6847-4175-858F-E84B812ABA2E}" type="datetimeFigureOut">
              <a:rPr lang="it-IT" smtClean="0"/>
              <a:t>05/04/2024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2F48303-AF67-1917-0310-D62F75034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F80E0B1-B282-8A87-30A4-C964B3E95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AC3C1-6A36-4871-A5D4-037F766539F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2049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5D35A9E-5D3E-0606-275C-01840CF5E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D9C6D7A-733B-34E7-42AF-A2B8FB6BC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pic>
        <p:nvPicPr>
          <p:cNvPr id="13" name="Immagine 12" descr="Immagine che contiene testo, simbolo, emblema, corona&#10;&#10;Descrizione generata automaticamente">
            <a:extLst>
              <a:ext uri="{FF2B5EF4-FFF2-40B4-BE49-F238E27FC236}">
                <a16:creationId xmlns:a16="http://schemas.microsoft.com/office/drawing/2014/main" id="{0F04C1D2-FEBD-0054-F14E-791B63C2632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402" y="5965809"/>
            <a:ext cx="705564" cy="705564"/>
          </a:xfrm>
          <a:prstGeom prst="rect">
            <a:avLst/>
          </a:prstGeom>
        </p:spPr>
      </p:pic>
      <p:pic>
        <p:nvPicPr>
          <p:cNvPr id="14" name="Immagine 13" descr="Immagine che contiene Carattere, logo, Elementi grafici, simbolo&#10;&#10;Descrizione generata automaticamente">
            <a:extLst>
              <a:ext uri="{FF2B5EF4-FFF2-40B4-BE49-F238E27FC236}">
                <a16:creationId xmlns:a16="http://schemas.microsoft.com/office/drawing/2014/main" id="{A94BC0BE-D920-AAC2-C90B-D64800B973F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69" y="6091644"/>
            <a:ext cx="1347043" cy="604639"/>
          </a:xfrm>
          <a:prstGeom prst="rect">
            <a:avLst/>
          </a:prstGeom>
        </p:spPr>
      </p:pic>
      <p:pic>
        <p:nvPicPr>
          <p:cNvPr id="15" name="Immagine 14" descr="Immagine che contiene testo, logo, Carattere, schermata&#10;&#10;Descrizione generata automaticamente">
            <a:extLst>
              <a:ext uri="{FF2B5EF4-FFF2-40B4-BE49-F238E27FC236}">
                <a16:creationId xmlns:a16="http://schemas.microsoft.com/office/drawing/2014/main" id="{3EF1435E-BF7F-AE11-AF5D-8B2759FB92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03" b="30361"/>
          <a:stretch/>
        </p:blipFill>
        <p:spPr>
          <a:xfrm>
            <a:off x="1837708" y="6094299"/>
            <a:ext cx="1910028" cy="552838"/>
          </a:xfrm>
          <a:prstGeom prst="rect">
            <a:avLst/>
          </a:prstGeom>
        </p:spPr>
      </p:pic>
      <p:pic>
        <p:nvPicPr>
          <p:cNvPr id="16" name="Immagine 15">
            <a:extLst>
              <a:ext uri="{FF2B5EF4-FFF2-40B4-BE49-F238E27FC236}">
                <a16:creationId xmlns:a16="http://schemas.microsoft.com/office/drawing/2014/main" id="{FC7708CC-F531-CCCA-CED9-D8687F21A9F1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2387" y="6122989"/>
            <a:ext cx="3538129" cy="391203"/>
          </a:xfrm>
          <a:prstGeom prst="rect">
            <a:avLst/>
          </a:prstGeom>
        </p:spPr>
      </p:pic>
      <p:pic>
        <p:nvPicPr>
          <p:cNvPr id="17" name="Immagine 16" descr="Immagine che contiene testo, Carattere, logo, Elementi grafici&#10;&#10;Descrizione generata automaticamente">
            <a:extLst>
              <a:ext uri="{FF2B5EF4-FFF2-40B4-BE49-F238E27FC236}">
                <a16:creationId xmlns:a16="http://schemas.microsoft.com/office/drawing/2014/main" id="{9361ABCD-B76C-5D27-D486-F15F272EB3A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682" y="6016765"/>
            <a:ext cx="1363238" cy="599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58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D9941C28-4C23-3A59-7D51-F51E87BD6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740EA0-8627-D4F0-CE52-F53E65FBA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EFF9E47-B4D4-83AA-293F-38175E1591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7E0EE-6847-4175-858F-E84B812ABA2E}" type="datetimeFigureOut">
              <a:rPr lang="it-IT" smtClean="0"/>
              <a:t>05/04/2024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E3CD683-B82E-DD3E-F1C0-13C74EBDCC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7F4EC9B-19A4-818C-6E63-85565FBB37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AC3C1-6A36-4871-A5D4-037F766539FA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 descr="Immagine che contiene testo, simbolo, emblema, corona&#10;&#10;Descrizione generata automaticamente">
            <a:extLst>
              <a:ext uri="{FF2B5EF4-FFF2-40B4-BE49-F238E27FC236}">
                <a16:creationId xmlns:a16="http://schemas.microsoft.com/office/drawing/2014/main" id="{AD51BBF5-2E59-6829-484A-21909418AF2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402" y="5965809"/>
            <a:ext cx="705564" cy="705564"/>
          </a:xfrm>
          <a:prstGeom prst="rect">
            <a:avLst/>
          </a:prstGeom>
        </p:spPr>
      </p:pic>
      <p:pic>
        <p:nvPicPr>
          <p:cNvPr id="8" name="Immagine 7" descr="Immagine che contiene Carattere, logo, Elementi grafici, simbolo&#10;&#10;Descrizione generata automaticamente">
            <a:extLst>
              <a:ext uri="{FF2B5EF4-FFF2-40B4-BE49-F238E27FC236}">
                <a16:creationId xmlns:a16="http://schemas.microsoft.com/office/drawing/2014/main" id="{53762F4C-5ECE-D297-0F08-41429C6FDB18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69" y="6091644"/>
            <a:ext cx="1347043" cy="604639"/>
          </a:xfrm>
          <a:prstGeom prst="rect">
            <a:avLst/>
          </a:prstGeom>
        </p:spPr>
      </p:pic>
      <p:pic>
        <p:nvPicPr>
          <p:cNvPr id="9" name="Immagine 8" descr="Immagine che contiene testo, logo, Carattere, schermata&#10;&#10;Descrizione generata automaticamente">
            <a:extLst>
              <a:ext uri="{FF2B5EF4-FFF2-40B4-BE49-F238E27FC236}">
                <a16:creationId xmlns:a16="http://schemas.microsoft.com/office/drawing/2014/main" id="{3BF1DD48-99F1-693A-2BC3-6D954ECB6E9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803" b="30361"/>
          <a:stretch/>
        </p:blipFill>
        <p:spPr>
          <a:xfrm>
            <a:off x="1837708" y="6094299"/>
            <a:ext cx="1910028" cy="552838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45C4006F-1733-0F39-4EB5-8A8CA234242D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3302" y="6121994"/>
            <a:ext cx="3538129" cy="391203"/>
          </a:xfrm>
          <a:prstGeom prst="rect">
            <a:avLst/>
          </a:prstGeom>
        </p:spPr>
      </p:pic>
      <p:pic>
        <p:nvPicPr>
          <p:cNvPr id="11" name="Immagine 10" descr="Immagine che contiene testo, Carattere, logo, Elementi grafici&#10;&#10;Descrizione generata automaticamente">
            <a:extLst>
              <a:ext uri="{FF2B5EF4-FFF2-40B4-BE49-F238E27FC236}">
                <a16:creationId xmlns:a16="http://schemas.microsoft.com/office/drawing/2014/main" id="{27803024-55FE-A878-4415-3CABBB271AF4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682" y="6016765"/>
            <a:ext cx="1363238" cy="599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5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42DB6C57-68FD-4970-05DC-4CE6A2036ACA}"/>
              </a:ext>
            </a:extLst>
          </p:cNvPr>
          <p:cNvSpPr txBox="1"/>
          <p:nvPr/>
        </p:nvSpPr>
        <p:spPr>
          <a:xfrm>
            <a:off x="493776" y="347472"/>
            <a:ext cx="11301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b="1" dirty="0">
                <a:solidFill>
                  <a:srgbClr val="15419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Evento Finale Progetto </a:t>
            </a:r>
            <a:r>
              <a:rPr lang="it-IT" sz="2800" b="1" i="1" dirty="0" err="1">
                <a:solidFill>
                  <a:srgbClr val="15419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C.Alp.Med</a:t>
            </a:r>
            <a:r>
              <a:rPr lang="it-IT" sz="2800" b="1" i="1" dirty="0">
                <a:solidFill>
                  <a:srgbClr val="15419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GREEN DEAL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48F6E76-5395-2646-6AF6-4389123C8CCE}"/>
              </a:ext>
            </a:extLst>
          </p:cNvPr>
          <p:cNvSpPr txBox="1"/>
          <p:nvPr/>
        </p:nvSpPr>
        <p:spPr>
          <a:xfrm>
            <a:off x="7004305" y="5419991"/>
            <a:ext cx="47222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2000" b="1" spc="600" dirty="0">
                <a:solidFill>
                  <a:srgbClr val="8DC57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09 aprile 2024</a:t>
            </a:r>
          </a:p>
        </p:txBody>
      </p:sp>
      <p:sp>
        <p:nvSpPr>
          <p:cNvPr id="5" name="Rettangolo 4"/>
          <p:cNvSpPr/>
          <p:nvPr/>
        </p:nvSpPr>
        <p:spPr>
          <a:xfrm>
            <a:off x="7004305" y="4768334"/>
            <a:ext cx="37600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49580" indent="449580"/>
            <a:r>
              <a:rPr lang="it-IT" sz="2400" b="1" i="1" kern="0" dirty="0">
                <a:solidFill>
                  <a:srgbClr val="002060"/>
                </a:solidFill>
                <a:latin typeface="Leelawadee" panose="020B0502040204020203" pitchFamily="34" charset="-34"/>
                <a:ea typeface="Times New Roman" panose="02020603050405020304" pitchFamily="18" charset="0"/>
                <a:cs typeface="Times New Roman" panose="02020603050405020304" pitchFamily="18" charset="0"/>
              </a:rPr>
              <a:t>FRANCE </a:t>
            </a:r>
            <a:r>
              <a:rPr lang="it-IT" sz="2400" b="1" i="1" kern="0" dirty="0" smtClean="0">
                <a:solidFill>
                  <a:srgbClr val="002060"/>
                </a:solidFill>
                <a:latin typeface="Leelawadee" panose="020B0502040204020203" pitchFamily="34" charset="-34"/>
                <a:ea typeface="Times New Roman" panose="02020603050405020304" pitchFamily="18" charset="0"/>
                <a:cs typeface="Times New Roman" panose="02020603050405020304" pitchFamily="18" charset="0"/>
              </a:rPr>
              <a:t>TRACTOR</a:t>
            </a:r>
            <a:endParaRPr lang="it-IT" sz="2400" i="1" kern="0" dirty="0">
              <a:solidFill>
                <a:srgbClr val="002060"/>
              </a:solidFill>
              <a:latin typeface="Leelawadee" panose="020B0502040204020203" pitchFamily="34" charset="-34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8695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FC065D6-AFDC-6108-C4A1-323F118F24A8}"/>
              </a:ext>
            </a:extLst>
          </p:cNvPr>
          <p:cNvSpPr txBox="1"/>
          <p:nvPr/>
        </p:nvSpPr>
        <p:spPr>
          <a:xfrm>
            <a:off x="2035265" y="1419166"/>
            <a:ext cx="81214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rgbClr val="15419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Réduire son impact, c’est aussi investir pour économiser ! </a:t>
            </a:r>
          </a:p>
          <a:p>
            <a:pPr algn="ctr"/>
            <a:r>
              <a:rPr lang="it-IT" sz="2000" dirty="0">
                <a:solidFill>
                  <a:srgbClr val="15419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Le GreenDeal a permis aux entreprises de partager leurs expériences.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EDF98D83-2D41-35E5-445D-0208387EE44F}"/>
              </a:ext>
            </a:extLst>
          </p:cNvPr>
          <p:cNvSpPr txBox="1"/>
          <p:nvPr/>
        </p:nvSpPr>
        <p:spPr>
          <a:xfrm>
            <a:off x="3971689" y="285543"/>
            <a:ext cx="42486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spc="0" dirty="0">
                <a:solidFill>
                  <a:srgbClr val="8DC57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Des mesures simples et rentables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2C480F5-F9F9-4F7F-80C0-7724ADC504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1839" y="0"/>
            <a:ext cx="3340161" cy="2361730"/>
          </a:xfrm>
          <a:prstGeom prst="rect">
            <a:avLst/>
          </a:prstGeom>
        </p:spPr>
      </p:pic>
      <p:graphicFrame>
        <p:nvGraphicFramePr>
          <p:cNvPr id="12" name="Graphique 11">
            <a:extLst>
              <a:ext uri="{FF2B5EF4-FFF2-40B4-BE49-F238E27FC236}">
                <a16:creationId xmlns:a16="http://schemas.microsoft.com/office/drawing/2014/main" id="{760911BB-4CE8-4B45-A32C-6A51C4FC4E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3745921"/>
              </p:ext>
            </p:extLst>
          </p:nvPr>
        </p:nvGraphicFramePr>
        <p:xfrm>
          <a:off x="7897922" y="2290895"/>
          <a:ext cx="3796253" cy="3149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ZoneTexte 12">
            <a:extLst>
              <a:ext uri="{FF2B5EF4-FFF2-40B4-BE49-F238E27FC236}">
                <a16:creationId xmlns:a16="http://schemas.microsoft.com/office/drawing/2014/main" id="{8C4894F4-3F8D-4241-8EC5-28CF143426C6}"/>
              </a:ext>
            </a:extLst>
          </p:cNvPr>
          <p:cNvSpPr txBox="1"/>
          <p:nvPr/>
        </p:nvSpPr>
        <p:spPr>
          <a:xfrm>
            <a:off x="497825" y="2361730"/>
            <a:ext cx="76440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Suppression de l’éclairage nocturne et remplacement par des lampes solaires et programmables</a:t>
            </a: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Extinction complète de l’atelier : toutes les prises sont disjonctées</a:t>
            </a: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Extinction des climatiseurs, gestion des ouvrants, réflexion sur leur utilisation</a:t>
            </a: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chemeClr val="accent6">
                    <a:lumMod val="75000"/>
                  </a:schemeClr>
                </a:solidFill>
              </a:rPr>
              <a:t>Prévention auprès du locataire et de l’équipe</a:t>
            </a:r>
          </a:p>
        </p:txBody>
      </p:sp>
      <p:graphicFrame>
        <p:nvGraphicFramePr>
          <p:cNvPr id="14" name="Graphique 13">
            <a:extLst>
              <a:ext uri="{FF2B5EF4-FFF2-40B4-BE49-F238E27FC236}">
                <a16:creationId xmlns:a16="http://schemas.microsoft.com/office/drawing/2014/main" id="{81B2BF62-0391-4643-B6EE-0256DBD9538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9447397"/>
              </p:ext>
            </p:extLst>
          </p:nvPr>
        </p:nvGraphicFramePr>
        <p:xfrm>
          <a:off x="497825" y="3956480"/>
          <a:ext cx="3295374" cy="21030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ZoneTexte 14">
            <a:extLst>
              <a:ext uri="{FF2B5EF4-FFF2-40B4-BE49-F238E27FC236}">
                <a16:creationId xmlns:a16="http://schemas.microsoft.com/office/drawing/2014/main" id="{2074D399-ADF4-4FAE-90CA-A062E81555EC}"/>
              </a:ext>
            </a:extLst>
          </p:cNvPr>
          <p:cNvSpPr txBox="1"/>
          <p:nvPr/>
        </p:nvSpPr>
        <p:spPr>
          <a:xfrm>
            <a:off x="3893284" y="4466826"/>
            <a:ext cx="39442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Fin du nettoyeur haute pression</a:t>
            </a: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Chasse aux fuites</a:t>
            </a: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Prévention importante</a:t>
            </a: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chemeClr val="accent1">
                    <a:lumMod val="50000"/>
                  </a:schemeClr>
                </a:solidFill>
              </a:rPr>
              <a:t>Mise en place de nouvelles pratiques</a:t>
            </a:r>
          </a:p>
        </p:txBody>
      </p:sp>
    </p:spTree>
    <p:extLst>
      <p:ext uri="{BB962C8B-B14F-4D97-AF65-F5344CB8AC3E}">
        <p14:creationId xmlns:p14="http://schemas.microsoft.com/office/powerpoint/2010/main" val="1520937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EDF98D83-2D41-35E5-445D-0208387EE44F}"/>
              </a:ext>
            </a:extLst>
          </p:cNvPr>
          <p:cNvSpPr txBox="1"/>
          <p:nvPr/>
        </p:nvSpPr>
        <p:spPr>
          <a:xfrm>
            <a:off x="3877408" y="220140"/>
            <a:ext cx="44371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solidFill>
                  <a:srgbClr val="8DC57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F</a:t>
            </a:r>
            <a:r>
              <a:rPr lang="it-IT" sz="3200" b="1" spc="0" dirty="0">
                <a:solidFill>
                  <a:srgbClr val="8DC57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édérer et convaincre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2C480F5-F9F9-4F7F-80C0-7724ADC504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3284" y="0"/>
            <a:ext cx="3148716" cy="2226365"/>
          </a:xfrm>
          <a:prstGeom prst="rect">
            <a:avLst/>
          </a:prstGeom>
        </p:spPr>
      </p:pic>
      <p:sp>
        <p:nvSpPr>
          <p:cNvPr id="5" name="Bulle narrative : ronde 4">
            <a:extLst>
              <a:ext uri="{FF2B5EF4-FFF2-40B4-BE49-F238E27FC236}">
                <a16:creationId xmlns:a16="http://schemas.microsoft.com/office/drawing/2014/main" id="{1648DB6A-DC6B-4279-8473-C86DE1942B86}"/>
              </a:ext>
            </a:extLst>
          </p:cNvPr>
          <p:cNvSpPr/>
          <p:nvPr/>
        </p:nvSpPr>
        <p:spPr>
          <a:xfrm>
            <a:off x="233964" y="3471817"/>
            <a:ext cx="2941982" cy="1539669"/>
          </a:xfrm>
          <a:prstGeom prst="wedgeEllipseCallou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Revalorisation de tous les emballages même ceux de la maison</a:t>
            </a:r>
          </a:p>
        </p:txBody>
      </p:sp>
      <p:sp>
        <p:nvSpPr>
          <p:cNvPr id="6" name="Phylactère : pensées 5">
            <a:extLst>
              <a:ext uri="{FF2B5EF4-FFF2-40B4-BE49-F238E27FC236}">
                <a16:creationId xmlns:a16="http://schemas.microsoft.com/office/drawing/2014/main" id="{B01E5E31-4FB7-43FE-9A72-0B0D649F8415}"/>
              </a:ext>
            </a:extLst>
          </p:cNvPr>
          <p:cNvSpPr/>
          <p:nvPr/>
        </p:nvSpPr>
        <p:spPr>
          <a:xfrm rot="21284969">
            <a:off x="246191" y="1479594"/>
            <a:ext cx="3888364" cy="1865756"/>
          </a:xfrm>
          <a:prstGeom prst="cloud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 Plus aucun achat d’emballage depuis 2019</a:t>
            </a:r>
          </a:p>
          <a:p>
            <a:pPr algn="ctr"/>
            <a:r>
              <a:rPr lang="fr-FR" dirty="0"/>
              <a:t> Implication en progression</a:t>
            </a:r>
          </a:p>
        </p:txBody>
      </p:sp>
      <p:sp>
        <p:nvSpPr>
          <p:cNvPr id="9" name="Bulle narrative : ronde 8">
            <a:extLst>
              <a:ext uri="{FF2B5EF4-FFF2-40B4-BE49-F238E27FC236}">
                <a16:creationId xmlns:a16="http://schemas.microsoft.com/office/drawing/2014/main" id="{377BBA8D-4F1B-412B-9961-8956B58E907B}"/>
              </a:ext>
            </a:extLst>
          </p:cNvPr>
          <p:cNvSpPr/>
          <p:nvPr/>
        </p:nvSpPr>
        <p:spPr>
          <a:xfrm>
            <a:off x="6047661" y="3519349"/>
            <a:ext cx="2670198" cy="1254748"/>
          </a:xfrm>
          <a:prstGeom prst="wedgeEllipseCallou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Ne pas regoudronner la cour</a:t>
            </a:r>
          </a:p>
        </p:txBody>
      </p:sp>
      <p:sp>
        <p:nvSpPr>
          <p:cNvPr id="11" name="Bulle narrative : ronde 10">
            <a:extLst>
              <a:ext uri="{FF2B5EF4-FFF2-40B4-BE49-F238E27FC236}">
                <a16:creationId xmlns:a16="http://schemas.microsoft.com/office/drawing/2014/main" id="{3CC5A260-B758-4453-A056-45BF37BD48CC}"/>
              </a:ext>
            </a:extLst>
          </p:cNvPr>
          <p:cNvSpPr/>
          <p:nvPr/>
        </p:nvSpPr>
        <p:spPr>
          <a:xfrm>
            <a:off x="2585971" y="4527902"/>
            <a:ext cx="2941982" cy="1435004"/>
          </a:xfrm>
          <a:prstGeom prst="wedgeEllipseCallou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Réduire le papier et supprimer les imprimantes des bureaux</a:t>
            </a:r>
          </a:p>
        </p:txBody>
      </p:sp>
      <p:sp>
        <p:nvSpPr>
          <p:cNvPr id="12" name="Phylactère : pensées 11">
            <a:extLst>
              <a:ext uri="{FF2B5EF4-FFF2-40B4-BE49-F238E27FC236}">
                <a16:creationId xmlns:a16="http://schemas.microsoft.com/office/drawing/2014/main" id="{5C5B699F-5450-4FE7-85E9-72542A3CAF31}"/>
              </a:ext>
            </a:extLst>
          </p:cNvPr>
          <p:cNvSpPr/>
          <p:nvPr/>
        </p:nvSpPr>
        <p:spPr>
          <a:xfrm>
            <a:off x="2818449" y="1390968"/>
            <a:ext cx="4128280" cy="2874450"/>
          </a:xfrm>
          <a:prstGeom prst="cloud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Utilisation de chiffons, centralisation d’une imprimante et réduction des impressions = baisse de charge +++</a:t>
            </a:r>
          </a:p>
          <a:p>
            <a:pPr algn="ctr"/>
            <a:r>
              <a:rPr lang="fr-FR" dirty="0">
                <a:solidFill>
                  <a:srgbClr val="003300"/>
                </a:solidFill>
              </a:rPr>
              <a:t>Le + : Les salariés se </a:t>
            </a:r>
          </a:p>
          <a:p>
            <a:pPr algn="ctr"/>
            <a:r>
              <a:rPr lang="fr-FR" dirty="0">
                <a:solidFill>
                  <a:srgbClr val="003300"/>
                </a:solidFill>
              </a:rPr>
              <a:t>lèvent plus</a:t>
            </a:r>
          </a:p>
        </p:txBody>
      </p:sp>
      <p:sp>
        <p:nvSpPr>
          <p:cNvPr id="10" name="Phylactère : pensées 9">
            <a:extLst>
              <a:ext uri="{FF2B5EF4-FFF2-40B4-BE49-F238E27FC236}">
                <a16:creationId xmlns:a16="http://schemas.microsoft.com/office/drawing/2014/main" id="{86999E2A-FDEA-4351-9AD8-C013503ED20A}"/>
              </a:ext>
            </a:extLst>
          </p:cNvPr>
          <p:cNvSpPr/>
          <p:nvPr/>
        </p:nvSpPr>
        <p:spPr>
          <a:xfrm rot="20836608">
            <a:off x="5854430" y="1552592"/>
            <a:ext cx="3319365" cy="1779909"/>
          </a:xfrm>
          <a:prstGeom prst="cloud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L’eau s’écoule mieux, la végétation revient</a:t>
            </a:r>
          </a:p>
          <a:p>
            <a:pPr algn="ctr"/>
            <a:r>
              <a:rPr lang="fr-FR" dirty="0">
                <a:solidFill>
                  <a:srgbClr val="003300"/>
                </a:solidFill>
              </a:rPr>
              <a:t>Le - : la boue aussi !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FC065D6-AFDC-6108-C4A1-323F118F24A8}"/>
              </a:ext>
            </a:extLst>
          </p:cNvPr>
          <p:cNvSpPr txBox="1"/>
          <p:nvPr/>
        </p:nvSpPr>
        <p:spPr>
          <a:xfrm>
            <a:off x="3138935" y="737153"/>
            <a:ext cx="59043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solidFill>
                  <a:srgbClr val="15419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La machine à idées était lancée ! </a:t>
            </a:r>
          </a:p>
          <a:p>
            <a:pPr algn="ctr"/>
            <a:r>
              <a:rPr lang="it-IT" sz="2000" dirty="0">
                <a:solidFill>
                  <a:srgbClr val="15419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Et nous avons été confortés dans notre démarche.</a:t>
            </a:r>
            <a:endParaRPr lang="it-IT" sz="2400" dirty="0">
              <a:solidFill>
                <a:srgbClr val="154194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Bulle narrative : ronde 14">
            <a:extLst>
              <a:ext uri="{FF2B5EF4-FFF2-40B4-BE49-F238E27FC236}">
                <a16:creationId xmlns:a16="http://schemas.microsoft.com/office/drawing/2014/main" id="{C4B98105-0506-4CDB-9FAD-45A2809C188C}"/>
              </a:ext>
            </a:extLst>
          </p:cNvPr>
          <p:cNvSpPr/>
          <p:nvPr/>
        </p:nvSpPr>
        <p:spPr>
          <a:xfrm>
            <a:off x="8904533" y="4527902"/>
            <a:ext cx="2941982" cy="1435004"/>
          </a:xfrm>
          <a:prstGeom prst="wedgeEllipseCallou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Limiter les déplacements</a:t>
            </a:r>
          </a:p>
        </p:txBody>
      </p:sp>
      <p:sp>
        <p:nvSpPr>
          <p:cNvPr id="13" name="Phylactère : pensées 12">
            <a:extLst>
              <a:ext uri="{FF2B5EF4-FFF2-40B4-BE49-F238E27FC236}">
                <a16:creationId xmlns:a16="http://schemas.microsoft.com/office/drawing/2014/main" id="{C1A63A26-607D-406F-B599-6EFF2AA82DE9}"/>
              </a:ext>
            </a:extLst>
          </p:cNvPr>
          <p:cNvSpPr/>
          <p:nvPr/>
        </p:nvSpPr>
        <p:spPr>
          <a:xfrm rot="21324720">
            <a:off x="8246595" y="1656910"/>
            <a:ext cx="3667814" cy="2862571"/>
          </a:xfrm>
          <a:prstGeom prst="cloud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Embauche de collaborateurs en proximité immédiate !</a:t>
            </a:r>
          </a:p>
          <a:p>
            <a:pPr algn="ctr"/>
            <a:r>
              <a:rPr lang="fr-FR" dirty="0"/>
              <a:t>Baisse des sinistres, des risques et des charges</a:t>
            </a:r>
          </a:p>
          <a:p>
            <a:pPr algn="ctr"/>
            <a:r>
              <a:rPr lang="fr-FR" dirty="0">
                <a:solidFill>
                  <a:srgbClr val="003300"/>
                </a:solidFill>
              </a:rPr>
              <a:t>Le + : le mécanicien a développé un nouveau concept</a:t>
            </a:r>
          </a:p>
        </p:txBody>
      </p:sp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015E5A7C-01C2-47AB-8F48-1BEC21B67EB7}"/>
              </a:ext>
            </a:extLst>
          </p:cNvPr>
          <p:cNvSpPr/>
          <p:nvPr/>
        </p:nvSpPr>
        <p:spPr>
          <a:xfrm rot="21280935">
            <a:off x="5775093" y="4707335"/>
            <a:ext cx="3272746" cy="1521582"/>
          </a:xfrm>
          <a:prstGeom prst="rightArrow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Groupage des livraisons, recherche de circuits courts</a:t>
            </a:r>
          </a:p>
        </p:txBody>
      </p:sp>
    </p:spTree>
    <p:extLst>
      <p:ext uri="{BB962C8B-B14F-4D97-AF65-F5344CB8AC3E}">
        <p14:creationId xmlns:p14="http://schemas.microsoft.com/office/powerpoint/2010/main" val="24988852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9ADD1301C5BF5489327AFF9CDA9464A" ma:contentTypeVersion="9" ma:contentTypeDescription="Creare un nuovo documento." ma:contentTypeScope="" ma:versionID="54bb65cbe64166073bc441ec5d713d2b">
  <xsd:schema xmlns:xsd="http://www.w3.org/2001/XMLSchema" xmlns:xs="http://www.w3.org/2001/XMLSchema" xmlns:p="http://schemas.microsoft.com/office/2006/metadata/properties" xmlns:ns2="d8448ffb-65f3-49ad-84db-8eaaca80c4e5" xmlns:ns3="22847c22-0316-4c5a-9696-ea18cc55a3e1" targetNamespace="http://schemas.microsoft.com/office/2006/metadata/properties" ma:root="true" ma:fieldsID="e525f395f78764d23a557aaae5520ff2" ns2:_="" ns3:_="">
    <xsd:import namespace="d8448ffb-65f3-49ad-84db-8eaaca80c4e5"/>
    <xsd:import namespace="22847c22-0316-4c5a-9696-ea18cc55a3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448ffb-65f3-49ad-84db-8eaaca80c4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Tag immagine" ma:readOnly="false" ma:fieldId="{5cf76f15-5ced-4ddc-b409-7134ff3c332f}" ma:taxonomyMulti="true" ma:sspId="8e9f3963-3f73-4d76-baeb-7f3c7791c26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847c22-0316-4c5a-9696-ea18cc55a3e1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b4a692cc-716d-4305-bffb-be8f60f8051f}" ma:internalName="TaxCatchAll" ma:showField="CatchAllData" ma:web="22847c22-0316-4c5a-9696-ea18cc55a3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2847c22-0316-4c5a-9696-ea18cc55a3e1" xsi:nil="true"/>
    <lcf76f155ced4ddcb4097134ff3c332f xmlns="d8448ffb-65f3-49ad-84db-8eaaca80c4e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1EC1F13-89FA-44B0-AFBC-8755E587BB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8448ffb-65f3-49ad-84db-8eaaca80c4e5"/>
    <ds:schemaRef ds:uri="22847c22-0316-4c5a-9696-ea18cc55a3e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08F9162-C84A-4225-AB96-F8BBD165FF31}">
  <ds:schemaRefs>
    <ds:schemaRef ds:uri="http://schemas.microsoft.com/office/2006/metadata/properties"/>
    <ds:schemaRef ds:uri="http://schemas.microsoft.com/office/infopath/2007/PartnerControls"/>
    <ds:schemaRef ds:uri="3fcefa0e-7d71-42de-87bb-c79d4ae1bd1c"/>
    <ds:schemaRef ds:uri="4ac17b3d-6d80-49ab-994d-36abbfecd279"/>
    <ds:schemaRef ds:uri="22847c22-0316-4c5a-9696-ea18cc55a3e1"/>
    <ds:schemaRef ds:uri="d8448ffb-65f3-49ad-84db-8eaaca80c4e5"/>
  </ds:schemaRefs>
</ds:datastoreItem>
</file>

<file path=customXml/itemProps3.xml><?xml version="1.0" encoding="utf-8"?>
<ds:datastoreItem xmlns:ds="http://schemas.openxmlformats.org/officeDocument/2006/customXml" ds:itemID="{C3CA89D6-CA28-4A88-98BD-E9F51C2F999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227</Words>
  <Application>Microsoft Office PowerPoint</Application>
  <PresentationFormat>Widescreen</PresentationFormat>
  <Paragraphs>34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Leelawadee</vt:lpstr>
      <vt:lpstr>Times New Roman</vt:lpstr>
      <vt:lpstr>Tema di Office</vt:lpstr>
      <vt:lpstr>Personalizza struttura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ticass_at</dc:creator>
  <cp:lastModifiedBy>claudia nessuno</cp:lastModifiedBy>
  <cp:revision>25</cp:revision>
  <dcterms:created xsi:type="dcterms:W3CDTF">2023-08-24T13:00:36Z</dcterms:created>
  <dcterms:modified xsi:type="dcterms:W3CDTF">2024-04-05T07:05:54Z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0x01010069ADD1301C5BF5489327AFF9CDA9464A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bool>false</vt:bool>
  </property>
</Properties>
</file>