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handoutMasterIdLst>
    <p:handoutMasterId r:id="rId14"/>
  </p:handoutMasterIdLst>
  <p:sldIdLst>
    <p:sldId id="256" r:id="rId6"/>
    <p:sldId id="258" r:id="rId7"/>
    <p:sldId id="259" r:id="rId8"/>
    <p:sldId id="260" r:id="rId9"/>
    <p:sldId id="261" r:id="rId10"/>
    <p:sldId id="262" r:id="rId11"/>
    <p:sldId id="263"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D9C"/>
    <a:srgbClr val="94C491"/>
    <a:srgbClr val="99C795"/>
    <a:srgbClr val="8DC57F"/>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0AF0A-154E-8A56-2F24-8658094512B7}" v="16" dt="2024-04-08T06:49:55.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102" d="100"/>
          <a:sy n="102" d="100"/>
        </p:scale>
        <p:origin x="30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5CACB62-0DEB-06A2-239C-DF6300B703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D922A95-7C8D-4767-C292-8B675BE194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F518D-A7E9-4568-86E2-8299856056F7}" type="datetimeFigureOut">
              <a:rPr lang="it-IT" smtClean="0"/>
              <a:t>08/04/2024</a:t>
            </a:fld>
            <a:endParaRPr lang="it-IT"/>
          </a:p>
        </p:txBody>
      </p:sp>
      <p:sp>
        <p:nvSpPr>
          <p:cNvPr id="4" name="Segnaposto piè di pagina 3">
            <a:extLst>
              <a:ext uri="{FF2B5EF4-FFF2-40B4-BE49-F238E27FC236}">
                <a16:creationId xmlns:a16="http://schemas.microsoft.com/office/drawing/2014/main" id="{CA0F9E29-64FA-360C-A7DC-9519A3F77C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021E0CE7-9C3B-38E7-1C7B-B527CD084C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AEDAD-AA45-430D-89DC-91E9B811E3D0}" type="slidenum">
              <a:rPr lang="it-IT" smtClean="0"/>
              <a:t>‹N›</a:t>
            </a:fld>
            <a:endParaRPr lang="it-IT"/>
          </a:p>
        </p:txBody>
      </p:sp>
    </p:spTree>
    <p:extLst>
      <p:ext uri="{BB962C8B-B14F-4D97-AF65-F5344CB8AC3E}">
        <p14:creationId xmlns:p14="http://schemas.microsoft.com/office/powerpoint/2010/main" val="1888096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CA8CC-BE68-4FEA-8FDA-062A299753AD}" type="datetimeFigureOut">
              <a:rPr lang="it-IT" smtClean="0"/>
              <a:t>08/04/2024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44611-13E3-4911-B1B6-4CC4C07494E8}" type="slidenum">
              <a:rPr lang="it-IT" smtClean="0"/>
              <a:t>‹N›</a:t>
            </a:fld>
            <a:endParaRPr lang="it-IT"/>
          </a:p>
        </p:txBody>
      </p:sp>
    </p:spTree>
    <p:extLst>
      <p:ext uri="{BB962C8B-B14F-4D97-AF65-F5344CB8AC3E}">
        <p14:creationId xmlns:p14="http://schemas.microsoft.com/office/powerpoint/2010/main" val="418932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3" name="Immagine 12" descr="Immagine che contiene testo, Carattere, logo, Elementi grafici&#10;&#10;Descrizione generata automaticamente">
            <a:extLst>
              <a:ext uri="{FF2B5EF4-FFF2-40B4-BE49-F238E27FC236}">
                <a16:creationId xmlns:a16="http://schemas.microsoft.com/office/drawing/2014/main" id="{EA8CB037-DB62-FA18-C6BF-08A287175A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931" y="1920586"/>
            <a:ext cx="6398080" cy="3640574"/>
          </a:xfrm>
          <a:prstGeom prst="rect">
            <a:avLst/>
          </a:prstGeom>
        </p:spPr>
      </p:pic>
      <p:sp>
        <p:nvSpPr>
          <p:cNvPr id="2" name="Rettangolo 1">
            <a:extLst>
              <a:ext uri="{FF2B5EF4-FFF2-40B4-BE49-F238E27FC236}">
                <a16:creationId xmlns:a16="http://schemas.microsoft.com/office/drawing/2014/main" id="{7EEED00A-3027-7D98-F9B8-0D666F11C016}"/>
              </a:ext>
            </a:extLst>
          </p:cNvPr>
          <p:cNvSpPr/>
          <p:nvPr userDrawn="1"/>
        </p:nvSpPr>
        <p:spPr>
          <a:xfrm>
            <a:off x="0" y="-1"/>
            <a:ext cx="12192000" cy="1207699"/>
          </a:xfrm>
          <a:prstGeom prst="rect">
            <a:avLst/>
          </a:prstGeom>
          <a:solidFill>
            <a:srgbClr val="A3CD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195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F23E3-7487-A473-8E53-5C207A2A74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FE9513-0039-CC93-9A8F-EA1048F72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5FF4C34-3BFA-2B71-CE09-FD76A4A63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6CAB3A0-5C8D-0D28-18C6-DFE2532BE39A}"/>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6" name="Segnaposto piè di pagina 5">
            <a:extLst>
              <a:ext uri="{FF2B5EF4-FFF2-40B4-BE49-F238E27FC236}">
                <a16:creationId xmlns:a16="http://schemas.microsoft.com/office/drawing/2014/main" id="{59A2AB5D-3C14-1284-9519-7F45EC9C7C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315E2F-A02B-F1C8-924E-6A75CB126737}"/>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380795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DE670-F1EA-9345-E33A-946AC2ABC02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2C5378A-10B7-4918-EB6B-F42C933DD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9262F9-0C02-184A-74E4-BFC0F0C05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9248EBC-7D13-B05A-9C44-E5E3AE485012}"/>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6" name="Segnaposto piè di pagina 5">
            <a:extLst>
              <a:ext uri="{FF2B5EF4-FFF2-40B4-BE49-F238E27FC236}">
                <a16:creationId xmlns:a16="http://schemas.microsoft.com/office/drawing/2014/main" id="{B6647835-0F6C-1CF7-7CC6-8F74D24956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137FB-5F6E-B690-BE6F-58465C4F00EF}"/>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209402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2E9F86-F7B3-5610-987C-17238D9F57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A38672-F92C-D8E4-9B0A-DCADEB7767C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21D32B-F6E8-9330-6F1B-F16E035538D3}"/>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738CE214-A3D9-2F5B-273A-DC052DF8EA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02E86E-71DA-43DF-954F-46B156113C31}"/>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343282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9C38FB-BA24-C4D3-7FF3-3AF774C9E4C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FC61AA-B628-71CA-C87B-F71AF8066A6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529B91-CA9F-F680-1EE4-FE67E23E9B0B}"/>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D7A75065-E39B-A8D2-D826-AA6459BA62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D22F60-AE41-B2F7-031B-DE9E3388574E}"/>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48671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logo, Elementi grafici&#10;&#10;Descrizione generata automaticamente">
            <a:extLst>
              <a:ext uri="{FF2B5EF4-FFF2-40B4-BE49-F238E27FC236}">
                <a16:creationId xmlns:a16="http://schemas.microsoft.com/office/drawing/2014/main" id="{5D838FC8-BE03-AB52-59B7-5DF7900AC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541" y="280805"/>
            <a:ext cx="1634160" cy="929854"/>
          </a:xfrm>
          <a:prstGeom prst="rect">
            <a:avLst/>
          </a:prstGeom>
        </p:spPr>
      </p:pic>
    </p:spTree>
    <p:extLst>
      <p:ext uri="{BB962C8B-B14F-4D97-AF65-F5344CB8AC3E}">
        <p14:creationId xmlns:p14="http://schemas.microsoft.com/office/powerpoint/2010/main" val="387019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78883-117C-0CA9-9839-6301EC43766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458143B-14AB-4CD5-D83D-513795640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732ED16-089F-6156-CB6E-48E8CD4270FB}"/>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88242C85-01E8-9D81-B6AE-D14FAEFA36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B80777-2357-5AB7-090E-EEFBBBB4EA62}"/>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23591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61CB26-F007-A690-E07E-E89A5F2E8A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3A8DCD-24C1-E02D-2A50-C30D0FC0CB1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2070A0-6279-1082-76D0-85CEECA5DEDE}"/>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6DB434E6-86E3-2AA3-0743-30F21B45CB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EBEAD7-9037-E47E-14F2-CC272FC4977F}"/>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75382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EF04F-8167-2C16-5252-33B5E469F84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C8386ED-85D2-6B5E-1C9F-BE23889CC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9A9205A-1320-A99B-1D04-C4E50494F678}"/>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9DFBB811-8474-3881-CF01-7106D51524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504C29-3EFC-3BE3-C7EF-85425B25A372}"/>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4146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39C03B-9DC9-CC93-9067-0172B2AD20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97DD89-0EAB-E836-0031-8F6F55EF934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1C7A06E-7A47-00C1-7A33-1A64BFD0353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51C31F7-4F73-B234-64EE-6F9FFD8CBCF1}"/>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6" name="Segnaposto piè di pagina 5">
            <a:extLst>
              <a:ext uri="{FF2B5EF4-FFF2-40B4-BE49-F238E27FC236}">
                <a16:creationId xmlns:a16="http://schemas.microsoft.com/office/drawing/2014/main" id="{CDAB2459-DDE8-CDD9-01D3-BC853F3225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1447A05-86D5-047C-6D52-ED8788E46D6E}"/>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414386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C2923-4D76-3710-A3FC-8423BA5846B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D101B2-F486-F5B6-DBB2-7BE254F77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F94B9A9-597F-88C2-14BF-B47715A43A1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CFD6D46-DFB8-BF0E-94DD-ED88D0DE7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E5D284E-83EE-9526-0CF2-EC24BC98D3A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78E4EA4-0EF0-836A-C982-AEE8A22991C0}"/>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8" name="Segnaposto piè di pagina 7">
            <a:extLst>
              <a:ext uri="{FF2B5EF4-FFF2-40B4-BE49-F238E27FC236}">
                <a16:creationId xmlns:a16="http://schemas.microsoft.com/office/drawing/2014/main" id="{974F4F3D-7780-ACFF-5A13-3E7B334D2C5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B87C916-5951-DA11-235E-0CA81296AC34}"/>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262292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1A0704-2260-9810-B1BC-1BD9FB17B43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1CBEB4F-7002-EEB1-943F-59E7BF3E8AB8}"/>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4" name="Segnaposto piè di pagina 3">
            <a:extLst>
              <a:ext uri="{FF2B5EF4-FFF2-40B4-BE49-F238E27FC236}">
                <a16:creationId xmlns:a16="http://schemas.microsoft.com/office/drawing/2014/main" id="{30D38BDF-74C4-7D7F-28D1-4FFA23840DE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04F34D6-FAA0-91CB-0D5B-ADF4B3CBDADF}"/>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121743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097980-787E-EB19-7781-F35CC3BC4233}"/>
              </a:ext>
            </a:extLst>
          </p:cNvPr>
          <p:cNvSpPr>
            <a:spLocks noGrp="1"/>
          </p:cNvSpPr>
          <p:nvPr>
            <p:ph type="dt" sz="half" idx="10"/>
          </p:nvPr>
        </p:nvSpPr>
        <p:spPr/>
        <p:txBody>
          <a:bodyPr/>
          <a:lstStyle/>
          <a:p>
            <a:fld id="{3227E0EE-6847-4175-858F-E84B812ABA2E}" type="datetimeFigureOut">
              <a:rPr lang="it-IT" smtClean="0"/>
              <a:t>08/04/2024</a:t>
            </a:fld>
            <a:endParaRPr lang="it-IT"/>
          </a:p>
        </p:txBody>
      </p:sp>
      <p:sp>
        <p:nvSpPr>
          <p:cNvPr id="3" name="Segnaposto piè di pagina 2">
            <a:extLst>
              <a:ext uri="{FF2B5EF4-FFF2-40B4-BE49-F238E27FC236}">
                <a16:creationId xmlns:a16="http://schemas.microsoft.com/office/drawing/2014/main" id="{D2F48303-AF67-1917-0310-D62F750348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F80E0B1-B282-8A87-30A4-C964B3E950E2}"/>
              </a:ext>
            </a:extLst>
          </p:cNvPr>
          <p:cNvSpPr>
            <a:spLocks noGrp="1"/>
          </p:cNvSpPr>
          <p:nvPr>
            <p:ph type="sldNum" sz="quarter" idx="12"/>
          </p:nvPr>
        </p:nvSpPr>
        <p:spPr/>
        <p:txBody>
          <a:bodyPr/>
          <a:lstStyle/>
          <a:p>
            <a:fld id="{39EAC3C1-6A36-4871-A5D4-037F766539FA}" type="slidenum">
              <a:rPr lang="it-IT" smtClean="0"/>
              <a:t>‹N›</a:t>
            </a:fld>
            <a:endParaRPr lang="it-IT"/>
          </a:p>
        </p:txBody>
      </p:sp>
    </p:spTree>
    <p:extLst>
      <p:ext uri="{BB962C8B-B14F-4D97-AF65-F5344CB8AC3E}">
        <p14:creationId xmlns:p14="http://schemas.microsoft.com/office/powerpoint/2010/main" val="16320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5D35A9E-5D3E-0606-275C-01840CF5E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9C6D7A-733B-34E7-42AF-A2B8FB6BC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3" name="Immagine 12" descr="Immagine che contiene testo, simbolo, emblema, corona&#10;&#10;Descrizione generata automaticamente">
            <a:extLst>
              <a:ext uri="{FF2B5EF4-FFF2-40B4-BE49-F238E27FC236}">
                <a16:creationId xmlns:a16="http://schemas.microsoft.com/office/drawing/2014/main" id="{0F04C1D2-FEBD-0054-F14E-791B63C263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2402" y="5965809"/>
            <a:ext cx="705564" cy="705564"/>
          </a:xfrm>
          <a:prstGeom prst="rect">
            <a:avLst/>
          </a:prstGeom>
        </p:spPr>
      </p:pic>
      <p:pic>
        <p:nvPicPr>
          <p:cNvPr id="14" name="Immagine 13" descr="Immagine che contiene Carattere, logo, Elementi grafici, simbolo&#10;&#10;Descrizione generata automaticamente">
            <a:extLst>
              <a:ext uri="{FF2B5EF4-FFF2-40B4-BE49-F238E27FC236}">
                <a16:creationId xmlns:a16="http://schemas.microsoft.com/office/drawing/2014/main" id="{A94BC0BE-D920-AAC2-C90B-D64800B973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569" y="6091644"/>
            <a:ext cx="1347043" cy="604639"/>
          </a:xfrm>
          <a:prstGeom prst="rect">
            <a:avLst/>
          </a:prstGeom>
        </p:spPr>
      </p:pic>
      <p:pic>
        <p:nvPicPr>
          <p:cNvPr id="15" name="Immagine 14" descr="Immagine che contiene testo, logo, Carattere, schermata&#10;&#10;Descrizione generata automaticamente">
            <a:extLst>
              <a:ext uri="{FF2B5EF4-FFF2-40B4-BE49-F238E27FC236}">
                <a16:creationId xmlns:a16="http://schemas.microsoft.com/office/drawing/2014/main" id="{3EF1435E-BF7F-AE11-AF5D-8B2759FB925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1803" b="30361"/>
          <a:stretch/>
        </p:blipFill>
        <p:spPr>
          <a:xfrm>
            <a:off x="1837708" y="6094299"/>
            <a:ext cx="1910028" cy="552838"/>
          </a:xfrm>
          <a:prstGeom prst="rect">
            <a:avLst/>
          </a:prstGeom>
        </p:spPr>
      </p:pic>
      <p:pic>
        <p:nvPicPr>
          <p:cNvPr id="16" name="Immagine 15">
            <a:extLst>
              <a:ext uri="{FF2B5EF4-FFF2-40B4-BE49-F238E27FC236}">
                <a16:creationId xmlns:a16="http://schemas.microsoft.com/office/drawing/2014/main" id="{FC7708CC-F531-CCCA-CED9-D8687F21A9F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12387" y="6122989"/>
            <a:ext cx="3538129" cy="391203"/>
          </a:xfrm>
          <a:prstGeom prst="rect">
            <a:avLst/>
          </a:prstGeom>
        </p:spPr>
      </p:pic>
      <p:pic>
        <p:nvPicPr>
          <p:cNvPr id="17" name="Immagine 16" descr="Immagine che contiene testo, Carattere, logo, Elementi grafici&#10;&#10;Descrizione generata automaticamente">
            <a:extLst>
              <a:ext uri="{FF2B5EF4-FFF2-40B4-BE49-F238E27FC236}">
                <a16:creationId xmlns:a16="http://schemas.microsoft.com/office/drawing/2014/main" id="{9361ABCD-B76C-5D27-D486-F15F272EB3A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54682" y="6016765"/>
            <a:ext cx="1363238" cy="599401"/>
          </a:xfrm>
          <a:prstGeom prst="rect">
            <a:avLst/>
          </a:prstGeom>
        </p:spPr>
      </p:pic>
    </p:spTree>
    <p:extLst>
      <p:ext uri="{BB962C8B-B14F-4D97-AF65-F5344CB8AC3E}">
        <p14:creationId xmlns:p14="http://schemas.microsoft.com/office/powerpoint/2010/main" val="377358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941C28-4C23-3A59-7D51-F51E87BD6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740EA0-8627-D4F0-CE52-F53E65FBA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FF9E47-B4D4-83AA-293F-38175E159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7E0EE-6847-4175-858F-E84B812ABA2E}" type="datetimeFigureOut">
              <a:rPr lang="it-IT" smtClean="0"/>
              <a:t>08/04/2024</a:t>
            </a:fld>
            <a:endParaRPr lang="it-IT"/>
          </a:p>
        </p:txBody>
      </p:sp>
      <p:sp>
        <p:nvSpPr>
          <p:cNvPr id="5" name="Segnaposto piè di pagina 4">
            <a:extLst>
              <a:ext uri="{FF2B5EF4-FFF2-40B4-BE49-F238E27FC236}">
                <a16:creationId xmlns:a16="http://schemas.microsoft.com/office/drawing/2014/main" id="{6E3CD683-B82E-DD3E-F1C0-13C74EBDC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7F4EC9B-19A4-818C-6E63-85565FBB3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AC3C1-6A36-4871-A5D4-037F766539FA}" type="slidenum">
              <a:rPr lang="it-IT" smtClean="0"/>
              <a:t>‹N›</a:t>
            </a:fld>
            <a:endParaRPr lang="it-IT"/>
          </a:p>
        </p:txBody>
      </p:sp>
      <p:pic>
        <p:nvPicPr>
          <p:cNvPr id="7" name="Immagine 6" descr="Immagine che contiene testo, simbolo, emblema, corona&#10;&#10;Descrizione generata automaticamente">
            <a:extLst>
              <a:ext uri="{FF2B5EF4-FFF2-40B4-BE49-F238E27FC236}">
                <a16:creationId xmlns:a16="http://schemas.microsoft.com/office/drawing/2014/main" id="{AD51BBF5-2E59-6829-484A-21909418AF2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52402" y="5965809"/>
            <a:ext cx="705564" cy="705564"/>
          </a:xfrm>
          <a:prstGeom prst="rect">
            <a:avLst/>
          </a:prstGeom>
        </p:spPr>
      </p:pic>
      <p:pic>
        <p:nvPicPr>
          <p:cNvPr id="8" name="Immagine 7" descr="Immagine che contiene Carattere, logo, Elementi grafici, simbolo&#10;&#10;Descrizione generata automaticamente">
            <a:extLst>
              <a:ext uri="{FF2B5EF4-FFF2-40B4-BE49-F238E27FC236}">
                <a16:creationId xmlns:a16="http://schemas.microsoft.com/office/drawing/2014/main" id="{53762F4C-5ECE-D297-0F08-41429C6FDB1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80569" y="6091644"/>
            <a:ext cx="1347043" cy="604639"/>
          </a:xfrm>
          <a:prstGeom prst="rect">
            <a:avLst/>
          </a:prstGeom>
        </p:spPr>
      </p:pic>
      <p:pic>
        <p:nvPicPr>
          <p:cNvPr id="9" name="Immagine 8" descr="Immagine che contiene testo, logo, Carattere, schermata&#10;&#10;Descrizione generata automaticamente">
            <a:extLst>
              <a:ext uri="{FF2B5EF4-FFF2-40B4-BE49-F238E27FC236}">
                <a16:creationId xmlns:a16="http://schemas.microsoft.com/office/drawing/2014/main" id="{3BF1DD48-99F1-693A-2BC3-6D954ECB6E9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31803" b="30361"/>
          <a:stretch/>
        </p:blipFill>
        <p:spPr>
          <a:xfrm>
            <a:off x="1837708" y="6094299"/>
            <a:ext cx="1910028" cy="552838"/>
          </a:xfrm>
          <a:prstGeom prst="rect">
            <a:avLst/>
          </a:prstGeom>
        </p:spPr>
      </p:pic>
      <p:pic>
        <p:nvPicPr>
          <p:cNvPr id="10" name="Immagine 9">
            <a:extLst>
              <a:ext uri="{FF2B5EF4-FFF2-40B4-BE49-F238E27FC236}">
                <a16:creationId xmlns:a16="http://schemas.microsoft.com/office/drawing/2014/main" id="{45C4006F-1733-0F39-4EB5-8A8CA234242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73302" y="6121994"/>
            <a:ext cx="3538129" cy="391203"/>
          </a:xfrm>
          <a:prstGeom prst="rect">
            <a:avLst/>
          </a:prstGeom>
        </p:spPr>
      </p:pic>
      <p:pic>
        <p:nvPicPr>
          <p:cNvPr id="11" name="Immagine 10" descr="Immagine che contiene testo, Carattere, logo, Elementi grafici&#10;&#10;Descrizione generata automaticamente">
            <a:extLst>
              <a:ext uri="{FF2B5EF4-FFF2-40B4-BE49-F238E27FC236}">
                <a16:creationId xmlns:a16="http://schemas.microsoft.com/office/drawing/2014/main" id="{27803024-55FE-A878-4415-3CABBB271AF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54682" y="6016765"/>
            <a:ext cx="1363238" cy="599401"/>
          </a:xfrm>
          <a:prstGeom prst="rect">
            <a:avLst/>
          </a:prstGeom>
        </p:spPr>
      </p:pic>
    </p:spTree>
    <p:extLst>
      <p:ext uri="{BB962C8B-B14F-4D97-AF65-F5344CB8AC3E}">
        <p14:creationId xmlns:p14="http://schemas.microsoft.com/office/powerpoint/2010/main" val="360056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lairdubois.fr/creations/13519-composteur-familia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a:extLst>
              <a:ext uri="{FF2B5EF4-FFF2-40B4-BE49-F238E27FC236}">
                <a16:creationId xmlns:a16="http://schemas.microsoft.com/office/drawing/2014/main" id="{42DB6C57-68FD-4970-05DC-4CE6A2036ACA}"/>
              </a:ext>
            </a:extLst>
          </p:cNvPr>
          <p:cNvSpPr txBox="1"/>
          <p:nvPr/>
        </p:nvSpPr>
        <p:spPr>
          <a:xfrm>
            <a:off x="493776" y="347472"/>
            <a:ext cx="11301984" cy="523220"/>
          </a:xfrm>
          <a:prstGeom prst="rect">
            <a:avLst/>
          </a:prstGeom>
          <a:noFill/>
        </p:spPr>
        <p:txBody>
          <a:bodyPr wrap="square" lIns="91440" tIns="45720" rIns="91440" bIns="45720" rtlCol="0" anchor="t">
            <a:spAutoFit/>
          </a:bodyPr>
          <a:lstStyle/>
          <a:p>
            <a:pPr algn="just"/>
            <a:r>
              <a:rPr lang="it-IT" sz="2800" b="1" dirty="0">
                <a:solidFill>
                  <a:srgbClr val="154194"/>
                </a:solidFill>
                <a:latin typeface="Helvetica"/>
                <a:cs typeface="Helvetica"/>
              </a:rPr>
              <a:t>Evento Finale del Progetto </a:t>
            </a:r>
            <a:r>
              <a:rPr lang="it-IT" sz="2800" b="1" i="1" dirty="0" err="1">
                <a:solidFill>
                  <a:srgbClr val="154194"/>
                </a:solidFill>
                <a:latin typeface="Helvetica"/>
                <a:cs typeface="Helvetica"/>
              </a:rPr>
              <a:t>C.Alp.Med</a:t>
            </a:r>
            <a:r>
              <a:rPr lang="it-IT" sz="2800" b="1" i="1" dirty="0">
                <a:solidFill>
                  <a:srgbClr val="154194"/>
                </a:solidFill>
                <a:latin typeface="Helvetica"/>
                <a:cs typeface="Helvetica"/>
              </a:rPr>
              <a:t> GREEN DEAL</a:t>
            </a:r>
          </a:p>
        </p:txBody>
      </p:sp>
      <p:sp>
        <p:nvSpPr>
          <p:cNvPr id="3" name="CasellaDiTesto 2">
            <a:extLst>
              <a:ext uri="{FF2B5EF4-FFF2-40B4-BE49-F238E27FC236}">
                <a16:creationId xmlns:a16="http://schemas.microsoft.com/office/drawing/2014/main" id="{548F6E76-5395-2646-6AF6-4389123C8CCE}"/>
              </a:ext>
            </a:extLst>
          </p:cNvPr>
          <p:cNvSpPr txBox="1"/>
          <p:nvPr/>
        </p:nvSpPr>
        <p:spPr>
          <a:xfrm>
            <a:off x="7004305" y="5419991"/>
            <a:ext cx="4722254" cy="400110"/>
          </a:xfrm>
          <a:prstGeom prst="rect">
            <a:avLst/>
          </a:prstGeom>
          <a:noFill/>
        </p:spPr>
        <p:txBody>
          <a:bodyPr wrap="square" rtlCol="0">
            <a:spAutoFit/>
          </a:bodyPr>
          <a:lstStyle/>
          <a:p>
            <a:pPr algn="r"/>
            <a:r>
              <a:rPr lang="it-IT" sz="2000" b="1" spc="600" dirty="0">
                <a:solidFill>
                  <a:srgbClr val="8DC57F"/>
                </a:solidFill>
                <a:latin typeface="Helvetica" panose="020B0604020202020204" pitchFamily="34" charset="0"/>
                <a:cs typeface="Helvetica" panose="020B0604020202020204" pitchFamily="34" charset="0"/>
              </a:rPr>
              <a:t>09 aprile 2024</a:t>
            </a:r>
          </a:p>
        </p:txBody>
      </p:sp>
    </p:spTree>
    <p:extLst>
      <p:ext uri="{BB962C8B-B14F-4D97-AF65-F5344CB8AC3E}">
        <p14:creationId xmlns:p14="http://schemas.microsoft.com/office/powerpoint/2010/main" val="213869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FC065D6-AFDC-6108-C4A1-323F118F24A8}"/>
              </a:ext>
            </a:extLst>
          </p:cNvPr>
          <p:cNvSpPr txBox="1"/>
          <p:nvPr/>
        </p:nvSpPr>
        <p:spPr>
          <a:xfrm>
            <a:off x="449741" y="1975144"/>
            <a:ext cx="11117419" cy="3416320"/>
          </a:xfrm>
          <a:prstGeom prst="rect">
            <a:avLst/>
          </a:prstGeom>
          <a:noFill/>
        </p:spPr>
        <p:txBody>
          <a:bodyPr wrap="square" rtlCol="0">
            <a:spAutoFit/>
          </a:bodyPr>
          <a:lstStyle/>
          <a:p>
            <a:r>
              <a:rPr lang="fr-FR" sz="1800" dirty="0">
                <a:effectLst/>
                <a:latin typeface="Aptos" panose="020B0004020202020204" pitchFamily="34" charset="0"/>
                <a:ea typeface="Aptos" panose="020B0004020202020204" pitchFamily="34" charset="0"/>
                <a:cs typeface="Aptos" panose="020B0004020202020204" pitchFamily="34" charset="0"/>
              </a:rPr>
              <a:t>Nous sommes la filiale française d’un groupe italien dont le siège est basé à </a:t>
            </a:r>
            <a:r>
              <a:rPr lang="fr-FR" sz="1800" dirty="0" err="1">
                <a:effectLst/>
                <a:latin typeface="Aptos" panose="020B0004020202020204" pitchFamily="34" charset="0"/>
                <a:ea typeface="Aptos" panose="020B0004020202020204" pitchFamily="34" charset="0"/>
                <a:cs typeface="Aptos" panose="020B0004020202020204" pitchFamily="34" charset="0"/>
              </a:rPr>
              <a:t>Ceresole</a:t>
            </a:r>
            <a:r>
              <a:rPr lang="fr-FR" sz="1800" dirty="0">
                <a:effectLst/>
                <a:latin typeface="Aptos" panose="020B0004020202020204" pitchFamily="34" charset="0"/>
                <a:ea typeface="Aptos" panose="020B0004020202020204" pitchFamily="34" charset="0"/>
                <a:cs typeface="Aptos" panose="020B0004020202020204" pitchFamily="34" charset="0"/>
              </a:rPr>
              <a:t> d’Alba dans le Piémont. A ce titre, nous avons une réelle identité franco-italienne.</a:t>
            </a:r>
          </a:p>
          <a:p>
            <a:r>
              <a:rPr lang="fr-FR" sz="1800" dirty="0">
                <a:effectLst/>
                <a:latin typeface="Aptos" panose="020B0004020202020204" pitchFamily="34" charset="0"/>
                <a:ea typeface="Aptos" panose="020B0004020202020204" pitchFamily="34" charset="0"/>
                <a:cs typeface="Aptos" panose="020B0004020202020204" pitchFamily="34" charset="0"/>
              </a:rPr>
              <a:t>GAI </a:t>
            </a:r>
            <a:r>
              <a:rPr lang="fr-FR" sz="1800" dirty="0" err="1">
                <a:effectLst/>
                <a:latin typeface="Aptos" panose="020B0004020202020204" pitchFamily="34" charset="0"/>
                <a:ea typeface="Aptos" panose="020B0004020202020204" pitchFamily="34" charset="0"/>
                <a:cs typeface="Aptos" panose="020B0004020202020204" pitchFamily="34" charset="0"/>
              </a:rPr>
              <a:t>Macchine</a:t>
            </a:r>
            <a:r>
              <a:rPr lang="fr-FR" sz="1800" dirty="0">
                <a:effectLst/>
                <a:latin typeface="Aptos" panose="020B0004020202020204" pitchFamily="34" charset="0"/>
                <a:ea typeface="Aptos" panose="020B0004020202020204" pitchFamily="34" charset="0"/>
                <a:cs typeface="Aptos" panose="020B0004020202020204" pitchFamily="34" charset="0"/>
              </a:rPr>
              <a:t> est une société familiale, qui compte aujourd’hui un peu plus de 300 salariés dans son usine, construit depuis 1946 des machines pour le conditionnement des boissons (monoblocs rinçage/tirage/bouchage et capsulage/étiquetage), principalement pour les secteurs vinicoles et brassicoles, mais également pour des produits tels que les spiritueux, jus ou eaux de source.</a:t>
            </a:r>
          </a:p>
          <a:p>
            <a:r>
              <a:rPr lang="fr-FR" sz="1800" dirty="0">
                <a:effectLst/>
                <a:latin typeface="Aptos" panose="020B0004020202020204" pitchFamily="34" charset="0"/>
                <a:ea typeface="Aptos" panose="020B0004020202020204" pitchFamily="34" charset="0"/>
                <a:cs typeface="Aptos" panose="020B0004020202020204" pitchFamily="34" charset="0"/>
              </a:rPr>
              <a:t> </a:t>
            </a:r>
          </a:p>
          <a:p>
            <a:r>
              <a:rPr lang="fr-FR" sz="1800" dirty="0">
                <a:effectLst/>
                <a:latin typeface="Aptos" panose="020B0004020202020204" pitchFamily="34" charset="0"/>
                <a:ea typeface="Aptos" panose="020B0004020202020204" pitchFamily="34" charset="0"/>
                <a:cs typeface="Aptos" panose="020B0004020202020204" pitchFamily="34" charset="0"/>
              </a:rPr>
              <a:t>GAI France, créée en 1984, a pour mission le suivi des pays francophones pour la commercialisation des machines GAI, leur installation, mise en service et SAV. Nous avons également la capacité de proposer des solutions clés en main de lignes complètes, en intégrant des machines produites par des constructeurs partenaires. GAI France compte aujourd’hui 52 salariés + 3 apprentis, un chiffre d’affaires d’environ 20M€ en 2023 et nous sommes certifiés ISO9001, ISO14001, ISO45001 et QUALIOPI</a:t>
            </a:r>
            <a:endParaRPr lang="it-IT" sz="2400" b="0" kern="1200" dirty="0">
              <a:latin typeface="Helvetica" panose="020B0604020202020204" pitchFamily="34" charset="0"/>
              <a:ea typeface="+mn-ea"/>
              <a:cs typeface="Helvetica" panose="020B0604020202020204" pitchFamily="34" charset="0"/>
            </a:endParaRPr>
          </a:p>
        </p:txBody>
      </p:sp>
      <p:sp>
        <p:nvSpPr>
          <p:cNvPr id="3" name="CasellaDiTesto 2">
            <a:extLst>
              <a:ext uri="{FF2B5EF4-FFF2-40B4-BE49-F238E27FC236}">
                <a16:creationId xmlns:a16="http://schemas.microsoft.com/office/drawing/2014/main" id="{EDF98D83-2D41-35E5-445D-0208387EE44F}"/>
              </a:ext>
            </a:extLst>
          </p:cNvPr>
          <p:cNvSpPr txBox="1"/>
          <p:nvPr/>
        </p:nvSpPr>
        <p:spPr>
          <a:xfrm>
            <a:off x="4292601" y="453344"/>
            <a:ext cx="3820165" cy="584775"/>
          </a:xfrm>
          <a:prstGeom prst="rect">
            <a:avLst/>
          </a:prstGeom>
          <a:noFill/>
        </p:spPr>
        <p:txBody>
          <a:bodyPr wrap="square" rtlCol="0">
            <a:spAutoFit/>
          </a:bodyPr>
          <a:lstStyle/>
          <a:p>
            <a:pPr algn="l"/>
            <a:r>
              <a:rPr lang="it-IT" sz="3200" b="1" dirty="0">
                <a:solidFill>
                  <a:schemeClr val="accent1">
                    <a:lumMod val="75000"/>
                  </a:schemeClr>
                </a:solidFill>
                <a:latin typeface="Helvetica" panose="020B0604020202020204" pitchFamily="34" charset="0"/>
                <a:cs typeface="Helvetica" panose="020B0604020202020204" pitchFamily="34" charset="0"/>
              </a:rPr>
              <a:t>GAI FRANCE</a:t>
            </a:r>
            <a:endParaRPr lang="it-IT" sz="3200" b="1" spc="0" dirty="0">
              <a:solidFill>
                <a:schemeClr val="accent1">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2093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ein air, ciel, Photographie aérienne, bâtiment&#10;&#10;Description générée automatiquement">
            <a:extLst>
              <a:ext uri="{FF2B5EF4-FFF2-40B4-BE49-F238E27FC236}">
                <a16:creationId xmlns:a16="http://schemas.microsoft.com/office/drawing/2014/main" id="{9C1C1722-FA63-5C08-93A3-BD21798AB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586" y="595884"/>
            <a:ext cx="6925483" cy="3893820"/>
          </a:xfrm>
          <a:prstGeom prst="rect">
            <a:avLst/>
          </a:prstGeom>
        </p:spPr>
      </p:pic>
      <p:sp>
        <p:nvSpPr>
          <p:cNvPr id="5" name="ZoneTexte 4">
            <a:extLst>
              <a:ext uri="{FF2B5EF4-FFF2-40B4-BE49-F238E27FC236}">
                <a16:creationId xmlns:a16="http://schemas.microsoft.com/office/drawing/2014/main" id="{3E212788-A5A7-51B1-E281-CC01B7154D46}"/>
              </a:ext>
            </a:extLst>
          </p:cNvPr>
          <p:cNvSpPr txBox="1"/>
          <p:nvPr/>
        </p:nvSpPr>
        <p:spPr>
          <a:xfrm>
            <a:off x="384048" y="1463040"/>
            <a:ext cx="4096512" cy="3139321"/>
          </a:xfrm>
          <a:prstGeom prst="rect">
            <a:avLst/>
          </a:prstGeom>
          <a:noFill/>
        </p:spPr>
        <p:txBody>
          <a:bodyPr wrap="square" rtlCol="0">
            <a:spAutoFit/>
          </a:bodyPr>
          <a:lstStyle/>
          <a:p>
            <a:r>
              <a:rPr lang="fr-FR" dirty="0"/>
              <a:t>Depuis 2015, la société GAI France est certifiée ISO 9001 (Qualité) et 14001 (Environnement) dans une volonté de respect</a:t>
            </a:r>
          </a:p>
          <a:p>
            <a:r>
              <a:rPr lang="fr-FR" dirty="0"/>
              <a:t>de l’environnement et d’économie d’énergie tout en assurant une organisation qualitative pour apporter les meilleurs services</a:t>
            </a:r>
          </a:p>
          <a:p>
            <a:r>
              <a:rPr lang="fr-FR" dirty="0"/>
              <a:t>à sa clientèle et optimiser son fonctionnement au quotidien.</a:t>
            </a:r>
          </a:p>
          <a:p>
            <a:endParaRPr lang="fr-FR" dirty="0"/>
          </a:p>
        </p:txBody>
      </p:sp>
      <p:pic>
        <p:nvPicPr>
          <p:cNvPr id="6" name="Image 5">
            <a:extLst>
              <a:ext uri="{FF2B5EF4-FFF2-40B4-BE49-F238E27FC236}">
                <a16:creationId xmlns:a16="http://schemas.microsoft.com/office/drawing/2014/main" id="{1E5B8AE3-4D60-DAED-942A-6000065E7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28" y="4366260"/>
            <a:ext cx="939800" cy="1028700"/>
          </a:xfrm>
          <a:prstGeom prst="rect">
            <a:avLst/>
          </a:prstGeom>
        </p:spPr>
      </p:pic>
    </p:spTree>
    <p:extLst>
      <p:ext uri="{BB962C8B-B14F-4D97-AF65-F5344CB8AC3E}">
        <p14:creationId xmlns:p14="http://schemas.microsoft.com/office/powerpoint/2010/main" val="44520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 personne, machine, Technicien&#10;&#10;Description générée automatiquement">
            <a:extLst>
              <a:ext uri="{FF2B5EF4-FFF2-40B4-BE49-F238E27FC236}">
                <a16:creationId xmlns:a16="http://schemas.microsoft.com/office/drawing/2014/main" id="{94D4A308-060B-8D48-9822-6A24BB675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968" y="749808"/>
            <a:ext cx="4471416" cy="2980944"/>
          </a:xfrm>
          <a:prstGeom prst="rect">
            <a:avLst/>
          </a:prstGeom>
        </p:spPr>
      </p:pic>
      <p:sp>
        <p:nvSpPr>
          <p:cNvPr id="4" name="ZoneTexte 3">
            <a:extLst>
              <a:ext uri="{FF2B5EF4-FFF2-40B4-BE49-F238E27FC236}">
                <a16:creationId xmlns:a16="http://schemas.microsoft.com/office/drawing/2014/main" id="{C31F8311-AB14-39DB-8172-E8D4E3A1C4CA}"/>
              </a:ext>
            </a:extLst>
          </p:cNvPr>
          <p:cNvSpPr txBox="1"/>
          <p:nvPr/>
        </p:nvSpPr>
        <p:spPr>
          <a:xfrm>
            <a:off x="969264" y="1728216"/>
            <a:ext cx="5321808" cy="2308324"/>
          </a:xfrm>
          <a:prstGeom prst="rect">
            <a:avLst/>
          </a:prstGeom>
          <a:noFill/>
        </p:spPr>
        <p:txBody>
          <a:bodyPr wrap="square" rtlCol="0">
            <a:spAutoFit/>
          </a:bodyPr>
          <a:lstStyle/>
          <a:p>
            <a:r>
              <a:rPr lang="fr-FR" dirty="0"/>
              <a:t>Les matériels GAI sont composés à plus de 99% de matériaux recyclables (acier inoxydable, cuivre, verre…). GAI France se</a:t>
            </a:r>
          </a:p>
          <a:p>
            <a:r>
              <a:rPr lang="fr-FR" dirty="0"/>
              <a:t>tient disponible pour évaluer la reprise des matériels GAI arrivés à la fin de leur cycle de vie, et ce, dans une démarche éco-responsable, conformément à nos engagements ISO 14 001 et notre Politique QSE.</a:t>
            </a:r>
          </a:p>
          <a:p>
            <a:endParaRPr lang="fr-FR" dirty="0"/>
          </a:p>
        </p:txBody>
      </p:sp>
    </p:spTree>
    <p:extLst>
      <p:ext uri="{BB962C8B-B14F-4D97-AF65-F5344CB8AC3E}">
        <p14:creationId xmlns:p14="http://schemas.microsoft.com/office/powerpoint/2010/main" val="394711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E458AF-B22D-88C4-57CD-E73CCB9C759E}"/>
              </a:ext>
            </a:extLst>
          </p:cNvPr>
          <p:cNvSpPr txBox="1"/>
          <p:nvPr/>
        </p:nvSpPr>
        <p:spPr>
          <a:xfrm>
            <a:off x="841248" y="1591056"/>
            <a:ext cx="5413248" cy="3970318"/>
          </a:xfrm>
          <a:prstGeom prst="rect">
            <a:avLst/>
          </a:prstGeom>
          <a:noFill/>
        </p:spPr>
        <p:txBody>
          <a:bodyPr wrap="square" rtlCol="0">
            <a:spAutoFit/>
          </a:bodyPr>
          <a:lstStyle/>
          <a:p>
            <a:r>
              <a:rPr lang="fr-FR" dirty="0"/>
              <a:t>Ne gaspillons pas les ressources naturelles : économisons le papier, l’électricité et l’eau.</a:t>
            </a:r>
          </a:p>
          <a:p>
            <a:r>
              <a:rPr lang="fr-FR" dirty="0"/>
              <a:t>Des gestes simples et de bons sens peuvent y contribuer :</a:t>
            </a:r>
          </a:p>
          <a:p>
            <a:r>
              <a:rPr lang="fr-FR" dirty="0"/>
              <a:t>-&gt; Eteindre la lumière les ordinateurs et les écrans en quittant les bureaux (un ordinateur en veille consomme le</a:t>
            </a:r>
          </a:p>
          <a:p>
            <a:r>
              <a:rPr lang="fr-FR" dirty="0"/>
              <a:t>tiers de la consommation de fonctionnement).</a:t>
            </a:r>
          </a:p>
          <a:p>
            <a:r>
              <a:rPr lang="fr-FR" dirty="0"/>
              <a:t>-&gt; Fermer les portes et les fenêtres en période de chauffage</a:t>
            </a:r>
          </a:p>
          <a:p>
            <a:r>
              <a:rPr lang="fr-FR" dirty="0"/>
              <a:t>-&gt; Privilégier les tirages papier en recto-verso et en noir et blanc</a:t>
            </a:r>
          </a:p>
          <a:p>
            <a:r>
              <a:rPr lang="fr-FR" dirty="0"/>
              <a:t>-&gt;Utiliser la messagerie électronique et les factures électroniques</a:t>
            </a:r>
          </a:p>
        </p:txBody>
      </p:sp>
      <p:pic>
        <p:nvPicPr>
          <p:cNvPr id="3" name="Image 2">
            <a:extLst>
              <a:ext uri="{FF2B5EF4-FFF2-40B4-BE49-F238E27FC236}">
                <a16:creationId xmlns:a16="http://schemas.microsoft.com/office/drawing/2014/main" id="{36AE3335-45C3-B60F-7757-A42CC2808600}"/>
              </a:ext>
            </a:extLst>
          </p:cNvPr>
          <p:cNvPicPr>
            <a:picLocks noChangeAspect="1"/>
          </p:cNvPicPr>
          <p:nvPr/>
        </p:nvPicPr>
        <p:blipFill>
          <a:blip r:embed="rId2"/>
          <a:stretch>
            <a:fillRect/>
          </a:stretch>
        </p:blipFill>
        <p:spPr>
          <a:xfrm>
            <a:off x="8526526" y="743521"/>
            <a:ext cx="2893060" cy="1914525"/>
          </a:xfrm>
          <a:prstGeom prst="rect">
            <a:avLst/>
          </a:prstGeom>
        </p:spPr>
      </p:pic>
      <p:pic>
        <p:nvPicPr>
          <p:cNvPr id="4" name="Image 3">
            <a:extLst>
              <a:ext uri="{FF2B5EF4-FFF2-40B4-BE49-F238E27FC236}">
                <a16:creationId xmlns:a16="http://schemas.microsoft.com/office/drawing/2014/main" id="{4B3E801E-439E-4D35-5892-2BA4B8600ACE}"/>
              </a:ext>
            </a:extLst>
          </p:cNvPr>
          <p:cNvPicPr>
            <a:picLocks noChangeAspect="1"/>
          </p:cNvPicPr>
          <p:nvPr/>
        </p:nvPicPr>
        <p:blipFill>
          <a:blip r:embed="rId3"/>
          <a:stretch>
            <a:fillRect/>
          </a:stretch>
        </p:blipFill>
        <p:spPr>
          <a:xfrm>
            <a:off x="7135241" y="3020377"/>
            <a:ext cx="3115310" cy="1914525"/>
          </a:xfrm>
          <a:prstGeom prst="rect">
            <a:avLst/>
          </a:prstGeom>
        </p:spPr>
      </p:pic>
    </p:spTree>
    <p:extLst>
      <p:ext uri="{BB962C8B-B14F-4D97-AF65-F5344CB8AC3E}">
        <p14:creationId xmlns:p14="http://schemas.microsoft.com/office/powerpoint/2010/main" val="209025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19EAE8-22E8-1E27-0573-752FAE1A2E41}"/>
              </a:ext>
            </a:extLst>
          </p:cNvPr>
          <p:cNvSpPr txBox="1"/>
          <p:nvPr/>
        </p:nvSpPr>
        <p:spPr>
          <a:xfrm>
            <a:off x="1481328" y="1029683"/>
            <a:ext cx="9918954" cy="3416320"/>
          </a:xfrm>
          <a:prstGeom prst="rect">
            <a:avLst/>
          </a:prstGeom>
          <a:noFill/>
        </p:spPr>
        <p:txBody>
          <a:bodyPr wrap="square">
            <a:spAutoFit/>
          </a:bodyPr>
          <a:lstStyle/>
          <a:p>
            <a:r>
              <a:rPr lang="fr-FR" dirty="0"/>
              <a:t>La Gestion de nos déchets d’activité : </a:t>
            </a:r>
          </a:p>
          <a:p>
            <a:endParaRPr lang="fr-FR" dirty="0"/>
          </a:p>
          <a:p>
            <a:r>
              <a:rPr lang="fr-FR" dirty="0"/>
              <a:t>La loi relative à la transition énergétique pour la croissance verte encourage la lutte contre les gaspillages. GAI France a donc mis en place un système de tri des déchets d’activités : Bois, plastique, carton, verre, métal </a:t>
            </a:r>
          </a:p>
          <a:p>
            <a:r>
              <a:rPr lang="fr-FR" dirty="0"/>
              <a:t>Les emballages et déchets souillés sont aussi collectés à part par une entreprise spécialisé pour protéger l’environnement et la santé des travailleurs. </a:t>
            </a:r>
          </a:p>
          <a:p>
            <a:endParaRPr lang="fr-FR" dirty="0"/>
          </a:p>
          <a:p>
            <a:r>
              <a:rPr lang="fr-FR" dirty="0"/>
              <a:t>Dans l’esprit de réduire ses déchets d’origines plastique, l’entreprise fournit également à chaque employé une gourde aux couleurs de GAI. De ce fait les employés peuvent remplir leurs gourdes grâce à des fontaines à eau disposées à plusieurs endroits sur le site. Il n’y a donc plus de bouteilles (sauf pour les techniciens lors des interventions externes) ni de gobelets en plastique sur le site. </a:t>
            </a:r>
          </a:p>
        </p:txBody>
      </p:sp>
    </p:spTree>
    <p:extLst>
      <p:ext uri="{BB962C8B-B14F-4D97-AF65-F5344CB8AC3E}">
        <p14:creationId xmlns:p14="http://schemas.microsoft.com/office/powerpoint/2010/main" val="327040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30C661-605B-335B-DA18-87365C7BCC05}"/>
              </a:ext>
            </a:extLst>
          </p:cNvPr>
          <p:cNvSpPr txBox="1"/>
          <p:nvPr/>
        </p:nvSpPr>
        <p:spPr>
          <a:xfrm>
            <a:off x="5065776" y="868680"/>
            <a:ext cx="3858768" cy="523220"/>
          </a:xfrm>
          <a:prstGeom prst="rect">
            <a:avLst/>
          </a:prstGeom>
          <a:noFill/>
        </p:spPr>
        <p:txBody>
          <a:bodyPr wrap="square" rtlCol="0">
            <a:spAutoFit/>
          </a:bodyPr>
          <a:lstStyle/>
          <a:p>
            <a:r>
              <a:rPr lang="fr-FR" sz="2800" dirty="0"/>
              <a:t>PROJETS</a:t>
            </a:r>
          </a:p>
        </p:txBody>
      </p:sp>
      <p:sp>
        <p:nvSpPr>
          <p:cNvPr id="4" name="ZoneTexte 3">
            <a:extLst>
              <a:ext uri="{FF2B5EF4-FFF2-40B4-BE49-F238E27FC236}">
                <a16:creationId xmlns:a16="http://schemas.microsoft.com/office/drawing/2014/main" id="{1F06B9E7-E40E-FEFD-A567-918E157391AF}"/>
              </a:ext>
            </a:extLst>
          </p:cNvPr>
          <p:cNvSpPr txBox="1"/>
          <p:nvPr/>
        </p:nvSpPr>
        <p:spPr>
          <a:xfrm>
            <a:off x="1298448" y="2002536"/>
            <a:ext cx="5221224" cy="3139321"/>
          </a:xfrm>
          <a:prstGeom prst="rect">
            <a:avLst/>
          </a:prstGeom>
          <a:noFill/>
        </p:spPr>
        <p:txBody>
          <a:bodyPr wrap="square" rtlCol="0">
            <a:spAutoFit/>
          </a:bodyPr>
          <a:lstStyle/>
          <a:p>
            <a:r>
              <a:rPr lang="fr-FR" dirty="0"/>
              <a:t>Mise en place d’un composteur pour les salariés déjeunant le midi sur place.</a:t>
            </a:r>
          </a:p>
          <a:p>
            <a:endParaRPr lang="fr-FR" dirty="0"/>
          </a:p>
          <a:p>
            <a:r>
              <a:rPr lang="fr-FR" dirty="0"/>
              <a:t>En plus des 200 kW déjà présents sur le toit , nous avons pour projet de rajouter des panneaux photovoltaïques sur des ombrières de notre parking salarié à hauteur de 200kW, en usage autoconsommation, avec des bornes de recharges de véhicule électrique.  Cela réduira notre empreinte carbone et nous rendra excédentaire sur le plan énergétique.</a:t>
            </a:r>
          </a:p>
        </p:txBody>
      </p:sp>
      <p:pic>
        <p:nvPicPr>
          <p:cNvPr id="6" name="Image 5" descr="Une image contenant bâtiment, Conception urbaine, maison, Zone résidentielle&#10;&#10;Description générée automatiquement">
            <a:extLst>
              <a:ext uri="{FF2B5EF4-FFF2-40B4-BE49-F238E27FC236}">
                <a16:creationId xmlns:a16="http://schemas.microsoft.com/office/drawing/2014/main" id="{682A8956-CC87-0786-8657-93FEB666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876" y="531785"/>
            <a:ext cx="3365438" cy="2110831"/>
          </a:xfrm>
          <a:prstGeom prst="rect">
            <a:avLst/>
          </a:prstGeom>
        </p:spPr>
      </p:pic>
      <p:pic>
        <p:nvPicPr>
          <p:cNvPr id="8" name="Image 7" descr="Une image contenant plein air, plante, sol, bois&#10;&#10;Description générée automatiquement">
            <a:extLst>
              <a:ext uri="{FF2B5EF4-FFF2-40B4-BE49-F238E27FC236}">
                <a16:creationId xmlns:a16="http://schemas.microsoft.com/office/drawing/2014/main" id="{4DB84DF3-D72A-F33E-819E-69848101DE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8426" y="2979802"/>
            <a:ext cx="3294888" cy="2471166"/>
          </a:xfrm>
          <a:prstGeom prst="rect">
            <a:avLst/>
          </a:prstGeom>
        </p:spPr>
      </p:pic>
    </p:spTree>
    <p:extLst>
      <p:ext uri="{BB962C8B-B14F-4D97-AF65-F5344CB8AC3E}">
        <p14:creationId xmlns:p14="http://schemas.microsoft.com/office/powerpoint/2010/main" val="38983405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9ADD1301C5BF5489327AFF9CDA9464A" ma:contentTypeVersion="9" ma:contentTypeDescription="Creare un nuovo documento." ma:contentTypeScope="" ma:versionID="54bb65cbe64166073bc441ec5d713d2b">
  <xsd:schema xmlns:xsd="http://www.w3.org/2001/XMLSchema" xmlns:xs="http://www.w3.org/2001/XMLSchema" xmlns:p="http://schemas.microsoft.com/office/2006/metadata/properties" xmlns:ns2="d8448ffb-65f3-49ad-84db-8eaaca80c4e5" xmlns:ns3="22847c22-0316-4c5a-9696-ea18cc55a3e1" targetNamespace="http://schemas.microsoft.com/office/2006/metadata/properties" ma:root="true" ma:fieldsID="e525f395f78764d23a557aaae5520ff2" ns2:_="" ns3:_="">
    <xsd:import namespace="d8448ffb-65f3-49ad-84db-8eaaca80c4e5"/>
    <xsd:import namespace="22847c22-0316-4c5a-9696-ea18cc55a3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48ffb-65f3-49ad-84db-8eaaca80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Tag immagine" ma:readOnly="false" ma:fieldId="{5cf76f15-5ced-4ddc-b409-7134ff3c332f}" ma:taxonomyMulti="true" ma:sspId="8e9f3963-3f73-4d76-baeb-7f3c7791c26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47c22-0316-4c5a-9696-ea18cc55a3e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4a692cc-716d-4305-bffb-be8f60f8051f}" ma:internalName="TaxCatchAll" ma:showField="CatchAllData" ma:web="22847c22-0316-4c5a-9696-ea18cc55a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847c22-0316-4c5a-9696-ea18cc55a3e1" xsi:nil="true"/>
    <lcf76f155ced4ddcb4097134ff3c332f xmlns="d8448ffb-65f3-49ad-84db-8eaaca80c4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EC1F13-89FA-44B0-AFBC-8755E587B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448ffb-65f3-49ad-84db-8eaaca80c4e5"/>
    <ds:schemaRef ds:uri="22847c22-0316-4c5a-9696-ea18cc55a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F9162-C84A-4225-AB96-F8BBD165FF31}">
  <ds:schemaRefs>
    <ds:schemaRef ds:uri="http://schemas.microsoft.com/office/2006/metadata/properties"/>
    <ds:schemaRef ds:uri="http://schemas.microsoft.com/office/infopath/2007/PartnerControls"/>
    <ds:schemaRef ds:uri="3fcefa0e-7d71-42de-87bb-c79d4ae1bd1c"/>
    <ds:schemaRef ds:uri="4ac17b3d-6d80-49ab-994d-36abbfecd279"/>
    <ds:schemaRef ds:uri="22847c22-0316-4c5a-9696-ea18cc55a3e1"/>
    <ds:schemaRef ds:uri="d8448ffb-65f3-49ad-84db-8eaaca80c4e5"/>
  </ds:schemaRefs>
</ds:datastoreItem>
</file>

<file path=customXml/itemProps3.xml><?xml version="1.0" encoding="utf-8"?>
<ds:datastoreItem xmlns:ds="http://schemas.openxmlformats.org/officeDocument/2006/customXml" ds:itemID="{C3CA89D6-CA28-4A88-98BD-E9F51C2F9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TotalTime>
  <Words>615</Words>
  <Application>Microsoft Office PowerPoint</Application>
  <PresentationFormat>Widescreen</PresentationFormat>
  <Paragraphs>29</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7</vt:i4>
      </vt:variant>
    </vt:vector>
  </HeadingPairs>
  <TitlesOfParts>
    <vt:vector size="14" baseType="lpstr">
      <vt:lpstr>Aptos</vt:lpstr>
      <vt:lpstr>Arial</vt:lpstr>
      <vt:lpstr>Calibri</vt:lpstr>
      <vt:lpstr>Calibri Light</vt:lpstr>
      <vt:lpstr>Helvetica</vt: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ticass_at</dc:creator>
  <cp:lastModifiedBy>Claudia Magnaguagno</cp:lastModifiedBy>
  <cp:revision>18</cp:revision>
  <dcterms:created xsi:type="dcterms:W3CDTF">2023-08-24T13:00:36Z</dcterms:created>
  <dcterms:modified xsi:type="dcterms:W3CDTF">2024-04-08T06:52:07Z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0x01010069ADD1301C5BF5489327AFF9CDA9464A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