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3" r:id="rId2"/>
    <p:sldId id="257" r:id="rId3"/>
    <p:sldId id="282" r:id="rId4"/>
    <p:sldId id="269" r:id="rId5"/>
    <p:sldId id="289" r:id="rId6"/>
    <p:sldId id="295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9A97F0-629F-F0FB-2538-0E939CB47445}" v="7" dt="2024-03-18T08:08:22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909F1-3A6B-4D0B-B9C7-1E05ADDC4F07}" type="datetimeFigureOut"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387DC-759D-4A2E-9315-1F52DA5CB1A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83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97362E-A3D4-43E2-A98C-248E4CB75313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63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97362E-A3D4-43E2-A98C-248E4CB75313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55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97362E-A3D4-43E2-A98C-248E4CB75313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97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97362E-A3D4-43E2-A98C-248E4CB75313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5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97362E-A3D4-43E2-A98C-248E4CB75313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30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97362E-A3D4-43E2-A98C-248E4CB75313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95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19.03.2024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testo, schermata, Carattere, Blu elettrico&#10;&#10;Descrizione generata automaticamente">
            <a:extLst>
              <a:ext uri="{FF2B5EF4-FFF2-40B4-BE49-F238E27FC236}">
                <a16:creationId xmlns:a16="http://schemas.microsoft.com/office/drawing/2014/main" id="{47A10336-B0B7-8611-F844-EB2243080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618" y="3354611"/>
            <a:ext cx="5761567" cy="2241551"/>
          </a:xfrm>
          <a:prstGeom prst="rect">
            <a:avLst/>
          </a:prstGeom>
        </p:spPr>
      </p:pic>
      <p:pic>
        <p:nvPicPr>
          <p:cNvPr id="11" name="Immagine" descr="Immagine">
            <a:extLst>
              <a:ext uri="{FF2B5EF4-FFF2-40B4-BE49-F238E27FC236}">
                <a16:creationId xmlns:a16="http://schemas.microsoft.com/office/drawing/2014/main" id="{0B37C669-EAC9-A30A-DFB6-3980E542A0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5178" y="4981790"/>
            <a:ext cx="6237225" cy="249124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7F676AB8-678A-08C9-9A40-3E386EEF55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3792" y="3438546"/>
            <a:ext cx="2782489" cy="10978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1C00BC3-257A-0A49-995E-1C0B8D584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0" y="417577"/>
            <a:ext cx="10909640" cy="1249393"/>
          </a:xfrm>
        </p:spPr>
        <p:txBody>
          <a:bodyPr anchor="ctr">
            <a:noAutofit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6667" dirty="0"/>
              <a:t>Progetto DEVELOP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1E2683-BFA1-634D-B0B6-8FEBD4B53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1" y="1868727"/>
            <a:ext cx="10909644" cy="687407"/>
          </a:xfrm>
        </p:spPr>
        <p:txBody>
          <a:bodyPr anchor="ctr">
            <a:normAutofit fontScale="92500" lnSpcReduction="10000"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67" dirty="0"/>
              <a:t>Kick-Off Meeting</a:t>
            </a:r>
          </a:p>
          <a:p>
            <a:r>
              <a:rPr lang="it-IT" sz="1867" dirty="0"/>
              <a:t>Genova – 18 marzo 2024, ore 10:00</a:t>
            </a:r>
          </a:p>
        </p:txBody>
      </p:sp>
    </p:spTree>
    <p:extLst>
      <p:ext uri="{BB962C8B-B14F-4D97-AF65-F5344CB8AC3E}">
        <p14:creationId xmlns:p14="http://schemas.microsoft.com/office/powerpoint/2010/main" val="4083482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409CA88-33BE-074A-9C72-0504A176E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4524"/>
            <a:ext cx="10515600" cy="1325563"/>
          </a:xfrm>
        </p:spPr>
        <p:txBody>
          <a:bodyPr>
            <a:normAutofit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200" dirty="0">
                <a:solidFill>
                  <a:schemeClr val="accent2">
                    <a:lumMod val="75000"/>
                  </a:schemeClr>
                </a:solidFill>
              </a:rPr>
              <a:t>Panoramica del Progetto e riepilogo dei contenuti dei </a:t>
            </a:r>
            <a:r>
              <a:rPr lang="it-IT" sz="3200" dirty="0" err="1">
                <a:solidFill>
                  <a:schemeClr val="accent2">
                    <a:lumMod val="75000"/>
                  </a:schemeClr>
                </a:solidFill>
              </a:rPr>
              <a:t>WPs</a:t>
            </a:r>
            <a:r>
              <a:rPr lang="it-IT" sz="3200" dirty="0">
                <a:solidFill>
                  <a:schemeClr val="accent2">
                    <a:lumMod val="75000"/>
                  </a:schemeClr>
                </a:solidFill>
              </a:rPr>
              <a:t>/Componenti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CA849CC6-51A8-624D-B2A0-3BD381B95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0971"/>
            <a:ext cx="10515600" cy="3793192"/>
          </a:xfrm>
        </p:spPr>
        <p:txBody>
          <a:bodyPr>
            <a:normAutofit fontScale="92500" lnSpcReduction="10000"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/>
              <a:t>Il progetto:</a:t>
            </a:r>
          </a:p>
          <a:p>
            <a:r>
              <a:rPr lang="it-IT" dirty="0"/>
              <a:t>ha una durata di 36 mesi, a partire dal 1 MARZO 2024</a:t>
            </a:r>
          </a:p>
          <a:p>
            <a:r>
              <a:rPr lang="it-IT" dirty="0"/>
              <a:t>ha un budget totale di 1.549.737,54 euro</a:t>
            </a:r>
          </a:p>
          <a:p>
            <a:r>
              <a:rPr lang="it-IT" dirty="0"/>
              <a:t>associa 8 soggetti: CCIAA Genova (Capofila) + 4 CCIAA (2 FR; 3 IT) e 3 Enti Regionali (3 IT)</a:t>
            </a:r>
          </a:p>
          <a:p>
            <a:r>
              <a:rPr lang="it-IT" dirty="0"/>
              <a:t>si articola su 3 </a:t>
            </a:r>
            <a:r>
              <a:rPr lang="it-IT" dirty="0" err="1"/>
              <a:t>WPs</a:t>
            </a:r>
            <a:r>
              <a:rPr lang="it-IT" dirty="0"/>
              <a:t>/Componenti:</a:t>
            </a:r>
          </a:p>
          <a:p>
            <a:pPr lvl="1"/>
            <a:r>
              <a:rPr lang="it-IT" dirty="0"/>
              <a:t>1 Analisi e Ascolto</a:t>
            </a:r>
          </a:p>
          <a:p>
            <a:pPr lvl="1"/>
            <a:r>
              <a:rPr lang="it-IT" dirty="0"/>
              <a:t>2 Proposta</a:t>
            </a:r>
          </a:p>
          <a:p>
            <a:pPr lvl="1"/>
            <a:r>
              <a:rPr lang="it-IT" dirty="0"/>
              <a:t>3 Valutazione </a:t>
            </a:r>
          </a:p>
        </p:txBody>
      </p:sp>
      <p:pic>
        <p:nvPicPr>
          <p:cNvPr id="2" name="Immagine" descr="Immagine">
            <a:extLst>
              <a:ext uri="{FF2B5EF4-FFF2-40B4-BE49-F238E27FC236}">
                <a16:creationId xmlns:a16="http://schemas.microsoft.com/office/drawing/2014/main" id="{21CF57A2-A2D0-1B63-475C-301D8DEAB8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923" y="6132333"/>
            <a:ext cx="7311072" cy="29201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38A8DE2D-D798-B68E-55B0-00C0F64971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08" y="30734"/>
            <a:ext cx="2881627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9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356118"/>
            <a:ext cx="10515600" cy="2911572"/>
          </a:xfrm>
        </p:spPr>
        <p:txBody>
          <a:bodyPr>
            <a:normAutofit lnSpcReduction="10000"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err="1"/>
              <a:t>Comp</a:t>
            </a:r>
            <a:r>
              <a:rPr lang="it-IT" dirty="0"/>
              <a:t> 1 – partner coordinatori: </a:t>
            </a:r>
            <a:r>
              <a:rPr lang="it-IT" dirty="0">
                <a:solidFill>
                  <a:schemeClr val="accent6"/>
                </a:solidFill>
              </a:rPr>
              <a:t>CCIAA GE, CCIAA MATI e ASPAL </a:t>
            </a:r>
          </a:p>
          <a:p>
            <a:r>
              <a:rPr lang="it-IT" dirty="0" err="1"/>
              <a:t>Comp</a:t>
            </a:r>
            <a:r>
              <a:rPr lang="it-IT" dirty="0"/>
              <a:t> 2 – partner coordinatori: </a:t>
            </a:r>
            <a:r>
              <a:rPr lang="it-IT" dirty="0">
                <a:solidFill>
                  <a:schemeClr val="accent6"/>
                </a:solidFill>
              </a:rPr>
              <a:t>CCINCA, CCIAA GE, CCI Corse</a:t>
            </a:r>
          </a:p>
          <a:p>
            <a:r>
              <a:rPr lang="it-IT" dirty="0" err="1"/>
              <a:t>Comp</a:t>
            </a:r>
            <a:r>
              <a:rPr lang="it-IT" dirty="0"/>
              <a:t> 3 – partner coordinatore: </a:t>
            </a:r>
            <a:r>
              <a:rPr lang="it-IT" dirty="0">
                <a:solidFill>
                  <a:schemeClr val="accent6"/>
                </a:solidFill>
              </a:rPr>
              <a:t>ALFA Liguria</a:t>
            </a:r>
          </a:p>
          <a:p>
            <a:endParaRPr lang="it-IT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accent6"/>
                </a:solidFill>
              </a:rPr>
              <a:t>Gestione e Comunicazione sono trasversali al Progetto e coordinate dal Capofila</a:t>
            </a:r>
          </a:p>
        </p:txBody>
      </p:sp>
      <p:sp>
        <p:nvSpPr>
          <p:cNvPr id="6" name="Titolo 3">
            <a:extLst>
              <a:ext uri="{FF2B5EF4-FFF2-40B4-BE49-F238E27FC236}">
                <a16:creationId xmlns:a16="http://schemas.microsoft.com/office/drawing/2014/main" id="{6D5F8559-CD5B-9DDA-5E70-72E18E94C69A}"/>
              </a:ext>
            </a:extLst>
          </p:cNvPr>
          <p:cNvSpPr txBox="1">
            <a:spLocks/>
          </p:cNvSpPr>
          <p:nvPr/>
        </p:nvSpPr>
        <p:spPr>
          <a:xfrm>
            <a:off x="838200" y="1186568"/>
            <a:ext cx="10515600" cy="861216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75000" lnSpcReduction="20000"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200" dirty="0">
                <a:solidFill>
                  <a:schemeClr val="accent2">
                    <a:lumMod val="75000"/>
                  </a:schemeClr>
                </a:solidFill>
              </a:rPr>
              <a:t>Panoramica del Progetto e riepilogo dei contenuti dei </a:t>
            </a:r>
            <a:r>
              <a:rPr lang="it-IT" sz="3200" dirty="0" err="1">
                <a:solidFill>
                  <a:schemeClr val="accent2">
                    <a:lumMod val="75000"/>
                  </a:schemeClr>
                </a:solidFill>
              </a:rPr>
              <a:t>WPs</a:t>
            </a:r>
            <a:r>
              <a:rPr lang="it-IT" sz="3200" dirty="0">
                <a:solidFill>
                  <a:schemeClr val="accent2">
                    <a:lumMod val="75000"/>
                  </a:schemeClr>
                </a:solidFill>
              </a:rPr>
              <a:t>/Componenti</a:t>
            </a:r>
          </a:p>
        </p:txBody>
      </p:sp>
      <p:pic>
        <p:nvPicPr>
          <p:cNvPr id="4" name="Immagine" descr="Immagine">
            <a:extLst>
              <a:ext uri="{FF2B5EF4-FFF2-40B4-BE49-F238E27FC236}">
                <a16:creationId xmlns:a16="http://schemas.microsoft.com/office/drawing/2014/main" id="{6BED38EB-15C8-6D2D-8025-70EA7D004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923" y="6132333"/>
            <a:ext cx="7311072" cy="29201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7CC7A65-1634-FE44-EB2E-774FE5A67C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08" y="51225"/>
            <a:ext cx="2881627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51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6527" y="948473"/>
            <a:ext cx="10515600" cy="928121"/>
          </a:xfrm>
        </p:spPr>
        <p:txBody>
          <a:bodyPr>
            <a:normAutofit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667" dirty="0">
                <a:solidFill>
                  <a:schemeClr val="accent2">
                    <a:lumMod val="75000"/>
                  </a:schemeClr>
                </a:solidFill>
              </a:rPr>
              <a:t>Confronto sulle Componenti – </a:t>
            </a:r>
            <a:r>
              <a:rPr lang="it-IT" sz="2667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Comp</a:t>
            </a:r>
            <a:r>
              <a:rPr lang="it-IT" sz="2667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1 Analisi e Ascolto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6528" y="1836432"/>
            <a:ext cx="11418945" cy="3917043"/>
          </a:xfrm>
        </p:spPr>
        <p:txBody>
          <a:bodyPr vert="horz" lIns="121920" tIns="60960" rIns="121920" bIns="60960" rtlCol="0">
            <a:noAutofit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133" dirty="0"/>
              <a:t>Obiettivo</a:t>
            </a:r>
          </a:p>
          <a:p>
            <a:pPr marL="0" indent="0" algn="just">
              <a:buNone/>
            </a:pPr>
            <a:r>
              <a:rPr lang="it-IT" sz="2133" dirty="0"/>
              <a:t>Integrare i sistemi di analisi del mercato del lavoro, tramite un'armonizzazione delle definizioni e la </a:t>
            </a:r>
          </a:p>
          <a:p>
            <a:pPr marL="0" indent="0">
              <a:buNone/>
            </a:pPr>
            <a:r>
              <a:rPr lang="it-IT" sz="2133" dirty="0"/>
              <a:t>focalizzazione sulle competenze più che sulle figure professionali, sviluppando in modo più compiuto</a:t>
            </a:r>
          </a:p>
          <a:p>
            <a:pPr marL="0" indent="0">
              <a:buNone/>
            </a:pPr>
            <a:r>
              <a:rPr lang="it-IT" sz="2133" dirty="0"/>
              <a:t>quanto avviato nel Progetto Strategico MA.R.E</a:t>
            </a:r>
          </a:p>
          <a:p>
            <a:pPr marL="0" indent="0">
              <a:buNone/>
            </a:pPr>
            <a:endParaRPr lang="it-IT" sz="2133" dirty="0"/>
          </a:p>
          <a:p>
            <a:pPr marL="0" indent="0">
              <a:buNone/>
            </a:pPr>
            <a:r>
              <a:rPr lang="it-IT" sz="2133" dirty="0"/>
              <a:t>3 Attività</a:t>
            </a:r>
            <a:endParaRPr lang="it-IT" sz="2667" dirty="0"/>
          </a:p>
          <a:p>
            <a:pPr marL="0" indent="0">
              <a:buNone/>
            </a:pPr>
            <a:r>
              <a:rPr lang="it-IT" sz="1867" dirty="0"/>
              <a:t>Attività 1.1	Aggiornamento dei trend complessivi del mercato del lavoro nel medio periodo</a:t>
            </a:r>
          </a:p>
          <a:p>
            <a:pPr marL="0" indent="0">
              <a:buNone/>
            </a:pPr>
            <a:r>
              <a:rPr lang="it-IT" sz="1867" dirty="0"/>
              <a:t>Attività 1.2	Ascolto degli stakeholders territoriali</a:t>
            </a:r>
          </a:p>
          <a:p>
            <a:pPr marL="0" indent="0">
              <a:buNone/>
            </a:pPr>
            <a:r>
              <a:rPr lang="it-IT" sz="1867" dirty="0"/>
              <a:t>Attività 1.3</a:t>
            </a:r>
            <a:r>
              <a:rPr lang="it-IT" sz="1467" dirty="0"/>
              <a:t> 	</a:t>
            </a:r>
            <a:r>
              <a:rPr lang="it-IT" sz="1867" dirty="0"/>
              <a:t>Indagine sulle aspettative di lavoratori e occupabili</a:t>
            </a:r>
          </a:p>
        </p:txBody>
      </p:sp>
      <p:pic>
        <p:nvPicPr>
          <p:cNvPr id="4" name="Immagine" descr="Immagine">
            <a:extLst>
              <a:ext uri="{FF2B5EF4-FFF2-40B4-BE49-F238E27FC236}">
                <a16:creationId xmlns:a16="http://schemas.microsoft.com/office/drawing/2014/main" id="{6BED38EB-15C8-6D2D-8025-70EA7D004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923" y="6132333"/>
            <a:ext cx="7311072" cy="29201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7CC7A65-1634-FE44-EB2E-774FE5A67C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08" y="60978"/>
            <a:ext cx="2881627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347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6527" y="948473"/>
            <a:ext cx="10515600" cy="928121"/>
          </a:xfrm>
        </p:spPr>
        <p:txBody>
          <a:bodyPr>
            <a:normAutofit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667" dirty="0">
                <a:solidFill>
                  <a:schemeClr val="accent2">
                    <a:lumMod val="75000"/>
                  </a:schemeClr>
                </a:solidFill>
              </a:rPr>
              <a:t>Confronto sulle Componenti – </a:t>
            </a:r>
            <a:r>
              <a:rPr lang="it-IT" sz="2667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Comp</a:t>
            </a:r>
            <a:r>
              <a:rPr lang="it-IT" sz="2667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2 Proposta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6528" y="1836432"/>
            <a:ext cx="11418945" cy="3917043"/>
          </a:xfrm>
        </p:spPr>
        <p:txBody>
          <a:bodyPr vert="horz" lIns="121920" tIns="60960" rIns="121920" bIns="60960" rtlCol="0">
            <a:noAutofit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133" dirty="0"/>
              <a:t>Obiettivo</a:t>
            </a:r>
          </a:p>
          <a:p>
            <a:pPr marL="0" indent="0" algn="just">
              <a:buNone/>
            </a:pPr>
            <a:r>
              <a:rPr lang="it-IT" sz="2133" dirty="0"/>
              <a:t>Migliorare la qualità del capitale umano, individuando metodi e percorsi di qualificazione delle risorse</a:t>
            </a:r>
          </a:p>
          <a:p>
            <a:pPr marL="0" indent="0" algn="just">
              <a:buNone/>
            </a:pPr>
            <a:r>
              <a:rPr lang="it-IT" sz="2133" dirty="0"/>
              <a:t>umane che meglio soddisfino le esigenze del mondo imprenditoriale e lo sviluppo professionale dei</a:t>
            </a:r>
          </a:p>
          <a:p>
            <a:pPr marL="0" indent="0" algn="just">
              <a:buNone/>
            </a:pPr>
            <a:r>
              <a:rPr lang="it-IT" sz="2133" dirty="0"/>
              <a:t>singoli lavoratori/occupabili.</a:t>
            </a:r>
          </a:p>
          <a:p>
            <a:pPr marL="0" indent="0" algn="just">
              <a:buNone/>
            </a:pPr>
            <a:endParaRPr lang="it-IT" sz="2133" dirty="0"/>
          </a:p>
          <a:p>
            <a:pPr marL="0" indent="0">
              <a:buNone/>
            </a:pPr>
            <a:r>
              <a:rPr lang="it-IT" sz="2133" dirty="0"/>
              <a:t>3 Attività</a:t>
            </a:r>
            <a:endParaRPr lang="it-IT" sz="2667" dirty="0"/>
          </a:p>
          <a:p>
            <a:pPr marL="0" indent="0">
              <a:buNone/>
            </a:pPr>
            <a:r>
              <a:rPr lang="it-IT" sz="1867" dirty="0"/>
              <a:t>Attività 2.1	Incontro tra imprese e forza lavoro</a:t>
            </a:r>
          </a:p>
          <a:p>
            <a:pPr marL="0" indent="0">
              <a:buNone/>
            </a:pPr>
            <a:r>
              <a:rPr lang="it-IT" sz="1867" dirty="0"/>
              <a:t>Attività 2.2	Percorsi di supporto all'autoimprenditoria</a:t>
            </a:r>
          </a:p>
          <a:p>
            <a:pPr marL="0" indent="0">
              <a:buNone/>
            </a:pPr>
            <a:r>
              <a:rPr lang="it-IT" sz="1867" dirty="0"/>
              <a:t>Attività 2.3</a:t>
            </a:r>
            <a:r>
              <a:rPr lang="it-IT" sz="1467" dirty="0"/>
              <a:t> 	</a:t>
            </a:r>
            <a:r>
              <a:rPr lang="it-IT" sz="1867" dirty="0"/>
              <a:t>Percorso di </a:t>
            </a:r>
            <a:r>
              <a:rPr lang="it-IT" sz="1867" dirty="0" err="1"/>
              <a:t>upskill</a:t>
            </a:r>
            <a:r>
              <a:rPr lang="it-IT" sz="1867" dirty="0"/>
              <a:t> per occupabili tramite mobilità transnazionale</a:t>
            </a:r>
          </a:p>
        </p:txBody>
      </p:sp>
      <p:pic>
        <p:nvPicPr>
          <p:cNvPr id="4" name="Immagine" descr="Immagine">
            <a:extLst>
              <a:ext uri="{FF2B5EF4-FFF2-40B4-BE49-F238E27FC236}">
                <a16:creationId xmlns:a16="http://schemas.microsoft.com/office/drawing/2014/main" id="{6BED38EB-15C8-6D2D-8025-70EA7D004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923" y="6132333"/>
            <a:ext cx="7311072" cy="29201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7CC7A65-1634-FE44-EB2E-774FE5A67C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08" y="41472"/>
            <a:ext cx="2881627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591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13451" y="158436"/>
            <a:ext cx="7192020" cy="855941"/>
          </a:xfrm>
        </p:spPr>
        <p:txBody>
          <a:bodyPr>
            <a:normAutofit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667" dirty="0">
                <a:solidFill>
                  <a:schemeClr val="accent2">
                    <a:lumMod val="75000"/>
                  </a:schemeClr>
                </a:solidFill>
              </a:rPr>
              <a:t>Confronto sulle Componenti – </a:t>
            </a:r>
            <a:r>
              <a:rPr lang="it-IT" sz="2667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Comp</a:t>
            </a:r>
            <a:r>
              <a:rPr lang="it-IT" sz="2667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3 Valutazione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6526" y="1081494"/>
            <a:ext cx="11418945" cy="5268100"/>
          </a:xfrm>
        </p:spPr>
        <p:txBody>
          <a:bodyPr vert="horz" lIns="121920" tIns="60960" rIns="121920" bIns="60960" rtlCol="0">
            <a:noAutofit/>
          </a:bodyPr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it-IT" sz="1467" b="1" dirty="0"/>
              <a:t>Obiettivo</a:t>
            </a:r>
          </a:p>
          <a:p>
            <a:pPr marL="0" indent="0" algn="l">
              <a:buNone/>
            </a:pPr>
            <a:r>
              <a:rPr lang="it-IT" sz="1467" dirty="0"/>
              <a:t>Questa Componente consente di restituire l’impatto delle attività svolte e di farne una valutazione complessiva, tracciando le linee guida per una </a:t>
            </a:r>
            <a:r>
              <a:rPr lang="it-IT" sz="1467" dirty="0" err="1"/>
              <a:t>perennizzazione</a:t>
            </a:r>
            <a:r>
              <a:rPr lang="it-IT" sz="1467" dirty="0"/>
              <a:t> dei sistemi proposti e sperimentati. Si prevede valutazione attività in itinere. </a:t>
            </a:r>
          </a:p>
          <a:p>
            <a:pPr marL="0" indent="0" algn="l">
              <a:buNone/>
            </a:pPr>
            <a:r>
              <a:rPr lang="it-IT" sz="1467" b="1" dirty="0"/>
              <a:t>Coordinatore: ALFA</a:t>
            </a:r>
            <a:endParaRPr lang="it-IT" sz="1467" dirty="0"/>
          </a:p>
          <a:p>
            <a:pPr marL="0" indent="0">
              <a:buNone/>
            </a:pPr>
            <a:endParaRPr lang="it-IT" sz="1467" b="1" dirty="0"/>
          </a:p>
          <a:p>
            <a:pPr marL="0" indent="0">
              <a:buNone/>
            </a:pPr>
            <a:r>
              <a:rPr lang="it-IT" sz="1467" b="1" dirty="0"/>
              <a:t>Attività 3.1 Valutazione delle attività svolte</a:t>
            </a:r>
            <a:endParaRPr lang="it-IT" sz="1467" dirty="0"/>
          </a:p>
          <a:p>
            <a:pPr marL="0" indent="0">
              <a:buNone/>
            </a:pPr>
            <a:r>
              <a:rPr lang="it-IT" sz="1467" dirty="0"/>
              <a:t>1. Analisi dell'impatto rispetto agli obiettivi di progetto in fieri, con focus su mismatch domanda/offerta di lavoro:</a:t>
            </a:r>
          </a:p>
          <a:p>
            <a:pPr marL="0" indent="0">
              <a:buNone/>
            </a:pPr>
            <a:r>
              <a:rPr lang="it-IT" sz="1467" dirty="0"/>
              <a:t>- misurando l’impatto della “Proposta” in base ai trend di mercato per le filiere di riferimento;</a:t>
            </a:r>
          </a:p>
          <a:p>
            <a:pPr marL="0" indent="0">
              <a:buNone/>
            </a:pPr>
            <a:r>
              <a:rPr lang="it-IT" sz="1467" dirty="0"/>
              <a:t>- valutando con le imprese le competenze aggiuntive dei soggetti in mobilità: somministrazione questionari di confronto tra livello iniziale e livello</a:t>
            </a:r>
          </a:p>
          <a:p>
            <a:pPr marL="0" indent="0">
              <a:buNone/>
            </a:pPr>
            <a:r>
              <a:rPr lang="it-IT" sz="1467" dirty="0"/>
              <a:t>finale;</a:t>
            </a:r>
          </a:p>
          <a:p>
            <a:pPr marL="0" indent="0">
              <a:buNone/>
            </a:pPr>
            <a:r>
              <a:rPr lang="it-IT" sz="1467" dirty="0"/>
              <a:t>- valutando utilità informazioni fornite in piattaforma per la reale conoscenza delle opportunità formative e /o lavorative transfrontaliere (questionario da sottoporre agli intervistati Attività1.3)</a:t>
            </a:r>
          </a:p>
          <a:p>
            <a:pPr marL="0" indent="0">
              <a:buNone/>
            </a:pPr>
            <a:r>
              <a:rPr lang="it-IT" sz="1467" dirty="0"/>
              <a:t>- analizzando i dati "Comunicazioni Obbligatoria" (IT) e dati assunzione (FR) per residenza (prima e dopo il progetto) nei territori coinvolti </a:t>
            </a:r>
          </a:p>
          <a:p>
            <a:pPr marL="0" indent="0">
              <a:buNone/>
            </a:pPr>
            <a:r>
              <a:rPr lang="it-IT" sz="1467" dirty="0"/>
              <a:t>2. Analisi correttezza/completezza target individuati Gli interlocutori di progetto sono, sul fronte della domanda, istituzioni ed imprese e, su quello dell’offerta, lavoratori e persone in cerca di lavoro </a:t>
            </a:r>
          </a:p>
          <a:p>
            <a:pPr marL="0" indent="0">
              <a:buNone/>
            </a:pPr>
            <a:r>
              <a:rPr lang="it-IT" sz="1467" dirty="0"/>
              <a:t>3. Monitoraggio finale (effetti sul mercato del lavoro transfrontaliero)</a:t>
            </a:r>
          </a:p>
          <a:p>
            <a:pPr marL="0" indent="0">
              <a:buNone/>
            </a:pPr>
            <a:r>
              <a:rPr lang="it-IT" sz="1467" b="1" dirty="0"/>
              <a:t>Tempi di esecuzione</a:t>
            </a:r>
            <a:r>
              <a:rPr lang="it-IT" sz="1467" dirty="0"/>
              <a:t>: 30 mesi, Mese 7 – Mese 36</a:t>
            </a:r>
          </a:p>
        </p:txBody>
      </p:sp>
      <p:pic>
        <p:nvPicPr>
          <p:cNvPr id="4" name="Immagine" descr="Immagine">
            <a:extLst>
              <a:ext uri="{FF2B5EF4-FFF2-40B4-BE49-F238E27FC236}">
                <a16:creationId xmlns:a16="http://schemas.microsoft.com/office/drawing/2014/main" id="{6BED38EB-15C8-6D2D-8025-70EA7D004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923" y="6132333"/>
            <a:ext cx="7311072" cy="29201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7CC7A65-1634-FE44-EB2E-774FE5A67C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08" y="2457"/>
            <a:ext cx="2881627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191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di Office</vt:lpstr>
      <vt:lpstr>Progetto DEVELOP</vt:lpstr>
      <vt:lpstr>Panoramica del Progetto e riepilogo dei contenuti dei WPs/Componenti</vt:lpstr>
      <vt:lpstr>PowerPoint Presentation</vt:lpstr>
      <vt:lpstr>Confronto sulle Componenti – Comp 1 Analisi e Ascolto</vt:lpstr>
      <vt:lpstr>Confronto sulle Componenti – Comp 2 Proposta</vt:lpstr>
      <vt:lpstr>Confronto sulle Componenti – Comp 3 Valutazione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</cp:revision>
  <dcterms:created xsi:type="dcterms:W3CDTF">2024-03-18T08:06:07Z</dcterms:created>
  <dcterms:modified xsi:type="dcterms:W3CDTF">2024-03-19T12:51:29Z</dcterms:modified>
</cp:coreProperties>
</file>