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099E78-CCA6-4C1F-DF06-FBF80FBB7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EA607B-CE91-3179-A8D4-17D8CA25A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187C01-C1BF-9851-6291-83C9C52D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ABD694-D2C3-6A50-F409-02EECCF5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C62C37-FACC-E648-4C00-0C261B90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30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67FEF-0863-3662-3726-4FAD21D7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0FE7C1-2E8C-3504-EC6E-1CCA6DE41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EB9A3B-A0B5-969A-3E88-A3D1A8A5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B5A704-D7E2-0483-7B0E-EA533198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E91F10-1390-EC08-D7F2-7F4FE33C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77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F95826-50BB-862B-0E4D-386152C65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3F1856-C1F5-CF57-ACD5-48DD01EE3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4F901D-3C49-A660-6583-8B05CB82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E1F076-A5B9-06A8-1617-4A935E72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BAEAB5-A133-4D10-7C34-AC56B134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99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9BC183-9E9E-323B-B2D9-658C7A16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2D9F03-B28D-518A-6F95-26396E80B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B13953-4432-0532-FF2B-CAB6EC0C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F49729-D176-F04E-19C7-9AB0EF8E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7FEDF3-49DF-45D4-4D5C-44889BE3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45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50573-398D-2611-4A12-2E9F89E8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F67AD3-08CE-9026-72CF-1B630FBB1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F8EF39-958A-D7C0-FBBB-C4FDE117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BF31DC-F3B0-F6AB-6480-B7CB6BF5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E2B670-1A87-1094-0292-E0FF371C0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35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81B4E5-683D-63C9-E877-5EF7CD98E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D125A9-BC85-9B6C-6616-A324FB31C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EC8F03-D1B0-F4BE-4796-B7AC510A9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2C37FE-08D9-0A30-DEFF-92052972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F2CA05-F263-0EEF-3D54-FD641251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48FC8E-0AD1-7A48-83E7-7A94337D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05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CA025D-83BB-7440-5D2C-58012546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13EEEE-4B49-AB7C-AAA1-36B197788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0ED001-04A6-258D-E071-D3224153D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B34B338-CFA9-B68C-DB9A-3D1EBD03D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80859A-EA71-956E-47A3-A28111847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30B0C0-D978-6810-DBC9-F4E780F8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37D5B31-A179-1F02-E9C0-45DE2AF1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AAF006-27C8-7193-95F6-F6363CDB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23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3125D6-1DF0-DB4E-4A14-36ACB2E7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9DEF9E1-BE76-8C33-CF22-0BCD0B1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874C32-1850-7184-6593-976210EB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85B9CE-BFF8-4AEB-FF9A-F0A38A3B7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1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2F3B929-D510-9CD1-B6D5-0DAEBDAA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58B4DD-C56D-8397-7F27-88A6F6BF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15D54E-A04A-4905-2FFF-F0F21834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97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39C46-332E-7476-B572-3AEA2487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967C3E-D232-E5D0-7E79-195405B6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07FCAA-D1BD-C0C6-1F0F-AC66BDF81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1826CA-013B-81AD-E73D-AA709E8D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C3000E-A684-493D-C99C-0407CA42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1BAC50-D78D-AA84-0624-65A15DED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0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D82EC7-D7B0-30F2-7B0F-11A70FD0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3BF267D-9210-9002-761E-867B92E7C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1B7889-4BF9-64E1-27E9-E556018AB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25F214-281B-37BE-1390-46A79555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584099-BF84-BD1B-DC46-D11EAC33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8E1C56-73CF-117E-954E-7F491B51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91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402CA05-3439-3BDE-B48D-FADB2753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28D9B1-8DA5-FFB4-B32B-C94A0982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F4E40E-B2AF-6805-1FD8-2103F6148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46AC7C-1FCD-87B8-11C8-01CFB1DA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69DEF6-E60D-346C-C68E-2182FB87C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81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1E9B454F-5F81-DA5D-7E01-64832D2BC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C6C04F-399B-D58C-03B4-D830A0117915}"/>
              </a:ext>
            </a:extLst>
          </p:cNvPr>
          <p:cNvSpPr txBox="1"/>
          <p:nvPr/>
        </p:nvSpPr>
        <p:spPr>
          <a:xfrm>
            <a:off x="2809183" y="4986780"/>
            <a:ext cx="9106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Abadi" panose="020B0604020104020204" pitchFamily="34" charset="0"/>
              </a:rPr>
              <a:t>Jacopo Riccardi</a:t>
            </a:r>
            <a:br>
              <a:rPr lang="it-IT" sz="2400" b="1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it-IT" sz="2400" b="1" dirty="0">
                <a:solidFill>
                  <a:schemeClr val="bg1"/>
                </a:solidFill>
                <a:latin typeface="Abadi" panose="020B0604020104020204" pitchFamily="34" charset="0"/>
              </a:rPr>
              <a:t>Dirigente Settore Energia e sviluppo del sistema logistico e portuale della Regione Liguria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F304DE-1F8C-2C01-6973-AAF7D42D4244}"/>
              </a:ext>
            </a:extLst>
          </p:cNvPr>
          <p:cNvSpPr txBox="1"/>
          <p:nvPr/>
        </p:nvSpPr>
        <p:spPr>
          <a:xfrm>
            <a:off x="2782477" y="3904268"/>
            <a:ext cx="928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Abadi" panose="020B0604020104020204" pitchFamily="34" charset="0"/>
              </a:rPr>
              <a:t>Azione 2.1.2 – Efficientamento energetico</a:t>
            </a:r>
          </a:p>
        </p:txBody>
      </p:sp>
    </p:spTree>
    <p:extLst>
      <p:ext uri="{BB962C8B-B14F-4D97-AF65-F5344CB8AC3E}">
        <p14:creationId xmlns:p14="http://schemas.microsoft.com/office/powerpoint/2010/main" val="2988119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D8D3491-2B02-F5C8-9A44-30980844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080" y="1198245"/>
            <a:ext cx="10515600" cy="1325563"/>
          </a:xfrm>
        </p:spPr>
        <p:txBody>
          <a:bodyPr/>
          <a:lstStyle/>
          <a:p>
            <a:r>
              <a:rPr lang="it-IT" dirty="0">
                <a:latin typeface="Bahnschrift" panose="020B0502040204020203" pitchFamily="34" charset="0"/>
              </a:rPr>
              <a:t>Spese ammissibili nette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1E1ABA-D113-8007-96E6-A5AFBECC0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360" y="2063432"/>
            <a:ext cx="10515600" cy="45415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solidFill>
                  <a:srgbClr val="0070C0"/>
                </a:solidFill>
              </a:rPr>
              <a:t>a) acquisto di attrezzature, impianti, componenti, sistemi, programmi informatici e macchinari e relativa messa in opera;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solidFill>
                  <a:srgbClr val="0070C0"/>
                </a:solidFill>
              </a:rPr>
              <a:t>b) acquisto di software dedicato alla gestione, controllo e programmazione del processo produttivo;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solidFill>
                  <a:srgbClr val="0070C0"/>
                </a:solidFill>
              </a:rPr>
              <a:t>c) spese edili;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solidFill>
                  <a:srgbClr val="0070C0"/>
                </a:solidFill>
              </a:rPr>
              <a:t>d) spese tecniche per analisi dello scenario controfattuale, progettazione, direzione lavori, collaudo, sicurezza cantieri (intesi come costi delle prestazioni professionali) in misura non superiore al 10% delle spese ammissibili relative alle voci di cui alle lettere precedenti;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solidFill>
                  <a:srgbClr val="0070C0"/>
                </a:solidFill>
              </a:rPr>
              <a:t>e) attestato di prestazione energetica (APE) dell’edificio ex ante e APE realizzato a ultimazione dei lavori di efficientamento energetico;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solidFill>
                  <a:srgbClr val="0070C0"/>
                </a:solidFill>
              </a:rPr>
              <a:t>f) costi indiretti dell’operazione fino al 7% dei costi diretti ammissibili ai sensi dell’art. 54 c. 1 del Reg. (UE) 1060/2021; si precisa che tali costi non sono soggetti a rendicontazione analitica ma la quota parte di contributo riconosciuto corrispondente è vincolata al pagamento di costi indiretti sostenuti  per spese generali.</a:t>
            </a:r>
          </a:p>
        </p:txBody>
      </p:sp>
    </p:spTree>
    <p:extLst>
      <p:ext uri="{BB962C8B-B14F-4D97-AF65-F5344CB8AC3E}">
        <p14:creationId xmlns:p14="http://schemas.microsoft.com/office/powerpoint/2010/main" val="247812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9A27685-6067-0C72-EB38-45FBBA63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350645"/>
            <a:ext cx="10515600" cy="1325563"/>
          </a:xfrm>
        </p:spPr>
        <p:txBody>
          <a:bodyPr/>
          <a:lstStyle/>
          <a:p>
            <a:r>
              <a:rPr lang="it-IT" dirty="0">
                <a:latin typeface="Bahnschrift" panose="020B0502040204020203" pitchFamily="34" charset="0"/>
              </a:rPr>
              <a:t>Dotazione, presentazione delle domande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84C757-EF38-7170-FBF4-F92DA4997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494695"/>
            <a:ext cx="10515600" cy="430280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600" dirty="0">
                <a:solidFill>
                  <a:schemeClr val="accent1">
                    <a:lumMod val="75000"/>
                  </a:schemeClr>
                </a:solidFill>
              </a:rPr>
              <a:t>Intervento minimo (netto): </a:t>
            </a:r>
          </a:p>
          <a:p>
            <a:pPr lvl="1" algn="just"/>
            <a:r>
              <a:rPr lang="it-IT" sz="2200" dirty="0">
                <a:solidFill>
                  <a:schemeClr val="accent1">
                    <a:lumMod val="75000"/>
                  </a:schemeClr>
                </a:solidFill>
              </a:rPr>
              <a:t>Microimprese 20.000 €</a:t>
            </a:r>
          </a:p>
          <a:p>
            <a:pPr lvl="1" algn="just"/>
            <a:r>
              <a:rPr lang="it-IT" sz="2200" dirty="0">
                <a:solidFill>
                  <a:schemeClr val="accent1">
                    <a:lumMod val="75000"/>
                  </a:schemeClr>
                </a:solidFill>
              </a:rPr>
              <a:t>PMI  e GI 100.000 €</a:t>
            </a:r>
          </a:p>
          <a:p>
            <a:pPr algn="just"/>
            <a:r>
              <a:rPr lang="it-IT" sz="2600" dirty="0">
                <a:solidFill>
                  <a:schemeClr val="accent1">
                    <a:lumMod val="75000"/>
                  </a:schemeClr>
                </a:solidFill>
              </a:rPr>
              <a:t>Intervento massimo (netto): 1.000.000 €</a:t>
            </a:r>
          </a:p>
          <a:p>
            <a:pPr algn="just"/>
            <a:r>
              <a:rPr lang="it-IT" sz="2600" dirty="0">
                <a:solidFill>
                  <a:srgbClr val="0070C0"/>
                </a:solidFill>
              </a:rPr>
              <a:t>Dotazione </a:t>
            </a:r>
            <a:r>
              <a:rPr lang="it-IT" sz="2600" u="sng" dirty="0">
                <a:solidFill>
                  <a:srgbClr val="0070C0"/>
                </a:solidFill>
              </a:rPr>
              <a:t>iniziale</a:t>
            </a:r>
            <a:r>
              <a:rPr lang="it-IT" sz="2600" dirty="0">
                <a:solidFill>
                  <a:srgbClr val="0070C0"/>
                </a:solidFill>
              </a:rPr>
              <a:t> 10.000.000,00</a:t>
            </a:r>
          </a:p>
          <a:p>
            <a:pPr algn="just"/>
            <a:r>
              <a:rPr lang="it-IT" sz="2600" dirty="0">
                <a:solidFill>
                  <a:srgbClr val="0070C0"/>
                </a:solidFill>
              </a:rPr>
              <a:t>Offline dal 12 febbraio 2024</a:t>
            </a:r>
          </a:p>
          <a:p>
            <a:pPr algn="just"/>
            <a:r>
              <a:rPr lang="it-IT" sz="2600" dirty="0">
                <a:solidFill>
                  <a:srgbClr val="0070C0"/>
                </a:solidFill>
              </a:rPr>
              <a:t>Online dal 16 al 29 febbraio (00.00 – 23.59 (salvo festività): nel giorno di chiusura 29/02 fino alle 17:30)</a:t>
            </a:r>
          </a:p>
          <a:p>
            <a:pPr algn="just"/>
            <a:r>
              <a:rPr lang="it-IT" sz="2600" dirty="0">
                <a:solidFill>
                  <a:srgbClr val="0070C0"/>
                </a:solidFill>
              </a:rPr>
              <a:t>Bando a sportello con ordinamento giornaliero secondo i criteri premiali dal momento dell’esaurimento dei fondi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0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D04CF14-85E0-AAD6-825E-D6835AFA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40" y="1279525"/>
            <a:ext cx="10515600" cy="1325563"/>
          </a:xfrm>
        </p:spPr>
        <p:txBody>
          <a:bodyPr/>
          <a:lstStyle/>
          <a:p>
            <a:r>
              <a:rPr lang="it-IT" dirty="0">
                <a:latin typeface="Bahnschrift" panose="020B0502040204020203" pitchFamily="34" charset="0"/>
              </a:rPr>
              <a:t>Documentazione obbligatoria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97C223-381D-FC41-36BA-92FA371F6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591" y="2107029"/>
            <a:ext cx="11099409" cy="44360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2200" dirty="0">
                <a:solidFill>
                  <a:srgbClr val="0070C0"/>
                </a:solidFill>
              </a:rPr>
              <a:t>relazione illustrativa dell’intervento proposto (che dovrà riportare, tra l’altro, le informazioni e le motivazioni atte a consentire la valutazione dei criteri per l’attribuzione del punteggio e una stima temporale di esecuzione - </a:t>
            </a:r>
            <a:r>
              <a:rPr lang="it-IT" sz="2200" u="sng" dirty="0">
                <a:solidFill>
                  <a:srgbClr val="0070C0"/>
                </a:solidFill>
              </a:rPr>
              <a:t>non cronoprogramma</a:t>
            </a:r>
            <a:r>
              <a:rPr lang="it-IT" sz="2200" dirty="0">
                <a:solidFill>
                  <a:srgbClr val="0070C0"/>
                </a:solidFill>
              </a:rPr>
              <a:t>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2200" dirty="0">
                <a:solidFill>
                  <a:srgbClr val="0070C0"/>
                </a:solidFill>
              </a:rPr>
              <a:t>diagnosi energetica (</a:t>
            </a:r>
            <a:r>
              <a:rPr lang="it-IT" sz="2200" u="sng" dirty="0">
                <a:solidFill>
                  <a:srgbClr val="0070C0"/>
                </a:solidFill>
              </a:rPr>
              <a:t>INTEGRABILE</a:t>
            </a:r>
            <a:r>
              <a:rPr lang="it-IT" sz="2200" dirty="0">
                <a:solidFill>
                  <a:srgbClr val="0070C0"/>
                </a:solidFill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2200" dirty="0">
                <a:solidFill>
                  <a:srgbClr val="0070C0"/>
                </a:solidFill>
              </a:rPr>
              <a:t>documentazione tecnica dell’intervento idonea ad illustrare le caratteristiche impiantistiche dell’intervento;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2200" dirty="0">
                <a:solidFill>
                  <a:srgbClr val="0070C0"/>
                </a:solidFill>
              </a:rPr>
              <a:t>elenco di tutte le autorizzazioni necessarie per la realizzazione dell’intervento, specificando la titolarità di quelle già ottenute, di quelle per cui è stata già presentata richiesta nonché di quelle per le quali ancora non è stato iniziato il procedimento. Qualora non siano necessarie autorizzazioni, indicare esplicitamente e giustificare tale fatto;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2200" dirty="0">
                <a:solidFill>
                  <a:srgbClr val="0070C0"/>
                </a:solidFill>
              </a:rPr>
              <a:t>quadro economico indicante i costi riconducibili all’iniziativa;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2200" dirty="0">
                <a:solidFill>
                  <a:srgbClr val="0070C0"/>
                </a:solidFill>
              </a:rPr>
              <a:t>in caso di opzione del regime d’esenzione, analisi dello scenario controfattuale dove richiesto.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158351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6E76FA2B-F4CE-7B19-5EDA-8894E7A4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660" y="3032004"/>
            <a:ext cx="10802368" cy="23680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4400" b="1" dirty="0"/>
          </a:p>
          <a:p>
            <a:pPr marL="0" indent="0" algn="ctr">
              <a:buNone/>
            </a:pPr>
            <a:r>
              <a:rPr lang="it-IT" sz="4400" b="1" dirty="0"/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61786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7E14FC5C-99CA-D0AC-E3E6-C0415613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720" y="153352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Bahnschrift" panose="020B0502040204020203" pitchFamily="34" charset="0"/>
              </a:rPr>
              <a:t>DGR 61 </a:t>
            </a:r>
            <a:r>
              <a:rPr lang="it-IT">
                <a:solidFill>
                  <a:srgbClr val="0070C0"/>
                </a:solidFill>
                <a:latin typeface="Bahnschrift" panose="020B0502040204020203" pitchFamily="34" charset="0"/>
              </a:rPr>
              <a:t>del 25 </a:t>
            </a:r>
            <a:r>
              <a:rPr lang="it-IT" dirty="0">
                <a:solidFill>
                  <a:srgbClr val="0070C0"/>
                </a:solidFill>
                <a:latin typeface="Bahnschrift" panose="020B0502040204020203" pitchFamily="34" charset="0"/>
              </a:rPr>
              <a:t>gennaio 2024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989D3BE-6A6D-5E45-4D71-0E763301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720" y="2417847"/>
            <a:ext cx="10515600" cy="42930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>
                <a:solidFill>
                  <a:srgbClr val="0070C0"/>
                </a:solidFill>
              </a:rPr>
              <a:t>Azione 2.1.2 - Incentivi finalizzati alla riduzione dei consumi energetici e delle emissioni di gas climalteranti delle imprese e delle aree produttive</a:t>
            </a:r>
          </a:p>
          <a:p>
            <a:pPr marL="0" indent="0">
              <a:buNone/>
            </a:pPr>
            <a:endParaRPr lang="it-IT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it-IT" dirty="0">
                <a:solidFill>
                  <a:srgbClr val="0070C0"/>
                </a:solidFill>
              </a:rPr>
              <a:t>BENEFICIARI: Micro, piccole, medie e grandi imprese (no RTI e reti) iscritte a registro imprese, attive, con unità oggetto di intervento in Liguria in regola sotto il profilo penale, fiscale, giuslavoristico, della normativa antimafia, non in difficoltà</a:t>
            </a:r>
          </a:p>
          <a:p>
            <a:pPr marL="0" indent="0">
              <a:buNone/>
            </a:pPr>
            <a:endParaRPr lang="it-IT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it-IT" dirty="0">
                <a:solidFill>
                  <a:srgbClr val="0070C0"/>
                </a:solidFill>
              </a:rPr>
              <a:t>Rispetto alla prima edizione, sono ammesse anche le imprese del commercio, dell’artigianato e della ristorazione, ma limitatamente a interventi superiori a 500.000 € in armonizzazione con lo strumento «casse»</a:t>
            </a:r>
          </a:p>
        </p:txBody>
      </p:sp>
    </p:spTree>
    <p:extLst>
      <p:ext uri="{BB962C8B-B14F-4D97-AF65-F5344CB8AC3E}">
        <p14:creationId xmlns:p14="http://schemas.microsoft.com/office/powerpoint/2010/main" val="241769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538F9EF-DF11-F605-3E23-EFCD60B8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20" y="1381125"/>
            <a:ext cx="10515600" cy="1325563"/>
          </a:xfrm>
        </p:spPr>
        <p:txBody>
          <a:bodyPr/>
          <a:lstStyle/>
          <a:p>
            <a:r>
              <a:rPr lang="it-IT" dirty="0">
                <a:latin typeface="Bahnschrift" panose="020B0502040204020203" pitchFamily="34" charset="0"/>
              </a:rPr>
              <a:t>Esclusioni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442020-D508-0813-5EE6-8433630B5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320" y="2313305"/>
            <a:ext cx="10515600" cy="4302801"/>
          </a:xfrm>
        </p:spPr>
        <p:txBody>
          <a:bodyPr>
            <a:normAutofit/>
          </a:bodyPr>
          <a:lstStyle/>
          <a:p>
            <a:endParaRPr lang="it-IT" sz="2600" dirty="0"/>
          </a:p>
          <a:p>
            <a:pPr>
              <a:buFontTx/>
              <a:buChar char="-"/>
            </a:pPr>
            <a:r>
              <a:rPr lang="it-IT" sz="2600" dirty="0">
                <a:solidFill>
                  <a:srgbClr val="0070C0"/>
                </a:solidFill>
              </a:rPr>
              <a:t>Le imprese attive nella produzione primaria di prodotti agricoli, nel settore della pesca e dell’acquacoltura </a:t>
            </a:r>
          </a:p>
          <a:p>
            <a:pPr>
              <a:buFontTx/>
              <a:buChar char="-"/>
            </a:pPr>
            <a:r>
              <a:rPr lang="it-IT" sz="2600" dirty="0">
                <a:solidFill>
                  <a:srgbClr val="0070C0"/>
                </a:solidFill>
              </a:rPr>
              <a:t>Le imprese del settore della produzione, fabbricazione, trasformazione e commercializzazione del tabacco e dei prodotti del tabacco</a:t>
            </a:r>
          </a:p>
          <a:p>
            <a:pPr>
              <a:buFontTx/>
              <a:buChar char="-"/>
            </a:pP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196119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ECBC365-CD1E-BC89-7B4B-131947A3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20" y="1320165"/>
            <a:ext cx="10515600" cy="1325563"/>
          </a:xfrm>
        </p:spPr>
        <p:txBody>
          <a:bodyPr/>
          <a:lstStyle/>
          <a:p>
            <a:r>
              <a:rPr lang="it-IT" dirty="0">
                <a:latin typeface="Bahnschrift" panose="020B0502040204020203" pitchFamily="34" charset="0"/>
              </a:rPr>
              <a:t>Risultato atteso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D7D4EC1-148D-6DE6-B972-A8E53894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360" y="2272665"/>
            <a:ext cx="10515600" cy="4302801"/>
          </a:xfrm>
        </p:spPr>
        <p:txBody>
          <a:bodyPr>
            <a:normAutofit/>
          </a:bodyPr>
          <a:lstStyle/>
          <a:p>
            <a:endParaRPr lang="it-IT" sz="2600" dirty="0"/>
          </a:p>
          <a:p>
            <a:endParaRPr lang="it-IT" sz="2600" dirty="0"/>
          </a:p>
          <a:p>
            <a:endParaRPr lang="it-IT" sz="2600" dirty="0"/>
          </a:p>
          <a:p>
            <a:r>
              <a:rPr lang="it-IT" sz="2600" dirty="0">
                <a:solidFill>
                  <a:srgbClr val="0070C0"/>
                </a:solidFill>
              </a:rPr>
              <a:t>Riduzione di almeno il 30% delle emissioni di gas climalteranti dirette e indirette: il 30% si calcola sullo stabilimento per interventi sull’edificio, sui macchinari in caso di interventi che riguardano la linea di produzione</a:t>
            </a:r>
          </a:p>
          <a:p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63522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B515205-D9DB-9DC3-7C65-AB1BE1E5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20" y="1310005"/>
            <a:ext cx="10515600" cy="1325563"/>
          </a:xfrm>
        </p:spPr>
        <p:txBody>
          <a:bodyPr/>
          <a:lstStyle/>
          <a:p>
            <a:r>
              <a:rPr lang="it-IT" dirty="0">
                <a:latin typeface="Bahnschrift" panose="020B0502040204020203" pitchFamily="34" charset="0"/>
              </a:rPr>
              <a:t>Regole di partecipazione (1/4)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992056-581A-DB3A-FAF4-EEF7F6B4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360" y="2335778"/>
            <a:ext cx="10515600" cy="42275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5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sz="1500" b="1" dirty="0">
                <a:solidFill>
                  <a:srgbClr val="0070C0"/>
                </a:solidFill>
              </a:rPr>
              <a:t>MICRO, PICCOLE E MEDIE IMPRESE (STRUMENTO FINANZIARIO):</a:t>
            </a:r>
          </a:p>
          <a:p>
            <a:pPr marL="514350" indent="-514350">
              <a:buFont typeface="+mj-lt"/>
              <a:buAutoNum type="alphaUcPeriod"/>
            </a:pPr>
            <a:r>
              <a:rPr lang="it-IT" sz="1500" dirty="0">
                <a:solidFill>
                  <a:srgbClr val="0070C0"/>
                </a:solidFill>
              </a:rPr>
              <a:t>Il prestito è concesso per le micro, le piccole e le medie imprese nella misura del 45% dell’agevolazione complessivamente concessa</a:t>
            </a:r>
          </a:p>
          <a:p>
            <a:pPr marL="514350" indent="-514350">
              <a:buFont typeface="+mj-lt"/>
              <a:buAutoNum type="alphaUcPeriod"/>
            </a:pPr>
            <a:r>
              <a:rPr lang="it-IT" sz="1500" dirty="0">
                <a:solidFill>
                  <a:srgbClr val="0070C0"/>
                </a:solidFill>
              </a:rPr>
              <a:t>Il prestito è combinato con una sovvenzione nella forma di contributo a fondo perduto di importo fino al 43% dell’agevolazione complessivamente concessa </a:t>
            </a:r>
          </a:p>
          <a:p>
            <a:pPr marL="514350" indent="-514350">
              <a:buFont typeface="+mj-lt"/>
              <a:buAutoNum type="alphaUcPeriod"/>
            </a:pPr>
            <a:r>
              <a:rPr lang="it-IT" sz="1500" dirty="0">
                <a:solidFill>
                  <a:srgbClr val="0070C0"/>
                </a:solidFill>
              </a:rPr>
              <a:t>Inoltre, abbattimento massimo costo di garanzia del 3% (0,6% annuo) sull’operazione finanziaria su cui insiste il costo della garanzia</a:t>
            </a:r>
          </a:p>
          <a:p>
            <a:pPr marL="0" indent="0">
              <a:buNone/>
            </a:pPr>
            <a:endParaRPr lang="it-IT" sz="15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sz="1500" b="1" dirty="0">
                <a:solidFill>
                  <a:srgbClr val="0070C0"/>
                </a:solidFill>
              </a:rPr>
              <a:t>GRANDI IMPRESE (STRUMENTO FINANZIARIO):</a:t>
            </a:r>
          </a:p>
          <a:p>
            <a:pPr marL="514350" indent="-514350">
              <a:buFont typeface="+mj-lt"/>
              <a:buAutoNum type="alphaUcPeriod"/>
            </a:pPr>
            <a:r>
              <a:rPr lang="it-IT" sz="1500" dirty="0">
                <a:solidFill>
                  <a:srgbClr val="0070C0"/>
                </a:solidFill>
              </a:rPr>
              <a:t>Il prestito è concesso per grandi imprese fino all’80% dell’agevolazione complessivamente concessa</a:t>
            </a:r>
          </a:p>
          <a:p>
            <a:pPr marL="457200" lvl="1" indent="0">
              <a:buNone/>
            </a:pPr>
            <a:endParaRPr lang="it-IT" sz="1500" dirty="0"/>
          </a:p>
          <a:p>
            <a:pPr marL="0" indent="0" algn="ctr">
              <a:buNone/>
            </a:pPr>
            <a:r>
              <a:rPr lang="it-IT" sz="1500" dirty="0">
                <a:solidFill>
                  <a:srgbClr val="0070C0"/>
                </a:solidFill>
              </a:rPr>
              <a:t>Non cumulabile con nessuna altra fonte di finanziamento qualificata come aiuto</a:t>
            </a:r>
          </a:p>
        </p:txBody>
      </p:sp>
    </p:spTree>
    <p:extLst>
      <p:ext uri="{BB962C8B-B14F-4D97-AF65-F5344CB8AC3E}">
        <p14:creationId xmlns:p14="http://schemas.microsoft.com/office/powerpoint/2010/main" val="303174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0258232-52F3-AD22-E2D8-CC35406C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1279525"/>
            <a:ext cx="10515600" cy="1325563"/>
          </a:xfrm>
        </p:spPr>
        <p:txBody>
          <a:bodyPr/>
          <a:lstStyle/>
          <a:p>
            <a:r>
              <a:rPr lang="it-IT" dirty="0">
                <a:latin typeface="Bahnschrift" panose="020B0502040204020203" pitchFamily="34" charset="0"/>
              </a:rPr>
              <a:t>Regole di partecipazione (2/4)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824FEF4-2E8B-838B-E62F-3ABE679FE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672515"/>
              </p:ext>
            </p:extLst>
          </p:nvPr>
        </p:nvGraphicFramePr>
        <p:xfrm>
          <a:off x="1336041" y="2403847"/>
          <a:ext cx="10088418" cy="4191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4188">
                  <a:extLst>
                    <a:ext uri="{9D8B030D-6E8A-4147-A177-3AD203B41FA5}">
                      <a16:colId xmlns:a16="http://schemas.microsoft.com/office/drawing/2014/main" val="3751445399"/>
                    </a:ext>
                  </a:extLst>
                </a:gridCol>
                <a:gridCol w="4017681">
                  <a:extLst>
                    <a:ext uri="{9D8B030D-6E8A-4147-A177-3AD203B41FA5}">
                      <a16:colId xmlns:a16="http://schemas.microsoft.com/office/drawing/2014/main" val="907225276"/>
                    </a:ext>
                  </a:extLst>
                </a:gridCol>
                <a:gridCol w="4016549">
                  <a:extLst>
                    <a:ext uri="{9D8B030D-6E8A-4147-A177-3AD203B41FA5}">
                      <a16:colId xmlns:a16="http://schemas.microsoft.com/office/drawing/2014/main" val="2884013371"/>
                    </a:ext>
                  </a:extLst>
                </a:gridCol>
              </a:tblGrid>
              <a:tr h="1088266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DIMENSIONE IMPRESA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Finanziamento a tasso agevolato rispetto alle spese ammissibili (%)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Contributo a fondo perduto rispetto alle spese ammissibili (%)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655907"/>
                  </a:ext>
                </a:extLst>
              </a:tr>
              <a:tr h="2216838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MICRO PICCOLA MEDIA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Fino al 45 con massimale di 300 mila euro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 </a:t>
                      </a:r>
                    </a:p>
                    <a:p>
                      <a:pPr marR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Fino al 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(oltre al 3% del valore del finanziamento quale abbattimento dei costi di garanzia)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619190"/>
                  </a:ext>
                </a:extLst>
              </a:tr>
              <a:tr h="886735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GRANDE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Fino all’80 con un massimale di 400 mila euro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 </a:t>
                      </a:r>
                    </a:p>
                    <a:p>
                      <a:pPr marR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0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653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98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D913C7C-71D1-C016-C956-CB0707B5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40" y="1269365"/>
            <a:ext cx="10515600" cy="1325563"/>
          </a:xfrm>
        </p:spPr>
        <p:txBody>
          <a:bodyPr/>
          <a:lstStyle/>
          <a:p>
            <a:r>
              <a:rPr lang="it-IT" dirty="0">
                <a:latin typeface="Bahnschrift" panose="020B0502040204020203" pitchFamily="34" charset="0"/>
              </a:rPr>
              <a:t>Regole di partecipazione (3/4)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F1C60A-D596-7595-FB7B-D48704A0C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040" y="2594928"/>
            <a:ext cx="10515600" cy="3681095"/>
          </a:xfrm>
        </p:spPr>
        <p:txBody>
          <a:bodyPr>
            <a:normAutofit/>
          </a:bodyPr>
          <a:lstStyle/>
          <a:p>
            <a:pPr algn="just"/>
            <a:r>
              <a:rPr lang="it-IT" sz="2600" dirty="0"/>
              <a:t>OPZIONE TRA NUOVO REGIME DE MINIMIS E REGOLAMENTO DI ESENZIONE (GBER)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070C0"/>
                </a:solidFill>
              </a:rPr>
              <a:t>Per le sole imprese che optano per il regime de </a:t>
            </a:r>
            <a:r>
              <a:rPr lang="it-IT" sz="2200" dirty="0" err="1">
                <a:solidFill>
                  <a:srgbClr val="0070C0"/>
                </a:solidFill>
              </a:rPr>
              <a:t>minimis</a:t>
            </a:r>
            <a:r>
              <a:rPr lang="it-IT" sz="2200" dirty="0">
                <a:solidFill>
                  <a:srgbClr val="0070C0"/>
                </a:solidFill>
              </a:rPr>
              <a:t> saranno riconoscibili le spese sostenute anche per interventi avviati a far data: 1) dal 1° luglio 2023 per le sole MPMI; 2) dal 17 gennaio 2024 per le grandi imprese. L’intervento già avviato non dovrà essere concluso alla data di concessione dell’agevolazione.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070C0"/>
                </a:solidFill>
              </a:rPr>
              <a:t>Sono meglio descritte e dettagliate le regole di applicazione del GBER, distinguendo gli obblighi a seconda che l’intervento riguardi lo stabilimento o i macchinari. In ogni caso, per chi opta per il regime in esenzione,  le spese sono ammissibili solo a far data dalla concessione dell’agevolazione (nessuna retroattività)</a:t>
            </a:r>
          </a:p>
        </p:txBody>
      </p:sp>
    </p:spTree>
    <p:extLst>
      <p:ext uri="{BB962C8B-B14F-4D97-AF65-F5344CB8AC3E}">
        <p14:creationId xmlns:p14="http://schemas.microsoft.com/office/powerpoint/2010/main" val="372205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8756E4F-FABA-2962-A49D-0934F5D7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360" y="1310005"/>
            <a:ext cx="10515600" cy="1325563"/>
          </a:xfrm>
        </p:spPr>
        <p:txBody>
          <a:bodyPr/>
          <a:lstStyle/>
          <a:p>
            <a:r>
              <a:rPr lang="it-IT" dirty="0">
                <a:latin typeface="Bahnschrift" panose="020B0502040204020203" pitchFamily="34" charset="0"/>
              </a:rPr>
              <a:t>Regole di partecipazione (4/4)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EDF6CB-062D-B311-2380-2E9F9E17E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360" y="2526665"/>
            <a:ext cx="10515600" cy="362013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sz="2100" dirty="0">
                <a:solidFill>
                  <a:srgbClr val="0070C0"/>
                </a:solidFill>
              </a:rPr>
              <a:t>Le spese ante </a:t>
            </a:r>
            <a:r>
              <a:rPr lang="it-IT" sz="2100" dirty="0" err="1">
                <a:solidFill>
                  <a:srgbClr val="0070C0"/>
                </a:solidFill>
              </a:rPr>
              <a:t>operam</a:t>
            </a:r>
            <a:r>
              <a:rPr lang="it-IT" sz="2100" dirty="0">
                <a:solidFill>
                  <a:srgbClr val="0070C0"/>
                </a:solidFill>
              </a:rPr>
              <a:t> per l’esecuzione delle analisi, degli audit nonché della diagnosi energetica obbligatoria, qualora effettuate da imprese che non ricadano negli obblighi di cui all’art.8, comma 3, del d.lgs. n.102/2014, sono ammissibili in misura non superiore al 3% delle spese di cui alle lettere da a) a c) del comma 1 e comunque non superiore ad euro 10.000,00.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100" dirty="0">
                <a:solidFill>
                  <a:srgbClr val="0070C0"/>
                </a:solidFill>
              </a:rPr>
              <a:t>Ogni giustificativo di spesa in originale successivo alla presentazione della domanda dovrà contenere gli estremi del C.U.P. (Codice Unico di Progetto) tra i dati inerenti il soggetto beneficiario. Per le spese antecedenti il C.U.P. dovrà essere riportato nella quietanza di pagamento</a:t>
            </a:r>
          </a:p>
          <a:p>
            <a:pPr marL="457200" lvl="1" indent="0">
              <a:buNone/>
            </a:pPr>
            <a:endParaRPr lang="it-IT" sz="2200" dirty="0"/>
          </a:p>
          <a:p>
            <a:pPr marL="457200" lvl="1" indent="0">
              <a:buNone/>
            </a:pPr>
            <a:r>
              <a:rPr lang="it-IT" sz="2600" dirty="0"/>
              <a:t>INTERVENTI CONCLUSI, PAGATI E RENDICONTATI ENTRO IL 10/11/2024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91538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28D01AD-2399-94C3-AF68-54EC6C8E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145224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>
                <a:latin typeface="Bahnschrift" panose="020B0502040204020203" pitchFamily="34" charset="0"/>
              </a:rPr>
              <a:t>Interventi ammissibili (no produzione da fonti di energia rinnovabile)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9879C2-60C2-9B94-D42C-239B2C644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880" y="2420262"/>
            <a:ext cx="10515600" cy="44377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/>
          </a:p>
          <a:p>
            <a:pPr marL="514350" indent="-514350" algn="just">
              <a:buAutoNum type="alphaUcParenR"/>
            </a:pPr>
            <a:r>
              <a:rPr lang="it-IT" dirty="0">
                <a:solidFill>
                  <a:srgbClr val="0070C0"/>
                </a:solidFill>
              </a:rPr>
              <a:t>Riqualificazione energetica degli immobili/stabilimenti</a:t>
            </a:r>
          </a:p>
          <a:p>
            <a:pPr marL="514350" indent="-514350" algn="just">
              <a:buAutoNum type="alphaUcParenR"/>
            </a:pPr>
            <a:r>
              <a:rPr lang="it-IT" dirty="0">
                <a:solidFill>
                  <a:srgbClr val="0070C0"/>
                </a:solidFill>
              </a:rPr>
              <a:t>Riqualificazione energetica degli impianti produttivi che integrino tra loro soluzioni diversificate anche finalizzate alla digitalizzazione, alla dotazione di sistemi di building </a:t>
            </a:r>
            <a:r>
              <a:rPr lang="it-IT" dirty="0" err="1">
                <a:solidFill>
                  <a:srgbClr val="0070C0"/>
                </a:solidFill>
              </a:rPr>
              <a:t>automation</a:t>
            </a:r>
            <a:r>
              <a:rPr lang="it-IT" dirty="0">
                <a:solidFill>
                  <a:srgbClr val="0070C0"/>
                </a:solidFill>
              </a:rPr>
              <a:t>, alla misurazione intelligente per aumentare l’efficacia delle misure di efficienza energetica e limitare il consumo di energia</a:t>
            </a:r>
          </a:p>
          <a:p>
            <a:pPr marL="514350" indent="-514350" algn="just">
              <a:buAutoNum type="alphaUcParenR"/>
            </a:pPr>
            <a:r>
              <a:rPr lang="it-IT" dirty="0">
                <a:solidFill>
                  <a:srgbClr val="0070C0"/>
                </a:solidFill>
              </a:rPr>
              <a:t>Sostituzione degli impianti e dei macchinari con nuovi e più efficienti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0070C0"/>
                </a:solidFill>
              </a:rPr>
              <a:t>TUTTI interventi inseriti in diagnosi sulla base dei consumi del precedente biennio (se disponibili)</a:t>
            </a:r>
          </a:p>
        </p:txBody>
      </p:sp>
    </p:spTree>
    <p:extLst>
      <p:ext uri="{BB962C8B-B14F-4D97-AF65-F5344CB8AC3E}">
        <p14:creationId xmlns:p14="http://schemas.microsoft.com/office/powerpoint/2010/main" val="1663483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1139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Abadi</vt:lpstr>
      <vt:lpstr>Arial</vt:lpstr>
      <vt:lpstr>Bahnschrift</vt:lpstr>
      <vt:lpstr>Calibri</vt:lpstr>
      <vt:lpstr>Calibri Light</vt:lpstr>
      <vt:lpstr>Wingdings</vt:lpstr>
      <vt:lpstr>Tema di Office</vt:lpstr>
      <vt:lpstr>Presentazione standard di PowerPoint</vt:lpstr>
      <vt:lpstr>DGR 61 del 25 gennaio 2024</vt:lpstr>
      <vt:lpstr>Esclusioni</vt:lpstr>
      <vt:lpstr>Risultato atteso</vt:lpstr>
      <vt:lpstr>Regole di partecipazione (1/4)</vt:lpstr>
      <vt:lpstr>Regole di partecipazione (2/4)</vt:lpstr>
      <vt:lpstr>Regole di partecipazione (3/4)</vt:lpstr>
      <vt:lpstr>Regole di partecipazione (4/4)</vt:lpstr>
      <vt:lpstr>Interventi ammissibili (no produzione da fonti di energia rinnovabile)</vt:lpstr>
      <vt:lpstr>Spese ammissibili nette</vt:lpstr>
      <vt:lpstr>Dotazione, presentazione delle domande</vt:lpstr>
      <vt:lpstr>Documentazione obbligatoria</vt:lpstr>
      <vt:lpstr>Presentazione standard di PowerPoint</vt:lpstr>
    </vt:vector>
  </TitlesOfParts>
  <Company>Liguria Digitale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Mongillo Simona</dc:creator>
  <cp:lastModifiedBy>Riccardi Jacopo</cp:lastModifiedBy>
  <cp:revision>12</cp:revision>
  <dcterms:created xsi:type="dcterms:W3CDTF">2024-01-25T14:31:55Z</dcterms:created>
  <dcterms:modified xsi:type="dcterms:W3CDTF">2024-01-29T11:31:03Z</dcterms:modified>
</cp:coreProperties>
</file>