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5" r:id="rId14"/>
    <p:sldId id="27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61428-75C1-4A49-9BA8-3371B6D29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CF38D3-8169-4821-BA2D-5F8B49081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6586E5-C68A-4D74-8ADC-2AF860E5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21F59C-99B5-4A4F-9C5E-60CB679C2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9C79C0-2E94-494F-94E8-C30A82D4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7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459D9-0485-4220-AA1D-C1D79B15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3C4995-CD0E-41B6-82EB-DDB84285E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3DB523-9529-47A8-93F6-08F3FC47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1B3200-4CF0-4791-B755-0F15FB49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DD805-D2F6-4370-A484-BB6D8100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61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B55CBC-23F2-4753-8C7F-510D8975D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B2BFDB-728B-4B2A-AB95-B6B7BEF49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A7E966-E581-4524-ACE6-55ACB0F1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46C4D9-41FE-4F55-B7BF-F0075079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D4FE7C-B6BF-4DD2-B6ED-A5561049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02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30A02-9CE4-4643-A1D0-F9C4C3AB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D83E28-99A7-4D93-A02D-A109B001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A17252-2783-4BB1-A227-2551A8AB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D9691D-DC2B-4742-A39B-F34858B83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DEB3D6-7502-46CC-BF05-7A859CC2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E04F0-CA0D-4D94-96E2-CD05D118A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D4DF6E-3D1B-44D0-B57F-6555941CF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0BBC89-8769-4A9E-B185-BB34FE98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9F9B41-6791-443F-9D6A-040C4E4F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2F10B3-13A9-4612-8F64-2ECB3080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5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9D93D-7141-48A3-8539-97AE6C10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C34395-8AEE-4263-AFD6-752D77B2B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39510F-FE2A-4002-9EB3-D1C0FCD1C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FC8669-503E-4589-9B20-DEB276FC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3A83A6-0B93-4065-B1B1-EDDC7325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7505F6-3A79-4293-BD2B-6F33176E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606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DB534-AFA3-4A10-B888-91E85636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B86AFF-AA67-4F66-ABC3-E811874F2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C2C160-109A-4F4F-9A08-DB05EC10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9A8980-5F59-43F3-8D0E-335A27D8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D448060-B1AC-48B7-8604-64E7FE9A0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25C392-E501-451E-A300-A559466C3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0E6B5C-E183-41F1-81D9-5ADA264B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C6F6B0-5B1E-4916-BE23-03B1841D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83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3E6EC-0382-4EF5-BD79-272BE8D42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F89C0F-EDFF-4E42-83A6-5EFCDA0F9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C2D9ED-7BA7-4B92-B045-9DDB1625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F5E146-5A5A-48FE-B68A-C17EFCD4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29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3AB286E-9467-491C-8729-EB59746B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17D7213-3ED6-45A4-821B-FBE86EDC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7279D9-7003-44E3-B422-ECB9261C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00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68A566-D461-452B-9F17-F52AF58D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70C991-55FE-4F00-BDEE-2573787B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8784D9D-7BCA-42B6-BDAC-7A9F9F507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7691EB-A56D-43CB-ABB0-12D73F3C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6A638B-A815-4579-83D7-7D35847BF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6F9F3D-75B1-401B-AF40-CB6A5FC7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10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88E95E-0933-49B7-98F1-09C7279C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1BF3388-0F8E-4B1D-ADA1-1139E3D99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6D8412-186F-4E2D-8CCE-0E13C055E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0F21BD7-7438-4910-ADC8-AD967BB5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E82223-AF41-4FD7-8542-21615AF2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5E6D7C8-0D63-4207-9AD1-90C661A4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07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1B0D3CE-3B3A-4793-8374-89B07452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6BCDF51-6539-4984-A4D8-5F2CA3536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72E9E0-5186-465E-A699-2DB253617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AE0F-76C4-4256-B488-A4AAAFDB9DE6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AE068-EC0A-4F1F-960F-3409C2709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3DE3B0-6AC5-4B07-B706-DBFD570FF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45C0-8C75-4176-9435-368E473C3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n Digital Transformation: competenze &quot;agili&quot; per competere - FITT">
            <a:extLst>
              <a:ext uri="{FF2B5EF4-FFF2-40B4-BE49-F238E27FC236}">
                <a16:creationId xmlns:a16="http://schemas.microsoft.com/office/drawing/2014/main" id="{8695D438-E432-405C-A79F-6D88CC8A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9" y="273377"/>
            <a:ext cx="11887135" cy="257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C46618B5-2028-4A7C-A4FC-1D87F9966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38964"/>
          </a:xfrm>
        </p:spPr>
        <p:txBody>
          <a:bodyPr>
            <a:normAutofit fontScale="55000" lnSpcReduction="20000"/>
          </a:bodyPr>
          <a:lstStyle/>
          <a:p>
            <a:r>
              <a:rPr lang="it-IT" sz="3200" b="1" dirty="0"/>
              <a:t>Regione Liguria</a:t>
            </a:r>
          </a:p>
          <a:p>
            <a:r>
              <a:rPr lang="it-IT" sz="3600" dirty="0"/>
              <a:t>Martedì 30 gennaio 2024</a:t>
            </a:r>
          </a:p>
          <a:p>
            <a:r>
              <a:rPr lang="it-IT" sz="3600" dirty="0"/>
              <a:t>Palazzo della Borsa</a:t>
            </a:r>
          </a:p>
          <a:p>
            <a:br>
              <a:rPr lang="it-IT" dirty="0"/>
            </a:br>
            <a:r>
              <a:rPr lang="it-IT" dirty="0"/>
              <a:t>Presentazione del bando </a:t>
            </a:r>
          </a:p>
          <a:p>
            <a:r>
              <a:rPr lang="it-IT" sz="3800" b="1" dirty="0">
                <a:solidFill>
                  <a:schemeClr val="accent1"/>
                </a:solidFill>
              </a:rPr>
              <a:t>Sostegno agli investimenti in innovazione per l'intermodalità e per le imprese che operano nelle aree integrate logistiche </a:t>
            </a:r>
          </a:p>
          <a:p>
            <a:r>
              <a:rPr lang="it-IT" sz="3300" b="1" dirty="0"/>
              <a:t>Jacopo Riccardi</a:t>
            </a:r>
            <a:br>
              <a:rPr lang="it-IT" sz="3300" dirty="0"/>
            </a:br>
            <a:r>
              <a:rPr lang="it-IT" sz="3300" dirty="0"/>
              <a:t>Dirigente Settore Energia e Sviluppo del Sistema Logistico e Portuale Regione Liguria</a:t>
            </a:r>
          </a:p>
          <a:p>
            <a:endParaRPr lang="it-IT" dirty="0"/>
          </a:p>
        </p:txBody>
      </p:sp>
      <p:pic>
        <p:nvPicPr>
          <p:cNvPr id="12" name="Segnaposto contenuto 3">
            <a:extLst>
              <a:ext uri="{FF2B5EF4-FFF2-40B4-BE49-F238E27FC236}">
                <a16:creationId xmlns:a16="http://schemas.microsoft.com/office/drawing/2014/main" id="{99D56CD0-5031-40E3-800A-024488729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844" y="2111604"/>
            <a:ext cx="4522330" cy="734748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7D7231C-815D-A5EA-555D-A568D8DF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E39F3A-C0D9-B83D-3F05-FCC3D3FDC8EB}"/>
              </a:ext>
            </a:extLst>
          </p:cNvPr>
          <p:cNvSpPr txBox="1"/>
          <p:nvPr/>
        </p:nvSpPr>
        <p:spPr>
          <a:xfrm>
            <a:off x="2972919" y="3765178"/>
            <a:ext cx="82957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Azione 1.3.7 – Supporto alla modernizzazione del sistema della logistica merci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D75CA4-225A-3462-5DC0-A79031AC00F1}"/>
              </a:ext>
            </a:extLst>
          </p:cNvPr>
          <p:cNvSpPr txBox="1"/>
          <p:nvPr/>
        </p:nvSpPr>
        <p:spPr>
          <a:xfrm>
            <a:off x="2979421" y="4934857"/>
            <a:ext cx="61923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Jacopo Riccardi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Dirigente Settore Energia e sviluppo del sistema logistico e portuale della Regione Liguria</a:t>
            </a:r>
          </a:p>
        </p:txBody>
      </p:sp>
    </p:spTree>
    <p:extLst>
      <p:ext uri="{BB962C8B-B14F-4D97-AF65-F5344CB8AC3E}">
        <p14:creationId xmlns:p14="http://schemas.microsoft.com/office/powerpoint/2010/main" val="3643067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8DFECC4-9A08-07D5-9B84-D61A051D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410154"/>
            <a:ext cx="10515600" cy="1325563"/>
          </a:xfrm>
        </p:spPr>
        <p:txBody>
          <a:bodyPr/>
          <a:lstStyle/>
          <a:p>
            <a:r>
              <a:rPr lang="it-IT" dirty="0">
                <a:latin typeface="Bahnschrift" panose="020B0502040204020203" pitchFamily="34" charset="0"/>
              </a:rPr>
              <a:t>Regole di partecipazione (2/2)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AE0352CF-91E4-6597-7240-E3A8B81A0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3140159"/>
            <a:ext cx="10515600" cy="331058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Nella domanda possono essere contemplati uno o più interventi, per un investimento complessivo ammissibile di almeno 10.000 euro per ogni intervento e non superiore a 600.000 euro, IVA esclusa. Ogni intervento minimo può comprendere più tipologie di spese ammissibile a condizione che siano tra loro coerenti. </a:t>
            </a:r>
          </a:p>
          <a:p>
            <a:pPr algn="just"/>
            <a:r>
              <a:rPr lang="it-IT" sz="2400" dirty="0"/>
              <a:t>Gli interventi, già in sede di presentazione della domanda, sono ricondotti ad una delle macro-voci che costituiscono obiettivo e finalità del bando (con criterio di prevalenza)</a:t>
            </a:r>
          </a:p>
          <a:p>
            <a:pPr algn="just"/>
            <a:r>
              <a:rPr lang="it-IT" sz="2400" dirty="0"/>
              <a:t>Gli investimenti devono essere conclusi e rendicontati entro 8 mesi dalla data di concessione e comunque entro il 30 novembre 2024</a:t>
            </a:r>
          </a:p>
        </p:txBody>
      </p:sp>
    </p:spTree>
    <p:extLst>
      <p:ext uri="{BB962C8B-B14F-4D97-AF65-F5344CB8AC3E}">
        <p14:creationId xmlns:p14="http://schemas.microsoft.com/office/powerpoint/2010/main" val="2283721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C06FFDCD-1CCE-4DD5-9182-45ECF0A21B50}"/>
              </a:ext>
            </a:extLst>
          </p:cNvPr>
          <p:cNvSpPr txBox="1">
            <a:spLocks/>
          </p:cNvSpPr>
          <p:nvPr/>
        </p:nvSpPr>
        <p:spPr>
          <a:xfrm>
            <a:off x="1621969" y="1677534"/>
            <a:ext cx="9824359" cy="1187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Bahnschrift" panose="020B0502040204020203" pitchFamily="34" charset="0"/>
              </a:rPr>
              <a:t>Dotazione, presentazione delle domande</a:t>
            </a:r>
            <a:endParaRPr lang="it-IT" dirty="0"/>
          </a:p>
        </p:txBody>
      </p:sp>
      <p:sp>
        <p:nvSpPr>
          <p:cNvPr id="13" name="Sottotitolo 2">
            <a:extLst>
              <a:ext uri="{FF2B5EF4-FFF2-40B4-BE49-F238E27FC236}">
                <a16:creationId xmlns:a16="http://schemas.microsoft.com/office/drawing/2014/main" id="{704B0622-6F21-E50A-5559-C1E1358F262F}"/>
              </a:ext>
            </a:extLst>
          </p:cNvPr>
          <p:cNvSpPr txBox="1">
            <a:spLocks/>
          </p:cNvSpPr>
          <p:nvPr/>
        </p:nvSpPr>
        <p:spPr>
          <a:xfrm>
            <a:off x="1621969" y="3081555"/>
            <a:ext cx="9949571" cy="306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it-IT" sz="2600"/>
              <a:t>Intervento minimo (netto): </a:t>
            </a:r>
            <a:r>
              <a:rPr lang="it-IT" sz="2600" b="1"/>
              <a:t>10.000 € per ciascun intervento</a:t>
            </a:r>
            <a:r>
              <a:rPr lang="it-IT" sz="2600"/>
              <a:t>; possono essere contemplati più interventi</a:t>
            </a:r>
          </a:p>
          <a:p>
            <a:pPr marL="457200" indent="-457200"/>
            <a:r>
              <a:rPr lang="it-IT" sz="2600"/>
              <a:t>Intervento massimo (netto): 600.000 € IVA esclusa </a:t>
            </a:r>
          </a:p>
          <a:p>
            <a:pPr marL="457200" indent="-457200"/>
            <a:r>
              <a:rPr lang="it-IT" sz="2600"/>
              <a:t>Dotazione iniziale 1.000.000 di euro.</a:t>
            </a:r>
          </a:p>
          <a:p>
            <a:pPr marL="457200" indent="-457200"/>
            <a:r>
              <a:rPr lang="it-IT" sz="2600"/>
              <a:t>Offline dal  22/01/2024</a:t>
            </a:r>
          </a:p>
          <a:p>
            <a:pPr marL="457200" indent="-457200"/>
            <a:r>
              <a:rPr lang="it-IT" sz="2600"/>
              <a:t>Online dal 29 gennaio 2024 alle 17.30 del 15 febbraio 2024</a:t>
            </a:r>
          </a:p>
          <a:p>
            <a:pPr marL="457200" indent="-457200"/>
            <a:r>
              <a:rPr lang="it-IT" sz="2600"/>
              <a:t>Bando a sportello con ordinamento giornaliero secondo i criteri premiali dal momento dell’esaurimento dei fondi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10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B79F8D-6AD3-DA9B-6FBA-8D29807B7E73}"/>
              </a:ext>
            </a:extLst>
          </p:cNvPr>
          <p:cNvSpPr txBox="1">
            <a:spLocks/>
          </p:cNvSpPr>
          <p:nvPr/>
        </p:nvSpPr>
        <p:spPr>
          <a:xfrm>
            <a:off x="1458685" y="1623935"/>
            <a:ext cx="9144000" cy="886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Bahnschrift" panose="020B0502040204020203" pitchFamily="34" charset="0"/>
              </a:rPr>
              <a:t>Documentazione obbligatoria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06A22AA-B46B-EB64-34D6-B9CCFAA4A44A}"/>
              </a:ext>
            </a:extLst>
          </p:cNvPr>
          <p:cNvSpPr txBox="1">
            <a:spLocks/>
          </p:cNvSpPr>
          <p:nvPr/>
        </p:nvSpPr>
        <p:spPr>
          <a:xfrm>
            <a:off x="1543527" y="2708017"/>
            <a:ext cx="9144000" cy="2988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it-IT" dirty="0"/>
              <a:t>relazione illustrativa dell’intervento proposto (che dovrà riportare, tra l’altro, le informazioni e le motivazioni atte a consentire la valutazione dei criteri per l’attribuzione del punteggio)</a:t>
            </a:r>
          </a:p>
          <a:p>
            <a:pPr marL="342900" indent="-342900"/>
            <a:r>
              <a:rPr lang="it-IT" dirty="0"/>
              <a:t> documentazione tecnica dell’intervento idonea ad illustrarne le caratteristiche</a:t>
            </a:r>
          </a:p>
          <a:p>
            <a:pPr marL="342900" indent="-342900"/>
            <a:r>
              <a:rPr lang="it-IT" dirty="0"/>
              <a:t> cronoprogramma dettagliato</a:t>
            </a:r>
          </a:p>
          <a:p>
            <a:pPr marL="342900" indent="-342900"/>
            <a:r>
              <a:rPr lang="it-IT" dirty="0"/>
              <a:t> quadro economico indicante i costi riconducibili all’iniziativa</a:t>
            </a:r>
          </a:p>
        </p:txBody>
      </p:sp>
    </p:spTree>
    <p:extLst>
      <p:ext uri="{BB962C8B-B14F-4D97-AF65-F5344CB8AC3E}">
        <p14:creationId xmlns:p14="http://schemas.microsoft.com/office/powerpoint/2010/main" val="390390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B8B7C-0E86-4544-BD6A-C92EE616C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5864"/>
            <a:ext cx="9144000" cy="886120"/>
          </a:xfrm>
        </p:spPr>
        <p:txBody>
          <a:bodyPr>
            <a:normAutofit/>
          </a:bodyPr>
          <a:lstStyle/>
          <a:p>
            <a:pPr algn="l"/>
            <a:r>
              <a:rPr lang="it-IT" sz="4400" dirty="0">
                <a:latin typeface="Bahnschrift" panose="020B0502040204020203" pitchFamily="34" charset="0"/>
              </a:rPr>
              <a:t>Documentazione obbligatoria</a:t>
            </a:r>
            <a:endParaRPr lang="it-IT" sz="44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2E10BE9-4EE5-4561-9058-48256F9A1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09946"/>
            <a:ext cx="9144000" cy="298829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relazione illustrativa dell’intervento proposto (che dovrà riportare, tra l’altro, le informazioni e le motivazioni atte a consentire la valutazione dei criteri per l’attribuzione del punteggio)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 documentazione tecnica dell’intervento idonea ad illustrarne le caratteristiche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 cronoprogramma dettagliato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 quadro economico indicante i costi riconducibili all’iniziativa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994025E-37F2-434A-AFAD-B07ECBC2F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76" y="5974672"/>
            <a:ext cx="4154750" cy="6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3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6E76FA2B-F4CE-7B19-5EDA-8894E7A4D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660" y="3032004"/>
            <a:ext cx="10802368" cy="2368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400" b="1" dirty="0"/>
          </a:p>
          <a:p>
            <a:pPr marL="0" indent="0" algn="ctr">
              <a:buNone/>
            </a:pPr>
            <a:r>
              <a:rPr lang="it-IT" sz="4400" b="1" dirty="0"/>
              <a:t>Grazie per l’attenzione!</a:t>
            </a:r>
          </a:p>
        </p:txBody>
      </p:sp>
    </p:spTree>
    <p:extLst>
      <p:ext uri="{BB962C8B-B14F-4D97-AF65-F5344CB8AC3E}">
        <p14:creationId xmlns:p14="http://schemas.microsoft.com/office/powerpoint/2010/main" val="6178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B402216-50F6-A5A0-E82D-9FAD2C66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04" y="1298379"/>
            <a:ext cx="10515600" cy="1325563"/>
          </a:xfrm>
        </p:spPr>
        <p:txBody>
          <a:bodyPr>
            <a:normAutofit/>
          </a:bodyPr>
          <a:lstStyle/>
          <a:p>
            <a:br>
              <a:rPr lang="it-IT" sz="2400" dirty="0">
                <a:latin typeface="Abadi" panose="020B0604020104020204" pitchFamily="34" charset="0"/>
              </a:rPr>
            </a:br>
            <a:endParaRPr lang="it-IT" sz="2400" dirty="0">
              <a:latin typeface="Abadi" panose="020B0604020104020204" pitchFamily="34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FA1BC0E-5837-9A91-63FA-42B9300CB014}"/>
              </a:ext>
            </a:extLst>
          </p:cNvPr>
          <p:cNvSpPr txBox="1">
            <a:spLocks/>
          </p:cNvSpPr>
          <p:nvPr/>
        </p:nvSpPr>
        <p:spPr>
          <a:xfrm>
            <a:off x="1719942" y="2118406"/>
            <a:ext cx="9144000" cy="1159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>
                <a:latin typeface="Bahnschrift" panose="020B0502040204020203" pitchFamily="34" charset="0"/>
              </a:rPr>
              <a:t>DGR n. 1383 del 27 dicembre 2023  modificata con DGR n. 44 del 18 gennaio 2024 </a:t>
            </a:r>
            <a:endParaRPr lang="it-IT" sz="3600" dirty="0">
              <a:latin typeface="Bahnschrift" panose="020B0502040204020203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964984-228B-9171-3B68-D62CBFE08BCE}"/>
              </a:ext>
            </a:extLst>
          </p:cNvPr>
          <p:cNvSpPr txBox="1">
            <a:spLocks/>
          </p:cNvSpPr>
          <p:nvPr/>
        </p:nvSpPr>
        <p:spPr>
          <a:xfrm>
            <a:off x="1719942" y="3437402"/>
            <a:ext cx="9144000" cy="2135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/>
              <a:t>Azione 1.3.7 – Sostegno agli investimenti in innovazione per l'intermodalità e per le imprese che operano nelle aree integrate logistiche PR FESR Liguria 2021-2027</a:t>
            </a:r>
          </a:p>
          <a:p>
            <a:pPr algn="just"/>
            <a:endParaRPr lang="it-IT"/>
          </a:p>
          <a:p>
            <a:pPr algn="just"/>
            <a:r>
              <a:rPr lang="it-IT"/>
              <a:t>Un unicum in Italia, integra le azioni previste dal PNRR virate più alle AdSP ed al trasporto marittimo</a:t>
            </a:r>
          </a:p>
          <a:p>
            <a:pPr algn="just"/>
            <a:endParaRPr lang="it-IT"/>
          </a:p>
          <a:p>
            <a:pPr algn="just"/>
            <a:r>
              <a:rPr lang="it-IT"/>
              <a:t>BENEFICIARI: Micro, piccole e medie imprese (no RTI e reti) iscritte a registro imprese, attive, con unità oggetto di intervento in Liguria in regola sotto il profilo penale, fiscale, giuslavoristico, della normativa antimafia, non in difficoltà.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998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B402216-50F6-A5A0-E82D-9FAD2C66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04" y="1298379"/>
            <a:ext cx="10515600" cy="1325563"/>
          </a:xfrm>
        </p:spPr>
        <p:txBody>
          <a:bodyPr>
            <a:normAutofit/>
          </a:bodyPr>
          <a:lstStyle/>
          <a:p>
            <a:br>
              <a:rPr lang="it-IT" sz="2400" dirty="0">
                <a:latin typeface="Abadi" panose="020B0604020104020204" pitchFamily="34" charset="0"/>
              </a:rPr>
            </a:br>
            <a:endParaRPr lang="it-IT" sz="2400" dirty="0">
              <a:latin typeface="Abadi" panose="020B0604020104020204" pitchFamily="34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6AE1A10-D4BB-893F-9060-41C1C0AA37C8}"/>
              </a:ext>
            </a:extLst>
          </p:cNvPr>
          <p:cNvSpPr txBox="1">
            <a:spLocks/>
          </p:cNvSpPr>
          <p:nvPr/>
        </p:nvSpPr>
        <p:spPr>
          <a:xfrm>
            <a:off x="1360715" y="1181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Bahnschrift" panose="020B0502040204020203" pitchFamily="34" charset="0"/>
              </a:rPr>
              <a:t>Risultato atteso e beneficiari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8B3EE7E-1560-2933-3C25-2926B0D72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5" y="2862045"/>
            <a:ext cx="10063579" cy="34676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sz="2600" dirty="0"/>
              <a:t>Supportare gli interventi di innovazione, automatizzazione, digitalizzazione del processo logistico e delle attività collegate, per uno sviluppo dell’intermodalità e della competitività del settore. 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/>
              <a:t>Codici ATECO ammissibili (condizione soggettiva cui unire condizione oggettiva, inerenza alla finalità del bando)</a:t>
            </a:r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it-IT" sz="2600" dirty="0"/>
              <a:t>GRUPPO 45.2</a:t>
            </a:r>
          </a:p>
          <a:p>
            <a:pPr marL="0" indent="0">
              <a:buNone/>
            </a:pPr>
            <a:r>
              <a:rPr lang="it-IT" sz="2600" dirty="0"/>
              <a:t>CODICE 49.41</a:t>
            </a:r>
          </a:p>
          <a:p>
            <a:pPr marL="0" indent="0">
              <a:buNone/>
            </a:pPr>
            <a:r>
              <a:rPr lang="it-IT" sz="2600" dirty="0"/>
              <a:t>GRUPPO 52.1</a:t>
            </a:r>
          </a:p>
          <a:p>
            <a:pPr marL="0" indent="0">
              <a:buNone/>
            </a:pPr>
            <a:r>
              <a:rPr lang="it-IT" sz="2600" dirty="0"/>
              <a:t>CLASSE 52.21, 52.22, 52.24, 52.29</a:t>
            </a:r>
          </a:p>
          <a:p>
            <a:pPr marL="0" indent="0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24559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8B402216-50F6-A5A0-E82D-9FAD2C663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04" y="1298379"/>
            <a:ext cx="10515600" cy="1325563"/>
          </a:xfrm>
        </p:spPr>
        <p:txBody>
          <a:bodyPr>
            <a:normAutofit/>
          </a:bodyPr>
          <a:lstStyle/>
          <a:p>
            <a:br>
              <a:rPr lang="it-IT" sz="2400" dirty="0">
                <a:latin typeface="Abadi" panose="020B0604020104020204" pitchFamily="34" charset="0"/>
              </a:rPr>
            </a:br>
            <a:endParaRPr lang="it-IT" sz="2400" dirty="0">
              <a:latin typeface="Abadi" panose="020B0604020104020204" pitchFamily="34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96DB29F-8E3C-AABF-9D6D-0755953F4A10}"/>
              </a:ext>
            </a:extLst>
          </p:cNvPr>
          <p:cNvSpPr txBox="1">
            <a:spLocks/>
          </p:cNvSpPr>
          <p:nvPr/>
        </p:nvSpPr>
        <p:spPr>
          <a:xfrm>
            <a:off x="1524000" y="1609720"/>
            <a:ext cx="9144000" cy="872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Bahnschrift" panose="020B0502040204020203" pitchFamily="34" charset="0"/>
              </a:rPr>
              <a:t>Esclusioni</a:t>
            </a:r>
            <a:endParaRPr lang="it-IT" dirty="0"/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73FCB3EF-4C48-184F-AD67-231E259AE7CC}"/>
              </a:ext>
            </a:extLst>
          </p:cNvPr>
          <p:cNvSpPr txBox="1">
            <a:spLocks/>
          </p:cNvSpPr>
          <p:nvPr/>
        </p:nvSpPr>
        <p:spPr>
          <a:xfrm>
            <a:off x="1524000" y="2683918"/>
            <a:ext cx="9144000" cy="34556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it-IT" sz="1900" dirty="0"/>
              <a:t>l’impresa che abbia commesso gravi violazioni, definitivamente accertate, rispetto agli obblighi relativi al pagamento delle imposte e delle tasse, contributi previdenziali e assistenziali</a:t>
            </a:r>
          </a:p>
          <a:p>
            <a:pPr algn="just">
              <a:buFontTx/>
              <a:buChar char="-"/>
            </a:pPr>
            <a:r>
              <a:rPr lang="it-IT" sz="1900" dirty="0"/>
              <a:t>l’impresa che non abbia rispettato le norme dell’ordinamento giuridico italiano in materia di tutela dei portatori di handicap nonché il principio di uguaglianza di genere</a:t>
            </a:r>
          </a:p>
          <a:p>
            <a:pPr algn="just">
              <a:buFontTx/>
              <a:buChar char="-"/>
            </a:pPr>
            <a:r>
              <a:rPr lang="it-IT" sz="1900" dirty="0"/>
              <a:t>l’impresa che non abbia rispettato le norme dell’ordinamento giuridico italiano in materia di prevenzione degli infortuni sui luoghi di lavoro e delle malattie professionali, della sicurezza sui luoghi di lavoro, dei contratti collettivi di lavoro e delle normative relative alla tutela ambientale o l’impresa nei confronti della quale sia stata applicata la sanzione interdittiva o altra sanzione che comporti il divieto di ricevere agevolazioni pubbliche</a:t>
            </a:r>
          </a:p>
          <a:p>
            <a:pPr algn="just">
              <a:buFontTx/>
              <a:buChar char="-"/>
            </a:pPr>
            <a:r>
              <a:rPr lang="it-IT" sz="2000" dirty="0"/>
              <a:t>l’impresa in difficoltà</a:t>
            </a:r>
          </a:p>
          <a:p>
            <a:pPr algn="just">
              <a:buFontTx/>
              <a:buChar char="-"/>
            </a:pPr>
            <a:r>
              <a:rPr lang="it-IT" sz="2000" dirty="0"/>
              <a:t>l’impresa che abbia conferito incarichi professionali o concluso un contratto di lavoro subordinato o autonomo con ex-dipendenti della Regione Liguria o di FI.L.S.E. S.p.a., i quali, negli ultimi tre anni di servizio, abbiano esercitato poteri autoritativi o negoziali per conto di queste ultime nei confronti dell’impresa stessa, e che abbiano cessato il rapporto di lavoro con tali enti da meno di tre anni</a:t>
            </a:r>
          </a:p>
          <a:p>
            <a:pPr algn="just">
              <a:buFontTx/>
              <a:buChar char="-"/>
            </a:pPr>
            <a:r>
              <a:rPr lang="it-IT" sz="2000" dirty="0"/>
              <a:t>l’impresa che non sia in regola con la normativa antimafia in caso di richiesta di agevolazione superiore ad euro 150.000,00</a:t>
            </a:r>
          </a:p>
          <a:p>
            <a:pPr algn="just">
              <a:buFontTx/>
              <a:buChar char="-"/>
            </a:pPr>
            <a:r>
              <a:rPr lang="it-IT" sz="2000" dirty="0"/>
              <a:t>l’impresa che non abbia la disponibilità dell’unità operativa</a:t>
            </a:r>
          </a:p>
          <a:p>
            <a:pPr algn="just">
              <a:buFontTx/>
              <a:buChar char="-"/>
            </a:pPr>
            <a:endParaRPr lang="it-IT" sz="2000" dirty="0"/>
          </a:p>
          <a:p>
            <a:pPr algn="just">
              <a:buFontTx/>
              <a:buChar char="-"/>
            </a:pPr>
            <a:endParaRPr lang="it-IT" dirty="0"/>
          </a:p>
          <a:p>
            <a:pPr algn="just">
              <a:buFontTx/>
              <a:buChar char="-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360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2BD79DB9-1E79-04DD-8D12-1275DCA48F66}"/>
              </a:ext>
            </a:extLst>
          </p:cNvPr>
          <p:cNvSpPr txBox="1">
            <a:spLocks/>
          </p:cNvSpPr>
          <p:nvPr/>
        </p:nvSpPr>
        <p:spPr>
          <a:xfrm>
            <a:off x="1752600" y="1310331"/>
            <a:ext cx="9144000" cy="1384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Bahnschrift" panose="020B0502040204020203" pitchFamily="34" charset="0"/>
              </a:rPr>
              <a:t>Obiettivi e finalità «macrovoci» di riferimento su BOL</a:t>
            </a:r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0691475E-73F6-A9AA-FC88-7B902A06625B}"/>
              </a:ext>
            </a:extLst>
          </p:cNvPr>
          <p:cNvSpPr txBox="1">
            <a:spLocks/>
          </p:cNvSpPr>
          <p:nvPr/>
        </p:nvSpPr>
        <p:spPr>
          <a:xfrm>
            <a:off x="1752600" y="3201193"/>
            <a:ext cx="9144000" cy="382627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it-IT"/>
              <a:t>Interoperabilità, comunitariamente definita, di implementazione delle piattaforme di interscambio (connettori, OCR, software dialoganti coi varchi, sistemi federati) e </a:t>
            </a:r>
            <a:r>
              <a:rPr lang="it-IT" i="1"/>
              <a:t>gate automation</a:t>
            </a:r>
            <a:r>
              <a:rPr lang="it-IT"/>
              <a:t> per le imprese</a:t>
            </a:r>
          </a:p>
          <a:p>
            <a:pPr marL="342900" indent="-342900" algn="just"/>
            <a:r>
              <a:rPr lang="it-IT"/>
              <a:t>Digitalizzazione di strumenti predittivi, gestionali, manutentivi, a condizione di interoperabilità / connettibilità e loro customizzazione </a:t>
            </a:r>
          </a:p>
          <a:p>
            <a:pPr marL="342900" indent="-342900" algn="just"/>
            <a:r>
              <a:rPr lang="it-IT"/>
              <a:t>Innovazione e automazione (con ridistribuzione e revisione delle competenze tecniche del personale) delle manovre e della trazione ferroviarie (</a:t>
            </a:r>
            <a:r>
              <a:rPr lang="it-IT" i="1"/>
              <a:t>digital equipment for the rolling stock</a:t>
            </a:r>
            <a:r>
              <a:rPr lang="it-IT"/>
              <a:t>)</a:t>
            </a:r>
          </a:p>
          <a:p>
            <a:pPr marL="342900" indent="-342900" algn="just"/>
            <a:r>
              <a:rPr lang="it-IT"/>
              <a:t>Digitalizzazione della lettera di vettura stradale (e-CMR)</a:t>
            </a:r>
          </a:p>
          <a:p>
            <a:pPr marL="342900" indent="-342900" algn="just"/>
            <a:r>
              <a:rPr lang="it-IT"/>
              <a:t>Applicazioni della tecnologia blockchain alla catena logistica con ritorni sulla catena del prezzo</a:t>
            </a:r>
          </a:p>
          <a:p>
            <a:pPr marL="342900" indent="-342900" algn="just"/>
            <a:r>
              <a:rPr lang="it-IT"/>
              <a:t>Azioni integrative di sostenibilità logistica e portuale comportanti riduzione delle esternalità negative con evidenza nella catena del prezzo (internalizzazione dei costi) </a:t>
            </a:r>
          </a:p>
          <a:p>
            <a:pPr marL="342900" indent="-342900" algn="just"/>
            <a:r>
              <a:rPr lang="it-IT"/>
              <a:t>Servizi di gestione del rischio da cybersecurity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671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ED9857-8520-B88B-4C4E-85F5A52C5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836" y="1405412"/>
            <a:ext cx="10515600" cy="954141"/>
          </a:xfrm>
        </p:spPr>
        <p:txBody>
          <a:bodyPr>
            <a:noAutofit/>
          </a:bodyPr>
          <a:lstStyle/>
          <a:p>
            <a:r>
              <a:rPr lang="it-IT" dirty="0">
                <a:latin typeface="Bahnschrift" panose="020B0502040204020203" pitchFamily="34" charset="0"/>
              </a:rPr>
              <a:t>Interventi ammissibili (1/3)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3C92D24-7EE9-28F8-CE60-5AAAE5B3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072" y="2602834"/>
            <a:ext cx="10515600" cy="4085438"/>
          </a:xfrm>
        </p:spPr>
        <p:txBody>
          <a:bodyPr>
            <a:noAutofit/>
          </a:bodyPr>
          <a:lstStyle/>
          <a:p>
            <a:r>
              <a:rPr lang="it-IT" sz="2000" dirty="0" err="1"/>
              <a:t>Assessment</a:t>
            </a:r>
            <a:r>
              <a:rPr lang="it-IT" sz="2000" dirty="0"/>
              <a:t> del progetto (spesa ammissibile solo a fronte di realizzazione dell’intervento)</a:t>
            </a:r>
          </a:p>
          <a:p>
            <a:r>
              <a:rPr lang="it-IT" sz="2000" dirty="0"/>
              <a:t> Analisi di </a:t>
            </a:r>
            <a:r>
              <a:rPr lang="it-IT" sz="2000" i="1" dirty="0"/>
              <a:t>risk </a:t>
            </a:r>
            <a:r>
              <a:rPr lang="it-IT" sz="2000" i="1" dirty="0" err="1"/>
              <a:t>managament</a:t>
            </a:r>
            <a:r>
              <a:rPr lang="it-IT" sz="2000" i="1" dirty="0"/>
              <a:t> </a:t>
            </a:r>
          </a:p>
          <a:p>
            <a:r>
              <a:rPr lang="it-IT" sz="2000" dirty="0"/>
              <a:t>Consulenze specialistiche </a:t>
            </a:r>
          </a:p>
          <a:p>
            <a:r>
              <a:rPr lang="it-IT" sz="2000" dirty="0"/>
              <a:t> Piattaforme IoT (physical internet) interoperabili e/o connettori; con particolare attenzione alle piattaforme transfrontaliere è utilizzabile anche il modello di architettura economica ed ingegneristica delineata dai progetti CIRCUMVECTIO, CIRCUMVECTIO PLUS e EASYLOG (IT/FR Marittimo 2014-2020)</a:t>
            </a:r>
          </a:p>
          <a:p>
            <a:r>
              <a:rPr lang="it-IT" sz="2000" dirty="0"/>
              <a:t> </a:t>
            </a:r>
            <a:r>
              <a:rPr lang="it-IT" sz="2000" dirty="0" err="1"/>
              <a:t>Geolocalizzatori</a:t>
            </a:r>
            <a:r>
              <a:rPr lang="it-IT" sz="2000" dirty="0"/>
              <a:t> (</a:t>
            </a:r>
            <a:r>
              <a:rPr lang="it-IT" sz="2000" i="1" dirty="0" err="1"/>
              <a:t>real</a:t>
            </a:r>
            <a:r>
              <a:rPr lang="it-IT" sz="2000" i="1" dirty="0"/>
              <a:t> time </a:t>
            </a:r>
            <a:r>
              <a:rPr lang="it-IT" sz="2000" i="1" dirty="0" err="1"/>
              <a:t>visibility</a:t>
            </a:r>
            <a:r>
              <a:rPr lang="it-IT" sz="2000" dirty="0"/>
              <a:t>) </a:t>
            </a:r>
          </a:p>
          <a:p>
            <a:r>
              <a:rPr lang="it-IT" sz="2000" dirty="0"/>
              <a:t>Digitalizzazione di strumenti predittivi, gestionali, manutentivi, a condizione di interoperabilità / </a:t>
            </a:r>
            <a:r>
              <a:rPr lang="it-IT" sz="2000" dirty="0" err="1"/>
              <a:t>connettibilità</a:t>
            </a:r>
            <a:r>
              <a:rPr lang="it-IT" sz="2000" dirty="0"/>
              <a:t> e customizzazione (con particolare riferimento alle PMI che potrebbero adeguarsi ai sistemi dei grandi operatori) </a:t>
            </a:r>
          </a:p>
        </p:txBody>
      </p:sp>
    </p:spTree>
    <p:extLst>
      <p:ext uri="{BB962C8B-B14F-4D97-AF65-F5344CB8AC3E}">
        <p14:creationId xmlns:p14="http://schemas.microsoft.com/office/powerpoint/2010/main" val="330926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E161BF2-9654-21A7-89A8-E7AF4BB7E994}"/>
              </a:ext>
            </a:extLst>
          </p:cNvPr>
          <p:cNvSpPr txBox="1">
            <a:spLocks/>
          </p:cNvSpPr>
          <p:nvPr/>
        </p:nvSpPr>
        <p:spPr>
          <a:xfrm>
            <a:off x="1834243" y="1912423"/>
            <a:ext cx="9144000" cy="701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Bahnschrift" panose="020B0502040204020203" pitchFamily="34" charset="0"/>
              </a:rPr>
              <a:t>Interventi ammissibili (2/3)</a:t>
            </a:r>
            <a:endParaRPr lang="it-IT" dirty="0"/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A7881BAB-3DE2-2F8D-6DE8-7EF645E70886}"/>
              </a:ext>
            </a:extLst>
          </p:cNvPr>
          <p:cNvSpPr txBox="1">
            <a:spLocks/>
          </p:cNvSpPr>
          <p:nvPr/>
        </p:nvSpPr>
        <p:spPr>
          <a:xfrm>
            <a:off x="1834243" y="3037564"/>
            <a:ext cx="9144000" cy="3028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it-IT" sz="2000"/>
              <a:t>Interfacce avanzate uomo-macchina </a:t>
            </a:r>
          </a:p>
          <a:p>
            <a:pPr marL="342900" indent="-342900" algn="just"/>
            <a:r>
              <a:rPr lang="it-IT" sz="2000"/>
              <a:t>Sistemi di autenticazione / security / antifrode, sensoristica</a:t>
            </a:r>
          </a:p>
          <a:p>
            <a:pPr marL="342900" indent="-342900" algn="just"/>
            <a:r>
              <a:rPr lang="it-IT" sz="2000"/>
              <a:t> Analisi dei big data, data&amp;tech, BPM-BPR</a:t>
            </a:r>
          </a:p>
          <a:p>
            <a:pPr marL="342900" indent="-342900" algn="just"/>
            <a:r>
              <a:rPr lang="it-IT" sz="2000"/>
              <a:t> Profilazione multilivello della clientela</a:t>
            </a:r>
          </a:p>
          <a:p>
            <a:pPr marL="342900" indent="-342900" algn="just"/>
            <a:r>
              <a:rPr lang="it-IT" sz="2000"/>
              <a:t> Realtà aumentata</a:t>
            </a:r>
          </a:p>
          <a:p>
            <a:pPr marL="342900" indent="-342900" algn="just"/>
            <a:r>
              <a:rPr lang="it-IT" sz="2000"/>
              <a:t> Cloud computing </a:t>
            </a:r>
          </a:p>
          <a:p>
            <a:pPr marL="342900" indent="-342900" algn="just"/>
            <a:r>
              <a:rPr lang="it-IT" sz="2000"/>
              <a:t> Cobotica</a:t>
            </a:r>
          </a:p>
          <a:p>
            <a:pPr marL="342900" indent="-342900" algn="just"/>
            <a:r>
              <a:rPr lang="it-IT" sz="2000"/>
              <a:t> Simulatori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92835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E946801-5BE1-04F4-0716-EE8A5882E5A1}"/>
              </a:ext>
            </a:extLst>
          </p:cNvPr>
          <p:cNvSpPr txBox="1">
            <a:spLocks/>
          </p:cNvSpPr>
          <p:nvPr/>
        </p:nvSpPr>
        <p:spPr>
          <a:xfrm>
            <a:off x="1719943" y="1775769"/>
            <a:ext cx="9144000" cy="836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>
                <a:latin typeface="Bahnschrift" panose="020B0502040204020203" pitchFamily="34" charset="0"/>
              </a:rPr>
              <a:t>Interventi ammissibili (3/3)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304677D-FBDF-6581-EEFC-6878479CD0F7}"/>
              </a:ext>
            </a:extLst>
          </p:cNvPr>
          <p:cNvSpPr txBox="1">
            <a:spLocks/>
          </p:cNvSpPr>
          <p:nvPr/>
        </p:nvSpPr>
        <p:spPr>
          <a:xfrm>
            <a:off x="1719943" y="2941840"/>
            <a:ext cx="9144000" cy="3328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/>
            <a:r>
              <a:rPr lang="it-IT" sz="2200"/>
              <a:t>Digital-Twin  </a:t>
            </a:r>
          </a:p>
          <a:p>
            <a:pPr marL="342900" indent="-342900" algn="just"/>
            <a:r>
              <a:rPr lang="it-IT" sz="2200"/>
              <a:t>Strumenti mobili </a:t>
            </a:r>
          </a:p>
          <a:p>
            <a:pPr marL="342900" indent="-342900" algn="just"/>
            <a:r>
              <a:rPr lang="it-IT" sz="2200"/>
              <a:t>Applicazioni</a:t>
            </a:r>
          </a:p>
          <a:p>
            <a:pPr marL="342900" indent="-342900" algn="just"/>
            <a:r>
              <a:rPr lang="it-IT" sz="2200"/>
              <a:t>Innovazione e automazione (con ridistribuzione e revisione delle competenze tecniche del personale) delle manovre e della trazione ferroviarie (</a:t>
            </a:r>
            <a:r>
              <a:rPr lang="it-IT" sz="2200" i="1"/>
              <a:t>digital equipment for the rolling stock</a:t>
            </a:r>
            <a:r>
              <a:rPr lang="it-IT" sz="2200"/>
              <a:t>) </a:t>
            </a:r>
          </a:p>
          <a:p>
            <a:pPr marL="342900" indent="-342900" algn="just"/>
            <a:r>
              <a:rPr lang="it-IT" sz="2200"/>
              <a:t>Digitalizzazione della lettera di vettura stradale (e-CMR) </a:t>
            </a:r>
          </a:p>
          <a:p>
            <a:pPr marL="342900" indent="-342900" algn="just"/>
            <a:r>
              <a:rPr lang="it-IT" sz="2200"/>
              <a:t>Applicazioni della tecnologia blockchain alla catena logistica con ritorni sulla catena del prezzo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441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C20D9DA-AEBE-1399-F0DC-5012903D5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7278FA3F-F940-F6D5-A21C-913E0F71607B}"/>
              </a:ext>
            </a:extLst>
          </p:cNvPr>
          <p:cNvSpPr txBox="1">
            <a:spLocks/>
          </p:cNvSpPr>
          <p:nvPr/>
        </p:nvSpPr>
        <p:spPr>
          <a:xfrm>
            <a:off x="1170425" y="1402356"/>
            <a:ext cx="9144000" cy="69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latin typeface="Bahnschrift" panose="020B0502040204020203" pitchFamily="34" charset="0"/>
              </a:rPr>
              <a:t>Regole di partecipazione (1/2)</a:t>
            </a:r>
            <a:endParaRPr lang="it-IT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2FFED95F-B064-2BF5-834F-652DB67A4752}"/>
              </a:ext>
            </a:extLst>
          </p:cNvPr>
          <p:cNvSpPr txBox="1">
            <a:spLocks/>
          </p:cNvSpPr>
          <p:nvPr/>
        </p:nvSpPr>
        <p:spPr>
          <a:xfrm>
            <a:off x="1752600" y="2555343"/>
            <a:ext cx="9144000" cy="41110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/>
              <a:t>CONTRIBUTO a fondo perduto MAX  50% della spesa ammessa</a:t>
            </a:r>
          </a:p>
          <a:p>
            <a:endParaRPr lang="it-IT" sz="3600" dirty="0"/>
          </a:p>
          <a:p>
            <a:r>
              <a:rPr lang="it-IT" sz="3600" dirty="0"/>
              <a:t>REGIME de </a:t>
            </a:r>
            <a:r>
              <a:rPr lang="it-IT" sz="3600" dirty="0" err="1"/>
              <a:t>minimis</a:t>
            </a:r>
            <a:r>
              <a:rPr lang="it-IT" sz="3600" dirty="0"/>
              <a:t> (MAX 300.000 nel triennio)</a:t>
            </a:r>
          </a:p>
          <a:p>
            <a:endParaRPr lang="it-IT" sz="3600" dirty="0"/>
          </a:p>
          <a:p>
            <a:r>
              <a:rPr lang="it-IT" sz="3600" dirty="0"/>
              <a:t>Retroattività: 1° luglio 2023</a:t>
            </a:r>
          </a:p>
          <a:p>
            <a:endParaRPr lang="it-IT" sz="3600" dirty="0"/>
          </a:p>
          <a:p>
            <a:r>
              <a:rPr lang="it-IT" sz="3600" dirty="0"/>
              <a:t>Con CUP per titoli dal giorno della presentazione della domanda</a:t>
            </a:r>
          </a:p>
          <a:p>
            <a:r>
              <a:rPr lang="it-IT" sz="3600" dirty="0"/>
              <a:t>Con quietanza recante il CUP per le spese retroattive</a:t>
            </a:r>
          </a:p>
          <a:p>
            <a:endParaRPr lang="it-IT" sz="3600" dirty="0"/>
          </a:p>
          <a:p>
            <a:r>
              <a:rPr lang="it-IT" sz="3600" dirty="0"/>
              <a:t>Non cumulabile con qualsiasi altro aiuto incluso PNRR</a:t>
            </a:r>
          </a:p>
          <a:p>
            <a:endParaRPr lang="it-IT" sz="25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8594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1158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Abadi</vt:lpstr>
      <vt:lpstr>Arial</vt:lpstr>
      <vt:lpstr>Bahnschrift</vt:lpstr>
      <vt:lpstr>Calibri</vt:lpstr>
      <vt:lpstr>Calibri Light</vt:lpstr>
      <vt:lpstr>Tema di Office</vt:lpstr>
      <vt:lpstr>Presentazione standard di PowerPoint</vt:lpstr>
      <vt:lpstr> </vt:lpstr>
      <vt:lpstr> </vt:lpstr>
      <vt:lpstr> </vt:lpstr>
      <vt:lpstr>Presentazione standard di PowerPoint</vt:lpstr>
      <vt:lpstr>Interventi ammissibili (1/3)</vt:lpstr>
      <vt:lpstr>Presentazione standard di PowerPoint</vt:lpstr>
      <vt:lpstr>Presentazione standard di PowerPoint</vt:lpstr>
      <vt:lpstr>Presentazione standard di PowerPoint</vt:lpstr>
      <vt:lpstr>Regole di partecipazione (2/2)</vt:lpstr>
      <vt:lpstr>Presentazione standard di PowerPoint</vt:lpstr>
      <vt:lpstr>Presentazione standard di PowerPoint</vt:lpstr>
      <vt:lpstr>Documentazione obbligatoria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Zito Cristina</dc:creator>
  <cp:lastModifiedBy>Mongillo Simona</cp:lastModifiedBy>
  <cp:revision>78</cp:revision>
  <dcterms:created xsi:type="dcterms:W3CDTF">2024-01-23T16:10:22Z</dcterms:created>
  <dcterms:modified xsi:type="dcterms:W3CDTF">2024-01-29T13:15:12Z</dcterms:modified>
</cp:coreProperties>
</file>