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61" r:id="rId3"/>
    <p:sldId id="256" r:id="rId4"/>
    <p:sldId id="257" r:id="rId5"/>
    <p:sldId id="337" r:id="rId6"/>
    <p:sldId id="338" r:id="rId7"/>
    <p:sldId id="262" r:id="rId8"/>
    <p:sldId id="335" r:id="rId9"/>
    <p:sldId id="336" r:id="rId10"/>
    <p:sldId id="342" r:id="rId11"/>
    <p:sldId id="343" r:id="rId12"/>
    <p:sldId id="339" r:id="rId13"/>
    <p:sldId id="260" r:id="rId14"/>
    <p:sldId id="330" r:id="rId15"/>
    <p:sldId id="331" r:id="rId16"/>
    <p:sldId id="314" r:id="rId17"/>
    <p:sldId id="263" r:id="rId18"/>
    <p:sldId id="325" r:id="rId19"/>
    <p:sldId id="326" r:id="rId20"/>
    <p:sldId id="327" r:id="rId21"/>
    <p:sldId id="269" r:id="rId22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57B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9AC8-B421-42A5-894F-F733B468AB91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FB81-8536-4AA8-8D98-B0802B343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736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9AC8-B421-42A5-894F-F733B468AB91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FB81-8536-4AA8-8D98-B0802B343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771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9AC8-B421-42A5-894F-F733B468AB91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FB81-8536-4AA8-8D98-B0802B343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158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099E78-CCA6-4C1F-DF06-FBF80FBB7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4EA607B-CE91-3179-A8D4-17D8CA25A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187C01-C1BF-9851-6291-83C9C52D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115D-1FD8-4C6E-9F50-482E87BB22E2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ABD694-D2C3-6A50-F409-02EECCF57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C62C37-FACC-E648-4C00-0C261B901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E4E-A452-4F55-900D-E209225E9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638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9BC183-9E9E-323B-B2D9-658C7A16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2D9F03-B28D-518A-6F95-26396E80B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B13953-4432-0532-FF2B-CAB6EC0CB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115D-1FD8-4C6E-9F50-482E87BB22E2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F49729-D176-F04E-19C7-9AB0EF8ED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7FEDF3-49DF-45D4-4D5C-44889BE31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E4E-A452-4F55-900D-E209225E9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904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950573-398D-2611-4A12-2E9F89E8D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F67AD3-08CE-9026-72CF-1B630FBB1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F8EF39-958A-D7C0-FBBB-C4FDE1172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115D-1FD8-4C6E-9F50-482E87BB22E2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BF31DC-F3B0-F6AB-6480-B7CB6BF5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E2B670-1A87-1094-0292-E0FF371C0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E4E-A452-4F55-900D-E209225E9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7817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81B4E5-683D-63C9-E877-5EF7CD98E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D125A9-BC85-9B6C-6616-A324FB31C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EC8F03-D1B0-F4BE-4796-B7AC510A9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C2C37FE-08D9-0A30-DEFF-92052972D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115D-1FD8-4C6E-9F50-482E87BB22E2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DF2CA05-F263-0EEF-3D54-FD641251F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48FC8E-0AD1-7A48-83E7-7A94337D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E4E-A452-4F55-900D-E209225E9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4724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CA025D-83BB-7440-5D2C-580125468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13EEEE-4B49-AB7C-AAA1-36B197788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10ED001-04A6-258D-E071-D3224153D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B34B338-CFA9-B68C-DB9A-3D1EBD03D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C80859A-EA71-956E-47A3-A28111847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330B0C0-D978-6810-DBC9-F4E780F8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115D-1FD8-4C6E-9F50-482E87BB22E2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37D5B31-A179-1F02-E9C0-45DE2AF1D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2AAF006-27C8-7193-95F6-F6363CDB7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E4E-A452-4F55-900D-E209225E9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06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3125D6-1DF0-DB4E-4A14-36ACB2E77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9DEF9E1-BE76-8C33-CF22-0BCD0B1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115D-1FD8-4C6E-9F50-482E87BB22E2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A874C32-1850-7184-6593-976210EB7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85B9CE-BFF8-4AEB-FF9A-F0A38A3B7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E4E-A452-4F55-900D-E209225E9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680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2F3B929-D510-9CD1-B6D5-0DAEBDAA7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115D-1FD8-4C6E-9F50-482E87BB22E2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58B4DD-C56D-8397-7F27-88A6F6BF8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15D54E-A04A-4905-2FFF-F0F21834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E4E-A452-4F55-900D-E209225E9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290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239C46-332E-7476-B572-3AEA24870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967C3E-D232-E5D0-7E79-195405B67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207FCAA-D1BD-C0C6-1F0F-AC66BDF81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1826CA-013B-81AD-E73D-AA709E8D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115D-1FD8-4C6E-9F50-482E87BB22E2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0C3000E-A684-493D-C99C-0407CA429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11BAC50-D78D-AA84-0624-65A15DED8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E4E-A452-4F55-900D-E209225E9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482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9AC8-B421-42A5-894F-F733B468AB91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FB81-8536-4AA8-8D98-B0802B343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5347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D82EC7-D7B0-30F2-7B0F-11A70FD01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3BF267D-9210-9002-761E-867B92E7C8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31B7889-4BF9-64E1-27E9-E556018AB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C25F214-281B-37BE-1390-46A79555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115D-1FD8-4C6E-9F50-482E87BB22E2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584099-BF84-BD1B-DC46-D11EAC33E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F8E1C56-73CF-117E-954E-7F491B51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E4E-A452-4F55-900D-E209225E9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524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067FEF-0863-3662-3726-4FAD21D7D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A0FE7C1-2E8C-3504-EC6E-1CCA6DE41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EB9A3B-A0B5-969A-3E88-A3D1A8A58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115D-1FD8-4C6E-9F50-482E87BB22E2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B5A704-D7E2-0483-7B0E-EA533198E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E91F10-1390-EC08-D7F2-7F4FE33C8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E4E-A452-4F55-900D-E209225E9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7467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AF95826-50BB-862B-0E4D-386152C650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F3F1856-C1F5-CF57-ACD5-48DD01EE3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4F901D-3C49-A660-6583-8B05CB821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115D-1FD8-4C6E-9F50-482E87BB22E2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E1F076-A5B9-06A8-1617-4A935E72D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BAEAB5-A133-4D10-7C34-AC56B1342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E4E-A452-4F55-900D-E209225E9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119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9AC8-B421-42A5-894F-F733B468AB91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FB81-8536-4AA8-8D98-B0802B343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8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9AC8-B421-42A5-894F-F733B468AB91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FB81-8536-4AA8-8D98-B0802B343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28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9AC8-B421-42A5-894F-F733B468AB91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FB81-8536-4AA8-8D98-B0802B343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749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9AC8-B421-42A5-894F-F733B468AB91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FB81-8536-4AA8-8D98-B0802B343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931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9AC8-B421-42A5-894F-F733B468AB91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FB81-8536-4AA8-8D98-B0802B343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109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9AC8-B421-42A5-894F-F733B468AB91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FB81-8536-4AA8-8D98-B0802B343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177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9AC8-B421-42A5-894F-F733B468AB91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FB81-8536-4AA8-8D98-B0802B343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73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19AC8-B421-42A5-894F-F733B468AB91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DFB81-8536-4AA8-8D98-B0802B343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791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402CA05-3439-3BDE-B48D-FADB2753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28D9B1-8DA5-FFB4-B32B-C94A09829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F4E40E-B2AF-6805-1FD8-2103F61489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115D-1FD8-4C6E-9F50-482E87BB22E2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46AC7C-1FCD-87B8-11C8-01CFB1DA1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69DEF6-E60D-346C-C68E-2182FB87C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F7E4E-A452-4F55-900D-E209225E9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85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ilse.i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1E9B454F-5F81-DA5D-7E01-64832D2BC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CC6C04F-399B-D58C-03B4-D830A0117915}"/>
              </a:ext>
            </a:extLst>
          </p:cNvPr>
          <p:cNvSpPr txBox="1"/>
          <p:nvPr/>
        </p:nvSpPr>
        <p:spPr>
          <a:xfrm>
            <a:off x="2809183" y="4807671"/>
            <a:ext cx="9106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Francesco Caso</a:t>
            </a:r>
            <a:b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</a:b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Dirigente Settore Sviluppo strategico del tessuto produttivo e dell’economia della Regione Liguria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AF304DE-1F8C-2C01-6973-AAF7D42D4244}"/>
              </a:ext>
            </a:extLst>
          </p:cNvPr>
          <p:cNvSpPr txBox="1"/>
          <p:nvPr/>
        </p:nvSpPr>
        <p:spPr>
          <a:xfrm>
            <a:off x="2801331" y="3810000"/>
            <a:ext cx="9283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Azione 2.6.1 – Economia circolare</a:t>
            </a:r>
          </a:p>
        </p:txBody>
      </p:sp>
    </p:spTree>
    <p:extLst>
      <p:ext uri="{BB962C8B-B14F-4D97-AF65-F5344CB8AC3E}">
        <p14:creationId xmlns:p14="http://schemas.microsoft.com/office/powerpoint/2010/main" val="768542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/>
          <p:cNvCxnSpPr/>
          <p:nvPr/>
        </p:nvCxnSpPr>
        <p:spPr>
          <a:xfrm flipV="1">
            <a:off x="0" y="698740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0" y="6294409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48" y="112933"/>
            <a:ext cx="573074" cy="3779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265" y="73097"/>
            <a:ext cx="429052" cy="4576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801" y="85498"/>
            <a:ext cx="377985" cy="43285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95" y="-172377"/>
            <a:ext cx="1970686" cy="108446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676452" y="670885"/>
            <a:ext cx="11287124" cy="5887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27457B"/>
                </a:solidFill>
                <a:latin typeface="+mn-lt"/>
              </a:rPr>
              <a:t>LIFE CYCLE ANALYSIS </a:t>
            </a:r>
            <a:r>
              <a:rPr lang="it-IT" sz="1200" b="1" dirty="0">
                <a:solidFill>
                  <a:srgbClr val="27457B"/>
                </a:solidFill>
                <a:latin typeface="+mn-lt"/>
              </a:rPr>
              <a:t>2/2</a:t>
            </a: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495301" y="1183341"/>
            <a:ext cx="11366499" cy="5124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000" b="1" u="sng" dirty="0"/>
          </a:p>
        </p:txBody>
      </p:sp>
      <p:sp>
        <p:nvSpPr>
          <p:cNvPr id="2" name="Rettangolo 1"/>
          <p:cNvSpPr/>
          <p:nvPr/>
        </p:nvSpPr>
        <p:spPr>
          <a:xfrm>
            <a:off x="763399" y="1880413"/>
            <a:ext cx="106455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>
                <a:latin typeface="+mj-lt"/>
              </a:rPr>
              <a:t>La struttura della LCA si può schematizzare con le seguenti fasi:</a:t>
            </a:r>
          </a:p>
          <a:p>
            <a:pPr algn="just"/>
            <a:endParaRPr lang="it-IT" sz="2800" dirty="0">
              <a:latin typeface="+mj-lt"/>
            </a:endParaRPr>
          </a:p>
          <a:p>
            <a:pPr algn="just"/>
            <a:r>
              <a:rPr lang="it-IT" sz="2800" dirty="0">
                <a:latin typeface="+mj-lt"/>
              </a:rPr>
              <a:t>1)	Definizione delle finalità</a:t>
            </a:r>
          </a:p>
          <a:p>
            <a:pPr algn="just"/>
            <a:r>
              <a:rPr lang="it-IT" sz="2800" dirty="0">
                <a:latin typeface="+mj-lt"/>
              </a:rPr>
              <a:t>2)	Analisi dei dati</a:t>
            </a:r>
          </a:p>
          <a:p>
            <a:pPr algn="just"/>
            <a:r>
              <a:rPr lang="it-IT" sz="2800" dirty="0">
                <a:latin typeface="+mj-lt"/>
              </a:rPr>
              <a:t>3)	Valutazione degli impatti</a:t>
            </a:r>
          </a:p>
          <a:p>
            <a:pPr marL="514350" indent="-514350" algn="just">
              <a:buAutoNum type="arabicParenR" startAt="4"/>
            </a:pPr>
            <a:r>
              <a:rPr lang="it-IT" sz="2800" dirty="0">
                <a:latin typeface="+mj-lt"/>
              </a:rPr>
              <a:t>Interpretazione dei dati e miglioramento</a:t>
            </a:r>
          </a:p>
          <a:p>
            <a:pPr algn="just"/>
            <a:endParaRPr lang="it-IT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5216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/>
          <p:cNvCxnSpPr/>
          <p:nvPr/>
        </p:nvCxnSpPr>
        <p:spPr>
          <a:xfrm flipV="1">
            <a:off x="0" y="698740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0" y="6294409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48" y="112933"/>
            <a:ext cx="573074" cy="3779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265" y="73097"/>
            <a:ext cx="429052" cy="4576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801" y="85498"/>
            <a:ext cx="377985" cy="43285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95" y="-172377"/>
            <a:ext cx="1970686" cy="108446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676452" y="670885"/>
            <a:ext cx="11287124" cy="5887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27457B"/>
                </a:solidFill>
                <a:latin typeface="+mn-lt"/>
              </a:rPr>
              <a:t>LCA O BILANCIO IMPATTI AMBIENTALI</a:t>
            </a:r>
            <a:endParaRPr lang="it-IT" sz="32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495301" y="1183341"/>
            <a:ext cx="11366499" cy="5124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000" b="1" u="sng" dirty="0"/>
          </a:p>
        </p:txBody>
      </p:sp>
      <p:sp>
        <p:nvSpPr>
          <p:cNvPr id="2" name="Rettangolo 1"/>
          <p:cNvSpPr/>
          <p:nvPr/>
        </p:nvSpPr>
        <p:spPr>
          <a:xfrm>
            <a:off x="676452" y="1269562"/>
            <a:ext cx="10527957" cy="4389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795" algn="just">
              <a:lnSpc>
                <a:spcPct val="115000"/>
              </a:lnSpc>
            </a:pPr>
            <a:r>
              <a:rPr lang="it-IT" sz="2000" b="1" u="sng" dirty="0">
                <a:solidFill>
                  <a:srgbClr val="27457B"/>
                </a:solidFill>
                <a:latin typeface="Calibri Light" panose="020F0302020204030204" pitchFamily="34" charset="0"/>
                <a:ea typeface="Microsoft Sans Serif" panose="020B0604020202020204" pitchFamily="34" charset="0"/>
              </a:rPr>
              <a:t>Fase iniziale di presentazione della domanda:</a:t>
            </a:r>
          </a:p>
          <a:p>
            <a:pPr marL="137795" algn="just">
              <a:lnSpc>
                <a:spcPct val="115000"/>
              </a:lnSpc>
            </a:pPr>
            <a:endParaRPr lang="it-IT" sz="800" b="1" u="sng" dirty="0">
              <a:solidFill>
                <a:srgbClr val="27457B"/>
              </a:solidFill>
              <a:latin typeface="Calibri Light" panose="020F0302020204030204" pitchFamily="34" charset="0"/>
              <a:ea typeface="Microsoft Sans Serif" panose="020B0604020202020204" pitchFamily="34" charset="0"/>
            </a:endParaRPr>
          </a:p>
          <a:p>
            <a:pPr marL="137795" algn="just">
              <a:lnSpc>
                <a:spcPct val="115000"/>
              </a:lnSpc>
            </a:pPr>
            <a:r>
              <a:rPr lang="it-IT" sz="2000" dirty="0"/>
              <a:t>È richiesto di illustrare </a:t>
            </a:r>
            <a:r>
              <a:rPr lang="it-IT" sz="2000" b="1" u="sng" dirty="0">
                <a:solidFill>
                  <a:srgbClr val="27457B"/>
                </a:solidFill>
                <a:latin typeface="Calibri Light" panose="020F0302020204030204" pitchFamily="34" charset="0"/>
                <a:ea typeface="Microsoft Sans Serif" panose="020B0604020202020204" pitchFamily="34" charset="0"/>
              </a:rPr>
              <a:t>l’impostazione della metodologia</a:t>
            </a:r>
            <a:r>
              <a:rPr lang="it-IT" sz="2000" dirty="0"/>
              <a:t> che verrà utilizzata con specifico riferimento all’azione di economia circolare direttamente collegata all’intervento finanziato. </a:t>
            </a:r>
            <a:endParaRPr lang="it-IT" sz="2000" dirty="0">
              <a:solidFill>
                <a:srgbClr val="FF0000"/>
              </a:solidFill>
            </a:endParaRPr>
          </a:p>
          <a:p>
            <a:pPr marL="137795" algn="just">
              <a:lnSpc>
                <a:spcPct val="115000"/>
              </a:lnSpc>
            </a:pPr>
            <a:r>
              <a:rPr lang="it-IT" sz="2000" dirty="0">
                <a:solidFill>
                  <a:srgbClr val="27457B"/>
                </a:solidFill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2 opzioni:</a:t>
            </a:r>
          </a:p>
          <a:p>
            <a:pPr marL="137795" algn="just">
              <a:lnSpc>
                <a:spcPct val="115000"/>
              </a:lnSpc>
            </a:pPr>
            <a:endParaRPr lang="it-IT" sz="800" dirty="0">
              <a:solidFill>
                <a:srgbClr val="27457B"/>
              </a:solidFill>
              <a:effectLst/>
              <a:latin typeface="Calibri Light" panose="020F0302020204030204" pitchFamily="34" charset="0"/>
              <a:ea typeface="Microsoft Sans Serif" panose="020B0604020202020204" pitchFamily="34" charset="0"/>
            </a:endParaRPr>
          </a:p>
          <a:p>
            <a:pPr marL="285750" marR="1270" indent="-285750" algn="just">
              <a:lnSpc>
                <a:spcPct val="115000"/>
              </a:lnSpc>
              <a:buFont typeface="Wingdings" panose="05000000000000000000" pitchFamily="2" charset="2"/>
              <a:buChar char="q"/>
              <a:tabLst>
                <a:tab pos="596265" algn="l"/>
              </a:tabLst>
            </a:pPr>
            <a:r>
              <a:rPr lang="it-IT" sz="2000" dirty="0"/>
              <a:t>Life Cycle </a:t>
            </a:r>
            <a:r>
              <a:rPr lang="it-IT" sz="2000" dirty="0" err="1"/>
              <a:t>Assessment</a:t>
            </a:r>
            <a:r>
              <a:rPr lang="it-IT" sz="2000" dirty="0"/>
              <a:t>;</a:t>
            </a:r>
          </a:p>
          <a:p>
            <a:pPr marL="285750" marR="1270" indent="-285750" algn="just">
              <a:lnSpc>
                <a:spcPct val="115000"/>
              </a:lnSpc>
              <a:buFont typeface="Wingdings" panose="05000000000000000000" pitchFamily="2" charset="2"/>
              <a:buChar char="q"/>
              <a:tabLst>
                <a:tab pos="596265" algn="l"/>
              </a:tabLst>
            </a:pPr>
            <a:r>
              <a:rPr lang="it-IT" sz="2000" dirty="0"/>
              <a:t>Bilancio degli impatti ambientali dell’azione (laddove non sia possibile realizzare un LCA completa o l’azione di economia circolare sia già stata realizzata)</a:t>
            </a:r>
          </a:p>
          <a:p>
            <a:pPr marR="1270" algn="just">
              <a:lnSpc>
                <a:spcPct val="115000"/>
              </a:lnSpc>
              <a:tabLst>
                <a:tab pos="596265" algn="l"/>
              </a:tabLst>
            </a:pPr>
            <a:r>
              <a:rPr lang="it-IT" sz="2000" u="sng" dirty="0">
                <a:solidFill>
                  <a:srgbClr val="FF0000"/>
                </a:solidFill>
              </a:rPr>
              <a:t>IN FASE DI PRESENTAZIONE DELLA DOMANDA NON E’ NECESSARIO AVERE UN LCA GIA’ REALIZZATO</a:t>
            </a:r>
            <a:endParaRPr lang="it-IT" sz="2000" b="1" u="sng" dirty="0">
              <a:solidFill>
                <a:srgbClr val="27457B"/>
              </a:solidFill>
              <a:latin typeface="Calibri Light" panose="020F0302020204030204" pitchFamily="34" charset="0"/>
              <a:ea typeface="Microsoft Sans Serif" panose="020B0604020202020204" pitchFamily="34" charset="0"/>
            </a:endParaRPr>
          </a:p>
          <a:p>
            <a:pPr marR="1270" algn="just">
              <a:lnSpc>
                <a:spcPct val="115000"/>
              </a:lnSpc>
              <a:tabLst>
                <a:tab pos="596265" algn="l"/>
              </a:tabLst>
            </a:pPr>
            <a:r>
              <a:rPr lang="it-IT" sz="2000" b="1" u="sng" dirty="0">
                <a:solidFill>
                  <a:srgbClr val="27457B"/>
                </a:solidFill>
                <a:latin typeface="Calibri Light" panose="020F0302020204030204" pitchFamily="34" charset="0"/>
                <a:ea typeface="Microsoft Sans Serif" panose="020B0604020202020204" pitchFamily="34" charset="0"/>
              </a:rPr>
              <a:t>Fase di erogazione:</a:t>
            </a:r>
          </a:p>
          <a:p>
            <a:pPr marR="1270" algn="just">
              <a:lnSpc>
                <a:spcPct val="115000"/>
              </a:lnSpc>
              <a:tabLst>
                <a:tab pos="596265" algn="l"/>
              </a:tabLst>
            </a:pPr>
            <a:endParaRPr lang="it-IT" sz="800" b="1" u="sng" dirty="0">
              <a:solidFill>
                <a:srgbClr val="27457B"/>
              </a:solidFill>
              <a:latin typeface="Calibri Light" panose="020F0302020204030204" pitchFamily="34" charset="0"/>
              <a:ea typeface="Microsoft Sans Serif" panose="020B0604020202020204" pitchFamily="34" charset="0"/>
            </a:endParaRPr>
          </a:p>
          <a:p>
            <a:pPr marL="285750" marR="1270" indent="-285750" algn="just">
              <a:lnSpc>
                <a:spcPct val="115000"/>
              </a:lnSpc>
              <a:buFont typeface="Wingdings" panose="05000000000000000000" pitchFamily="2" charset="2"/>
              <a:buChar char="q"/>
              <a:tabLst>
                <a:tab pos="596265" algn="l"/>
              </a:tabLst>
            </a:pPr>
            <a:r>
              <a:rPr lang="it-IT" sz="2000" dirty="0"/>
              <a:t>Relazione tecnico-economica sull’intervento realizzato dovrà includere i risultati dell’applicazione della metodologia LCA o della valutazione degli impatti ambientali positivi e negativi.</a:t>
            </a:r>
          </a:p>
        </p:txBody>
      </p:sp>
    </p:spTree>
    <p:extLst>
      <p:ext uri="{BB962C8B-B14F-4D97-AF65-F5344CB8AC3E}">
        <p14:creationId xmlns:p14="http://schemas.microsoft.com/office/powerpoint/2010/main" val="2700344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/>
          <p:cNvCxnSpPr/>
          <p:nvPr/>
        </p:nvCxnSpPr>
        <p:spPr>
          <a:xfrm flipV="1">
            <a:off x="0" y="698740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0" y="6294409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48" y="112933"/>
            <a:ext cx="573074" cy="3779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265" y="73097"/>
            <a:ext cx="429052" cy="4576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801" y="85498"/>
            <a:ext cx="377985" cy="43285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95" y="-172377"/>
            <a:ext cx="1970686" cy="1084460"/>
          </a:xfrm>
          <a:prstGeom prst="rect">
            <a:avLst/>
          </a:prstGeom>
        </p:spPr>
      </p:pic>
      <p:sp>
        <p:nvSpPr>
          <p:cNvPr id="17" name="Titolo 1"/>
          <p:cNvSpPr txBox="1">
            <a:spLocks/>
          </p:cNvSpPr>
          <p:nvPr/>
        </p:nvSpPr>
        <p:spPr>
          <a:xfrm>
            <a:off x="667826" y="670885"/>
            <a:ext cx="11287124" cy="6715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800" b="1" dirty="0">
              <a:solidFill>
                <a:schemeClr val="accent2"/>
              </a:solidFill>
            </a:endParaRPr>
          </a:p>
        </p:txBody>
      </p:sp>
      <p:sp>
        <p:nvSpPr>
          <p:cNvPr id="18" name="Segnaposto contenuto 2"/>
          <p:cNvSpPr txBox="1">
            <a:spLocks/>
          </p:cNvSpPr>
          <p:nvPr/>
        </p:nvSpPr>
        <p:spPr>
          <a:xfrm>
            <a:off x="588450" y="1497216"/>
            <a:ext cx="11366499" cy="4449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endParaRPr lang="it-IT" sz="2800" b="1" spc="-5" dirty="0">
              <a:solidFill>
                <a:srgbClr val="27457B"/>
              </a:solidFill>
              <a:effectLst/>
              <a:latin typeface="+mj-lt"/>
              <a:ea typeface="Calibri Light" panose="020F03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it-IT" sz="2800" b="1" spc="-5" dirty="0">
                <a:solidFill>
                  <a:srgbClr val="27457B"/>
                </a:solidFill>
                <a:effectLst/>
                <a:latin typeface="+mj-lt"/>
                <a:ea typeface="Calibri Light" panose="020F0302020204030204" pitchFamily="34" charset="0"/>
              </a:rPr>
              <a:t>Micro, piccole e medie imprese in forma singola o associata</a:t>
            </a:r>
            <a:r>
              <a:rPr lang="it-IT" b="1" spc="-5" dirty="0">
                <a:effectLst/>
                <a:latin typeface="+mj-lt"/>
                <a:ea typeface="Calibri Light" panose="020F0302020204030204" pitchFamily="34" charset="0"/>
              </a:rPr>
              <a:t>.</a:t>
            </a:r>
            <a:endParaRPr lang="it-IT" b="1" dirty="0">
              <a:effectLst/>
              <a:latin typeface="+mj-lt"/>
              <a:ea typeface="Calibri Light" panose="020F0302020204030204" pitchFamily="34" charset="0"/>
            </a:endParaRPr>
          </a:p>
          <a:p>
            <a:pPr algn="just">
              <a:lnSpc>
                <a:spcPct val="115000"/>
              </a:lnSpc>
            </a:pPr>
            <a:endParaRPr lang="it-IT" b="1" spc="-5" dirty="0">
              <a:effectLst/>
              <a:latin typeface="+mj-lt"/>
              <a:ea typeface="Calibri Light" panose="020F03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it-IT" spc="-5" dirty="0">
                <a:effectLst/>
                <a:latin typeface="+mj-lt"/>
                <a:ea typeface="Calibri Light" panose="020F0302020204030204" pitchFamily="34" charset="0"/>
              </a:rPr>
              <a:t>Ogni impresa potrà presentare </a:t>
            </a:r>
            <a:r>
              <a:rPr lang="it-IT" b="1" spc="-5" dirty="0">
                <a:solidFill>
                  <a:srgbClr val="27457B"/>
                </a:solidFill>
                <a:effectLst/>
                <a:latin typeface="+mj-lt"/>
                <a:ea typeface="Calibri Light" panose="020F0302020204030204" pitchFamily="34" charset="0"/>
              </a:rPr>
              <a:t>una sola domanda</a:t>
            </a:r>
            <a:r>
              <a:rPr lang="it-IT" spc="-5" dirty="0">
                <a:effectLst/>
                <a:latin typeface="+mj-lt"/>
                <a:ea typeface="Calibri Light" panose="020F0302020204030204" pitchFamily="34" charset="0"/>
              </a:rPr>
              <a:t>, o in qualità di impresa singola o associata.</a:t>
            </a:r>
          </a:p>
          <a:p>
            <a:pPr algn="just">
              <a:lnSpc>
                <a:spcPct val="115000"/>
              </a:lnSpc>
            </a:pPr>
            <a:endParaRPr lang="it-IT" sz="800" dirty="0">
              <a:effectLst/>
              <a:latin typeface="+mj-lt"/>
              <a:ea typeface="Calibri Light" panose="020F0302020204030204" pitchFamily="34" charset="0"/>
            </a:endParaRPr>
          </a:p>
          <a:p>
            <a:r>
              <a:rPr lang="it-IT" spc="-5" dirty="0">
                <a:effectLst/>
                <a:latin typeface="+mj-lt"/>
                <a:ea typeface="Calibri Light" panose="020F0302020204030204" pitchFamily="34" charset="0"/>
              </a:rPr>
              <a:t>I progetti devono essere realizzati in </a:t>
            </a:r>
            <a:r>
              <a:rPr lang="it-IT" b="1" spc="-5" dirty="0">
                <a:solidFill>
                  <a:srgbClr val="27457B"/>
                </a:solidFill>
                <a:effectLst/>
                <a:latin typeface="+mj-lt"/>
                <a:ea typeface="Calibri Light" panose="020F0302020204030204" pitchFamily="34" charset="0"/>
              </a:rPr>
              <a:t>unità locali ubicate sul territorio della Regione Liguria</a:t>
            </a:r>
            <a:r>
              <a:rPr lang="it-IT" spc="-5" dirty="0">
                <a:effectLst/>
                <a:latin typeface="+mj-lt"/>
                <a:ea typeface="Calibri Light" panose="020F0302020204030204" pitchFamily="34" charset="0"/>
              </a:rPr>
              <a:t>, che risultino regolarmente censite presso la CCIAA competente e nella piena disponibilità dell’impresa.</a:t>
            </a:r>
            <a:endParaRPr lang="it-IT" i="1" dirty="0">
              <a:latin typeface="+mj-lt"/>
            </a:endParaRPr>
          </a:p>
          <a:p>
            <a:pPr algn="just"/>
            <a:endParaRPr lang="it-IT" sz="2000" b="1" u="sng" dirty="0"/>
          </a:p>
          <a:p>
            <a:pPr marL="550863" indent="-285750"/>
            <a:endParaRPr lang="it-IT" sz="1800" dirty="0"/>
          </a:p>
          <a:p>
            <a:pPr marL="265113"/>
            <a:endParaRPr lang="it-IT" dirty="0"/>
          </a:p>
          <a:p>
            <a:pPr marL="265113"/>
            <a:endParaRPr lang="it-IT" sz="1800" dirty="0"/>
          </a:p>
          <a:p>
            <a:pPr marL="265113"/>
            <a:endParaRPr lang="it-IT" sz="1800" dirty="0"/>
          </a:p>
          <a:p>
            <a:pPr marL="265113"/>
            <a:endParaRPr lang="it-IT" sz="1800" dirty="0"/>
          </a:p>
          <a:p>
            <a:pPr marL="265113"/>
            <a:endParaRPr lang="it-IT" sz="1800" dirty="0"/>
          </a:p>
          <a:p>
            <a:pPr marL="266700"/>
            <a:endParaRPr lang="it-IT" sz="1800" dirty="0"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667825" y="823418"/>
            <a:ext cx="11287124" cy="588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27457B"/>
                </a:solidFill>
                <a:latin typeface="+mn-lt"/>
              </a:rPr>
              <a:t>BENEFICIARI</a:t>
            </a:r>
          </a:p>
        </p:txBody>
      </p:sp>
    </p:spTree>
    <p:extLst>
      <p:ext uri="{BB962C8B-B14F-4D97-AF65-F5344CB8AC3E}">
        <p14:creationId xmlns:p14="http://schemas.microsoft.com/office/powerpoint/2010/main" val="3194087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/>
          <p:cNvCxnSpPr/>
          <p:nvPr/>
        </p:nvCxnSpPr>
        <p:spPr>
          <a:xfrm flipV="1">
            <a:off x="0" y="698740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0" y="6294409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48" y="112933"/>
            <a:ext cx="573074" cy="3779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265" y="73097"/>
            <a:ext cx="429052" cy="4576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801" y="85498"/>
            <a:ext cx="377985" cy="43285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95" y="-172377"/>
            <a:ext cx="1970686" cy="108446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676452" y="670885"/>
            <a:ext cx="11287124" cy="5887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27457B"/>
                </a:solidFill>
                <a:latin typeface="+mn-lt"/>
              </a:rPr>
              <a:t>INIZIATIVE AMMISSIBILI</a:t>
            </a:r>
            <a:endParaRPr lang="it-IT" sz="32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495301" y="1183341"/>
            <a:ext cx="11366499" cy="5124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000" b="1" u="sng" dirty="0"/>
          </a:p>
        </p:txBody>
      </p:sp>
      <p:sp>
        <p:nvSpPr>
          <p:cNvPr id="2" name="Rettangolo 1"/>
          <p:cNvSpPr/>
          <p:nvPr/>
        </p:nvSpPr>
        <p:spPr>
          <a:xfrm>
            <a:off x="676452" y="1269562"/>
            <a:ext cx="10527957" cy="3610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795" algn="just">
              <a:lnSpc>
                <a:spcPct val="115000"/>
              </a:lnSpc>
            </a:pPr>
            <a:r>
              <a:rPr lang="it-IT" sz="2000" dirty="0"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I</a:t>
            </a:r>
            <a:r>
              <a:rPr lang="it-IT" sz="2000" spc="-15" dirty="0"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000" dirty="0"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progetti</a:t>
            </a:r>
            <a:r>
              <a:rPr lang="it-IT" sz="2000" spc="-5" dirty="0"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000" b="1" dirty="0">
                <a:solidFill>
                  <a:srgbClr val="27457B"/>
                </a:solidFill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devono</a:t>
            </a:r>
            <a:r>
              <a:rPr lang="it-IT" sz="2000" dirty="0">
                <a:solidFill>
                  <a:srgbClr val="27457B"/>
                </a:solidFill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:</a:t>
            </a:r>
          </a:p>
          <a:p>
            <a:pPr marL="137795" algn="just">
              <a:lnSpc>
                <a:spcPct val="115000"/>
              </a:lnSpc>
            </a:pPr>
            <a:endParaRPr lang="it-IT" sz="2000" dirty="0">
              <a:solidFill>
                <a:srgbClr val="27457B"/>
              </a:solidFill>
              <a:effectLst/>
              <a:latin typeface="Calibri Light" panose="020F0302020204030204" pitchFamily="34" charset="0"/>
              <a:ea typeface="Microsoft Sans Serif" panose="020B0604020202020204" pitchFamily="34" charset="0"/>
            </a:endParaRPr>
          </a:p>
          <a:p>
            <a:pPr marL="285750" marR="1270" lvl="0" indent="-285750" algn="just">
              <a:lnSpc>
                <a:spcPct val="115000"/>
              </a:lnSpc>
              <a:buFont typeface="Wingdings" panose="05000000000000000000" pitchFamily="2" charset="2"/>
              <a:buChar char="q"/>
              <a:tabLst>
                <a:tab pos="596265" algn="l"/>
              </a:tabLst>
            </a:pPr>
            <a:r>
              <a:rPr lang="it-IT" sz="2000" b="1" dirty="0">
                <a:solidFill>
                  <a:srgbClr val="27457B"/>
                </a:solidFill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concludersi </a:t>
            </a:r>
            <a:r>
              <a:rPr lang="it-IT" sz="2000" dirty="0"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con rendicontazione attività entro il </a:t>
            </a:r>
            <a:r>
              <a:rPr lang="it-IT" sz="2000" b="1" dirty="0">
                <a:solidFill>
                  <a:srgbClr val="27457B"/>
                </a:solidFill>
                <a:latin typeface="Calibri Light" panose="020F0302020204030204" pitchFamily="34" charset="0"/>
                <a:ea typeface="Microsoft Sans Serif" panose="020B0604020202020204" pitchFamily="34" charset="0"/>
              </a:rPr>
              <a:t>31.10.2024</a:t>
            </a:r>
          </a:p>
          <a:p>
            <a:pPr marL="285750" marR="1270" lvl="0" indent="-285750" algn="just">
              <a:lnSpc>
                <a:spcPct val="115000"/>
              </a:lnSpc>
              <a:buFont typeface="Wingdings" panose="05000000000000000000" pitchFamily="2" charset="2"/>
              <a:buChar char="q"/>
              <a:tabLst>
                <a:tab pos="596265" algn="l"/>
              </a:tabLst>
            </a:pPr>
            <a:r>
              <a:rPr lang="it-IT" sz="2000" b="1" dirty="0">
                <a:solidFill>
                  <a:srgbClr val="27457B"/>
                </a:solidFill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essere realizzati</a:t>
            </a:r>
            <a:r>
              <a:rPr lang="it-IT" sz="2000" dirty="0">
                <a:solidFill>
                  <a:srgbClr val="27457B"/>
                </a:solidFill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000" dirty="0"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nell'ambito della sede operativa ubicata sul territorio ligure; a tale sede devono afferire tutte le spese richieste ad agevolazione</a:t>
            </a:r>
            <a:r>
              <a:rPr lang="it-IT" sz="2000" dirty="0">
                <a:latin typeface="Calibri Light" panose="020F0302020204030204" pitchFamily="34" charset="0"/>
                <a:ea typeface="Microsoft Sans Serif" panose="020B0604020202020204" pitchFamily="34" charset="0"/>
              </a:rPr>
              <a:t>. La disponibilità dell’unità locale dev’essere disponibile prima del momento dell’erogazione del contributo/finanziamento.</a:t>
            </a:r>
            <a:endParaRPr lang="it-IT" sz="2000" dirty="0">
              <a:effectLst/>
              <a:latin typeface="Calibri Light" panose="020F0302020204030204" pitchFamily="34" charset="0"/>
              <a:ea typeface="Calibri Light" panose="020F0302020204030204" pitchFamily="34" charset="0"/>
            </a:endParaRPr>
          </a:p>
          <a:p>
            <a:pPr marL="285750" marR="1270" lvl="0" indent="-285750" algn="just">
              <a:lnSpc>
                <a:spcPct val="115000"/>
              </a:lnSpc>
              <a:buFont typeface="Wingdings" panose="05000000000000000000" pitchFamily="2" charset="2"/>
              <a:buChar char="q"/>
              <a:tabLst>
                <a:tab pos="596265" algn="l"/>
              </a:tabLst>
            </a:pPr>
            <a:r>
              <a:rPr lang="it-IT" sz="2000" b="1" dirty="0">
                <a:solidFill>
                  <a:srgbClr val="27457B"/>
                </a:solidFill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avere un costo ammissibile</a:t>
            </a:r>
            <a:r>
              <a:rPr lang="it-IT" sz="2000" dirty="0">
                <a:solidFill>
                  <a:srgbClr val="27457B"/>
                </a:solidFill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000" dirty="0"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compreso tra </a:t>
            </a:r>
            <a:r>
              <a:rPr lang="it-IT" sz="2000" b="1" dirty="0">
                <a:solidFill>
                  <a:srgbClr val="27457B"/>
                </a:solidFill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5.000 euro e </a:t>
            </a:r>
            <a:r>
              <a:rPr lang="it-IT" sz="2000" b="1" dirty="0">
                <a:solidFill>
                  <a:srgbClr val="27457B"/>
                </a:solidFill>
                <a:latin typeface="Calibri Light" panose="020F0302020204030204" pitchFamily="34" charset="0"/>
                <a:ea typeface="Microsoft Sans Serif" panose="020B0604020202020204" pitchFamily="34" charset="0"/>
              </a:rPr>
              <a:t>4</a:t>
            </a:r>
            <a:r>
              <a:rPr lang="it-IT" sz="2000" b="1" dirty="0">
                <a:solidFill>
                  <a:srgbClr val="27457B"/>
                </a:solidFill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0.000</a:t>
            </a:r>
            <a:r>
              <a:rPr lang="it-IT" sz="2000" dirty="0">
                <a:solidFill>
                  <a:srgbClr val="27457B"/>
                </a:solidFill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 euro</a:t>
            </a:r>
            <a:endParaRPr lang="it-IT" sz="2000" dirty="0">
              <a:effectLst/>
              <a:latin typeface="Calibri Light" panose="020F0302020204030204" pitchFamily="34" charset="0"/>
              <a:ea typeface="Calibri Light" panose="020F0302020204030204" pitchFamily="34" charset="0"/>
            </a:endParaRPr>
          </a:p>
          <a:p>
            <a:pPr marL="285750" marR="1270" lvl="0" indent="-285750" algn="just">
              <a:lnSpc>
                <a:spcPct val="115000"/>
              </a:lnSpc>
              <a:buFont typeface="Wingdings" panose="05000000000000000000" pitchFamily="2" charset="2"/>
              <a:buChar char="q"/>
              <a:tabLst>
                <a:tab pos="596265" algn="l"/>
              </a:tabLst>
            </a:pPr>
            <a:r>
              <a:rPr lang="it-IT" sz="2000" b="1" dirty="0">
                <a:solidFill>
                  <a:srgbClr val="27457B"/>
                </a:solidFill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Non devono prevedere interventi obbligatori </a:t>
            </a:r>
            <a:r>
              <a:rPr lang="it-IT" sz="2000" dirty="0"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(ad es. </a:t>
            </a:r>
            <a:r>
              <a:rPr lang="it-IT" sz="2000" b="1" dirty="0">
                <a:solidFill>
                  <a:srgbClr val="27457B"/>
                </a:solidFill>
                <a:latin typeface="Calibri Light" panose="020F0302020204030204" pitchFamily="34" charset="0"/>
                <a:ea typeface="Microsoft Sans Serif" panose="020B0604020202020204" pitchFamily="34" charset="0"/>
              </a:rPr>
              <a:t>prescrizioni derivanti da leggi in materia di gestione dei rifiuti, da provvedimenti di autorizzazione etc</a:t>
            </a:r>
            <a:r>
              <a:rPr lang="it-IT" sz="2000" dirty="0"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.) e necessari a conformarsi a norme già in vigore.</a:t>
            </a:r>
            <a:endParaRPr lang="it-IT" sz="2000" dirty="0">
              <a:effectLst/>
              <a:latin typeface="Calibri Light" panose="020F0302020204030204" pitchFamily="34" charset="0"/>
              <a:ea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97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/>
          <p:cNvCxnSpPr/>
          <p:nvPr/>
        </p:nvCxnSpPr>
        <p:spPr>
          <a:xfrm flipV="1">
            <a:off x="0" y="698740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0" y="6294409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48" y="112933"/>
            <a:ext cx="573074" cy="3779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265" y="73097"/>
            <a:ext cx="429052" cy="4576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801" y="85498"/>
            <a:ext cx="377985" cy="43285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95" y="-172377"/>
            <a:ext cx="1970686" cy="108446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676452" y="670885"/>
            <a:ext cx="11287124" cy="5887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27457B"/>
                </a:solidFill>
                <a:latin typeface="+mn-lt"/>
              </a:rPr>
              <a:t>INIZIATIVE AMMISSIBILI</a:t>
            </a:r>
            <a:endParaRPr lang="it-IT" sz="1200" b="1" dirty="0">
              <a:solidFill>
                <a:srgbClr val="27457B"/>
              </a:solidFill>
              <a:latin typeface="+mn-lt"/>
            </a:endParaRP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495301" y="1183341"/>
            <a:ext cx="11366499" cy="5124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000" b="1" u="sng" dirty="0"/>
          </a:p>
        </p:txBody>
      </p:sp>
      <p:sp>
        <p:nvSpPr>
          <p:cNvPr id="2" name="Rettangolo 1"/>
          <p:cNvSpPr/>
          <p:nvPr/>
        </p:nvSpPr>
        <p:spPr>
          <a:xfrm>
            <a:off x="832021" y="1828000"/>
            <a:ext cx="10527957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795" algn="just">
              <a:lnSpc>
                <a:spcPct val="115000"/>
              </a:lnSpc>
            </a:pPr>
            <a:r>
              <a:rPr lang="it-IT" sz="2000" dirty="0"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I progetti </a:t>
            </a:r>
            <a:r>
              <a:rPr lang="it-IT" sz="2000" b="1" dirty="0">
                <a:solidFill>
                  <a:srgbClr val="27457B"/>
                </a:solidFill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possono</a:t>
            </a:r>
            <a:r>
              <a:rPr lang="it-IT" sz="2000" dirty="0"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:</a:t>
            </a:r>
          </a:p>
          <a:p>
            <a:pPr marL="137795" algn="just">
              <a:lnSpc>
                <a:spcPct val="115000"/>
              </a:lnSpc>
            </a:pPr>
            <a:endParaRPr lang="it-IT" sz="2000" dirty="0">
              <a:effectLst/>
              <a:latin typeface="Calibri Light" panose="020F0302020204030204" pitchFamily="34" charset="0"/>
              <a:ea typeface="Calibri Light" panose="020F03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it-IT" sz="2000" dirty="0"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essere </a:t>
            </a:r>
            <a:r>
              <a:rPr lang="it-IT" sz="2000" b="1" dirty="0">
                <a:solidFill>
                  <a:srgbClr val="27457B"/>
                </a:solidFill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già avviati</a:t>
            </a:r>
            <a:r>
              <a:rPr lang="it-IT" sz="2000" dirty="0"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 al momento della presentazione della domanda, purché non siano già conclusi. Sono ammissibili le iniziative avviate a far data dal </a:t>
            </a:r>
            <a:r>
              <a:rPr lang="it-IT" sz="2000" b="1" dirty="0">
                <a:solidFill>
                  <a:srgbClr val="27457B"/>
                </a:solidFill>
                <a:latin typeface="Calibri Light" panose="020F0302020204030204" pitchFamily="34" charset="0"/>
                <a:ea typeface="Microsoft Sans Serif" panose="020B0604020202020204" pitchFamily="34" charset="0"/>
              </a:rPr>
              <a:t>1 luglio 2023</a:t>
            </a:r>
          </a:p>
          <a:p>
            <a:pPr lvl="0" algn="just">
              <a:lnSpc>
                <a:spcPct val="115000"/>
              </a:lnSpc>
            </a:pPr>
            <a:endParaRPr lang="it-IT" sz="2000" dirty="0">
              <a:effectLst/>
              <a:latin typeface="Calibri Light" panose="020F0302020204030204" pitchFamily="34" charset="0"/>
              <a:ea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dirty="0"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essere </a:t>
            </a:r>
            <a:r>
              <a:rPr lang="it-IT" sz="2000" b="1" dirty="0">
                <a:solidFill>
                  <a:srgbClr val="27457B"/>
                </a:solidFill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avviati dopo</a:t>
            </a:r>
            <a:r>
              <a:rPr lang="it-IT" sz="2000" dirty="0">
                <a:solidFill>
                  <a:srgbClr val="27457B"/>
                </a:solidFill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000" dirty="0"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la presentazione della domanda e comunque </a:t>
            </a:r>
            <a:r>
              <a:rPr lang="it-IT" sz="2000" b="1" dirty="0">
                <a:solidFill>
                  <a:srgbClr val="27457B"/>
                </a:solidFill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entro 30 giorni </a:t>
            </a:r>
            <a:r>
              <a:rPr lang="it-IT" sz="2000" dirty="0"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dalla data di ricevimento del provvedimento di concessione dell’agevolazione.</a:t>
            </a:r>
            <a:endParaRPr lang="it-IT" sz="2000" dirty="0">
              <a:effectLst/>
              <a:latin typeface="Calibri Light" panose="020F0302020204030204" pitchFamily="34" charset="0"/>
              <a:ea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156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/>
          <p:cNvCxnSpPr/>
          <p:nvPr/>
        </p:nvCxnSpPr>
        <p:spPr>
          <a:xfrm flipV="1">
            <a:off x="0" y="698740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0" y="6294409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48" y="112933"/>
            <a:ext cx="573074" cy="3779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265" y="73097"/>
            <a:ext cx="429052" cy="4576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801" y="85498"/>
            <a:ext cx="377985" cy="43285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95" y="-172377"/>
            <a:ext cx="1970686" cy="1084460"/>
          </a:xfrm>
          <a:prstGeom prst="rect">
            <a:avLst/>
          </a:prstGeom>
        </p:spPr>
      </p:pic>
      <p:sp>
        <p:nvSpPr>
          <p:cNvPr id="18" name="Segnaposto contenuto 2"/>
          <p:cNvSpPr txBox="1">
            <a:spLocks/>
          </p:cNvSpPr>
          <p:nvPr/>
        </p:nvSpPr>
        <p:spPr>
          <a:xfrm>
            <a:off x="710956" y="1539237"/>
            <a:ext cx="11060304" cy="2191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452438" y="828930"/>
            <a:ext cx="11287124" cy="588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27457B"/>
                </a:solidFill>
                <a:latin typeface="+mn-lt"/>
              </a:rPr>
              <a:t>DOTAZIONE FINANZIARIA E INTENSITA’ DI AIUTO </a:t>
            </a:r>
          </a:p>
        </p:txBody>
      </p:sp>
      <p:sp>
        <p:nvSpPr>
          <p:cNvPr id="3" name="Rettangolo 2"/>
          <p:cNvSpPr/>
          <p:nvPr/>
        </p:nvSpPr>
        <p:spPr>
          <a:xfrm>
            <a:off x="595711" y="1601720"/>
            <a:ext cx="10678222" cy="325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" algn="ctr">
              <a:lnSpc>
                <a:spcPct val="115000"/>
              </a:lnSpc>
              <a:spcAft>
                <a:spcPts val="0"/>
              </a:spcAft>
            </a:pPr>
            <a:endParaRPr lang="it-IT" sz="2800" b="1" u="sng" spc="-5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Calibri Light" panose="020F0302020204030204" pitchFamily="34" charset="0"/>
            </a:endParaRPr>
          </a:p>
          <a:p>
            <a:pPr marR="1270" algn="ctr">
              <a:lnSpc>
                <a:spcPct val="115000"/>
              </a:lnSpc>
              <a:spcAft>
                <a:spcPts val="0"/>
              </a:spcAft>
            </a:pPr>
            <a:r>
              <a:rPr lang="it-IT" sz="2800" b="1" u="sng" spc="-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</a:rPr>
              <a:t>1.000.000,00 di euro in contributi a fondo perduto</a:t>
            </a:r>
          </a:p>
          <a:p>
            <a:pPr marR="1270" algn="ctr">
              <a:lnSpc>
                <a:spcPct val="115000"/>
              </a:lnSpc>
              <a:spcAft>
                <a:spcPts val="0"/>
              </a:spcAft>
            </a:pPr>
            <a:endParaRPr lang="it-IT" sz="2800" b="1" u="sng" spc="-5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Calibri Light" panose="020F0302020204030204" pitchFamily="34" charset="0"/>
            </a:endParaRPr>
          </a:p>
          <a:p>
            <a:pPr marL="1257300" marR="1270" lvl="2" indent="-34290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it-IT" sz="2400" dirty="0">
                <a:latin typeface="Calibri Light" panose="020F0302020204030204" pitchFamily="34" charset="0"/>
                <a:ea typeface="Microsoft Sans Serif" panose="020B0604020202020204" pitchFamily="34" charset="0"/>
              </a:rPr>
              <a:t>L'incentivazione (finanziamento/fondo perduto) può coprire </a:t>
            </a:r>
            <a:r>
              <a:rPr lang="it-IT" sz="2400" dirty="0">
                <a:solidFill>
                  <a:srgbClr val="27457B"/>
                </a:solidFill>
                <a:latin typeface="Calibri Light" panose="020F0302020204030204" pitchFamily="34" charset="0"/>
                <a:ea typeface="Microsoft Sans Serif" panose="020B0604020202020204" pitchFamily="34" charset="0"/>
              </a:rPr>
              <a:t>fino </a:t>
            </a:r>
            <a:r>
              <a:rPr lang="it-IT" sz="2400" b="1" dirty="0">
                <a:solidFill>
                  <a:srgbClr val="27457B"/>
                </a:solidFill>
                <a:latin typeface="Calibri Light" panose="020F0302020204030204" pitchFamily="34" charset="0"/>
                <a:ea typeface="Microsoft Sans Serif" panose="020B0604020202020204" pitchFamily="34" charset="0"/>
              </a:rPr>
              <a:t>all’80%</a:t>
            </a:r>
            <a:r>
              <a:rPr lang="it-IT" sz="2400" dirty="0">
                <a:solidFill>
                  <a:srgbClr val="27457B"/>
                </a:solidFill>
                <a:latin typeface="Calibri Light" panose="020F03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400" dirty="0">
                <a:latin typeface="Calibri Light" panose="020F0302020204030204" pitchFamily="34" charset="0"/>
                <a:ea typeface="Microsoft Sans Serif" panose="020B0604020202020204" pitchFamily="34" charset="0"/>
              </a:rPr>
              <a:t>delle spese ritenute ammissibili, percentuale aumentata al </a:t>
            </a:r>
            <a:r>
              <a:rPr lang="it-IT" sz="2400" b="1" dirty="0">
                <a:solidFill>
                  <a:srgbClr val="27457B"/>
                </a:solidFill>
                <a:latin typeface="Calibri Light" panose="020F0302020204030204" pitchFamily="34" charset="0"/>
                <a:ea typeface="Microsoft Sans Serif" panose="020B0604020202020204" pitchFamily="34" charset="0"/>
              </a:rPr>
              <a:t>90%</a:t>
            </a:r>
            <a:r>
              <a:rPr lang="it-IT" sz="2400" b="1" dirty="0">
                <a:latin typeface="Calibri Light" panose="020F03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400" dirty="0">
                <a:latin typeface="Calibri Light" panose="020F0302020204030204" pitchFamily="34" charset="0"/>
                <a:ea typeface="Microsoft Sans Serif" panose="020B0604020202020204" pitchFamily="34" charset="0"/>
              </a:rPr>
              <a:t>per </a:t>
            </a:r>
            <a:r>
              <a:rPr lang="it-IT" sz="2400" b="1" dirty="0">
                <a:solidFill>
                  <a:srgbClr val="27457B"/>
                </a:solidFill>
                <a:latin typeface="Calibri Light" panose="020F0302020204030204" pitchFamily="34" charset="0"/>
                <a:ea typeface="Microsoft Sans Serif" panose="020B0604020202020204" pitchFamily="34" charset="0"/>
              </a:rPr>
              <a:t>le imprese che propongono progetti in unità operative localizzate nei comuni non costieri</a:t>
            </a:r>
            <a:endParaRPr lang="it-IT" sz="28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77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/>
          <p:cNvCxnSpPr/>
          <p:nvPr/>
        </p:nvCxnSpPr>
        <p:spPr>
          <a:xfrm flipV="1">
            <a:off x="0" y="698740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0" y="6294409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48" y="112933"/>
            <a:ext cx="573074" cy="3779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265" y="73097"/>
            <a:ext cx="429052" cy="4576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801" y="85498"/>
            <a:ext cx="377985" cy="43285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95" y="-172377"/>
            <a:ext cx="1970686" cy="1084460"/>
          </a:xfrm>
          <a:prstGeom prst="rect">
            <a:avLst/>
          </a:prstGeom>
        </p:spPr>
      </p:pic>
      <p:sp>
        <p:nvSpPr>
          <p:cNvPr id="17" name="Titolo 1"/>
          <p:cNvSpPr txBox="1">
            <a:spLocks/>
          </p:cNvSpPr>
          <p:nvPr/>
        </p:nvSpPr>
        <p:spPr>
          <a:xfrm>
            <a:off x="667821" y="670885"/>
            <a:ext cx="11287124" cy="5887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27457B"/>
                </a:solidFill>
                <a:latin typeface="+mn-lt"/>
              </a:rPr>
              <a:t>SPESE AMMISSIBILI</a:t>
            </a:r>
          </a:p>
        </p:txBody>
      </p:sp>
      <p:sp>
        <p:nvSpPr>
          <p:cNvPr id="2" name="Rettangolo 1"/>
          <p:cNvSpPr/>
          <p:nvPr/>
        </p:nvSpPr>
        <p:spPr>
          <a:xfrm>
            <a:off x="667821" y="1932019"/>
            <a:ext cx="10752551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270" lvl="0" indent="-342900" algn="just">
              <a:lnSpc>
                <a:spcPct val="115000"/>
              </a:lnSpc>
              <a:buFont typeface="+mj-lt"/>
              <a:buAutoNum type="alphaUcPeriod"/>
            </a:pPr>
            <a:r>
              <a:rPr lang="it-IT" sz="3200" b="1" dirty="0">
                <a:solidFill>
                  <a:srgbClr val="27457B"/>
                </a:solidFill>
                <a:latin typeface="Calibri Light" panose="020F0302020204030204" pitchFamily="34" charset="0"/>
                <a:ea typeface="Microsoft Sans Serif" panose="020B0604020202020204" pitchFamily="34" charset="0"/>
              </a:rPr>
              <a:t>prestazioni consulenziali</a:t>
            </a:r>
            <a:endParaRPr lang="it-IT" sz="3200" dirty="0">
              <a:effectLst/>
              <a:latin typeface="Calibri Light" panose="020F0302020204030204" pitchFamily="34" charset="0"/>
              <a:ea typeface="Calibri Light" panose="020F0302020204030204" pitchFamily="34" charset="0"/>
            </a:endParaRPr>
          </a:p>
          <a:p>
            <a:pPr marL="342900" marR="1270" lvl="0" indent="-342900" algn="just">
              <a:lnSpc>
                <a:spcPct val="115000"/>
              </a:lnSpc>
              <a:buFont typeface="+mj-lt"/>
              <a:buAutoNum type="alphaUcPeriod"/>
            </a:pPr>
            <a:r>
              <a:rPr lang="it-IT" sz="3200" dirty="0"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acquisto di </a:t>
            </a:r>
            <a:r>
              <a:rPr lang="it-IT" sz="3200" b="1" dirty="0">
                <a:solidFill>
                  <a:srgbClr val="27457B"/>
                </a:solidFill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software, brevetti, licenze, know-how</a:t>
            </a:r>
            <a:r>
              <a:rPr lang="it-IT" sz="3200" dirty="0"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, strettamente inerenti allo scopo, </a:t>
            </a:r>
            <a:r>
              <a:rPr lang="it-IT" sz="3200" b="1" dirty="0">
                <a:solidFill>
                  <a:srgbClr val="27457B"/>
                </a:solidFill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nel limite del 20%</a:t>
            </a:r>
            <a:r>
              <a:rPr lang="it-IT" sz="3200" dirty="0">
                <a:solidFill>
                  <a:srgbClr val="27457B"/>
                </a:solidFill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dirty="0"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dell’investimento complessivo ammissibile;</a:t>
            </a:r>
            <a:endParaRPr lang="it-IT" sz="3200" dirty="0">
              <a:effectLst/>
              <a:latin typeface="Calibri Light" panose="020F0302020204030204" pitchFamily="34" charset="0"/>
              <a:ea typeface="Calibri Light" panose="020F0302020204030204" pitchFamily="34" charset="0"/>
            </a:endParaRPr>
          </a:p>
          <a:p>
            <a:pPr marL="342900" lvl="0" indent="-342900" algn="just">
              <a:buFont typeface="+mj-lt"/>
              <a:buAutoNum type="alphaUcPeriod"/>
            </a:pPr>
            <a:r>
              <a:rPr lang="it-IT" sz="3200" b="1" dirty="0">
                <a:solidFill>
                  <a:srgbClr val="27457B"/>
                </a:solidFill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costi indiretti</a:t>
            </a:r>
            <a:r>
              <a:rPr lang="it-IT" sz="3200" dirty="0"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 dell’operazione </a:t>
            </a:r>
            <a:r>
              <a:rPr lang="it-IT" sz="3200" b="1" dirty="0">
                <a:solidFill>
                  <a:srgbClr val="27457B"/>
                </a:solidFill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fino al 7%</a:t>
            </a:r>
            <a:r>
              <a:rPr lang="it-IT" sz="3200" dirty="0">
                <a:solidFill>
                  <a:srgbClr val="27457B"/>
                </a:solidFill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dirty="0">
                <a:effectLst/>
                <a:latin typeface="Calibri Light" panose="020F0302020204030204" pitchFamily="34" charset="0"/>
                <a:ea typeface="Microsoft Sans Serif" panose="020B0604020202020204" pitchFamily="34" charset="0"/>
              </a:rPr>
              <a:t>dei costi diretti ammissibili.</a:t>
            </a:r>
            <a:endParaRPr lang="it-IT" sz="3200" dirty="0">
              <a:effectLst/>
              <a:latin typeface="Calibri Light" panose="020F0302020204030204" pitchFamily="34" charset="0"/>
              <a:ea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59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/>
          <p:cNvCxnSpPr/>
          <p:nvPr/>
        </p:nvCxnSpPr>
        <p:spPr>
          <a:xfrm flipV="1">
            <a:off x="0" y="698740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0" y="6294409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48" y="112933"/>
            <a:ext cx="573074" cy="3779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265" y="73097"/>
            <a:ext cx="429052" cy="4576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801" y="85498"/>
            <a:ext cx="377985" cy="43285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95" y="-172377"/>
            <a:ext cx="1970686" cy="108446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676452" y="670885"/>
            <a:ext cx="11010453" cy="5887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27457B"/>
                </a:solidFill>
                <a:latin typeface="+mn-lt"/>
              </a:rPr>
              <a:t>CRITERI DI VALUTAZIONE</a:t>
            </a: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505095" y="1484687"/>
            <a:ext cx="11366499" cy="4689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000" b="1" u="sng" dirty="0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2A38DBAC-3233-D778-D2B3-8136D50B5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403879"/>
              </p:ext>
            </p:extLst>
          </p:nvPr>
        </p:nvGraphicFramePr>
        <p:xfrm>
          <a:off x="942392" y="1361614"/>
          <a:ext cx="10347649" cy="41792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347649">
                  <a:extLst>
                    <a:ext uri="{9D8B030D-6E8A-4147-A177-3AD203B41FA5}">
                      <a16:colId xmlns:a16="http://schemas.microsoft.com/office/drawing/2014/main" val="144730708"/>
                    </a:ext>
                  </a:extLst>
                </a:gridCol>
              </a:tblGrid>
              <a:tr h="4179270">
                <a:tc>
                  <a:txBody>
                    <a:bodyPr/>
                    <a:lstStyle/>
                    <a:p>
                      <a:pPr algn="ctr"/>
                      <a:r>
                        <a:rPr lang="it-IT" sz="2000" b="1" i="1" u="sng" kern="1200" dirty="0">
                          <a:solidFill>
                            <a:srgbClr val="27457B"/>
                          </a:solidFill>
                          <a:latin typeface="Calibri Light" panose="020F0302020204030204" pitchFamily="34" charset="0"/>
                          <a:ea typeface="Microsoft Sans Serif" panose="020B0604020202020204" pitchFamily="34" charset="0"/>
                          <a:cs typeface="+mn-cs"/>
                        </a:rPr>
                        <a:t>PROCEDURA VALUTATIVA A SPORTELLO</a:t>
                      </a:r>
                    </a:p>
                    <a:p>
                      <a:endParaRPr lang="it-IT" sz="2400" b="1" dirty="0">
                        <a:solidFill>
                          <a:srgbClr val="27457B"/>
                        </a:solidFill>
                        <a:effectLst/>
                        <a:latin typeface="+mj-lt"/>
                      </a:endParaRPr>
                    </a:p>
                    <a:p>
                      <a:r>
                        <a:rPr lang="it-IT" sz="2400" b="1" dirty="0">
                          <a:solidFill>
                            <a:srgbClr val="27457B"/>
                          </a:solidFill>
                          <a:effectLst/>
                          <a:latin typeface="+mj-lt"/>
                        </a:rPr>
                        <a:t>Qualità tecnica del progetto in riferimento a:</a:t>
                      </a:r>
                    </a:p>
                    <a:p>
                      <a:r>
                        <a:rPr lang="it-IT" sz="2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  <a:p>
                      <a:endParaRPr lang="it-IT" sz="8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q"/>
                      </a:pPr>
                      <a:r>
                        <a:rPr lang="it-IT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metodologia/tecnologie e procedure di attuazione dell'intervento (coerenza con gli obiettivi dell’azienda e coerenza con la finalità del bando)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q"/>
                      </a:pPr>
                      <a:r>
                        <a:rPr lang="it-IT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capacità di riuso/recupero di materie (potenziale)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q"/>
                      </a:pPr>
                      <a:r>
                        <a:rPr lang="it-IT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riduzione della produzione di rifiuti o incremento dell’utilizzo di sottoprodotti e del riciclaggio e recupero di rifiuti (potenziale)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q"/>
                      </a:pPr>
                      <a:r>
                        <a:rPr lang="it-IT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promozione di pratiche di ecodesign sostenibile dei prodotti con realizzazione di prodotti e componenti con maggior indice di riparabilità e manutenzione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it-IT" sz="20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sostenibilità finanziaria e qualità economico finanziaria del progetto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806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735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/>
          <p:cNvCxnSpPr/>
          <p:nvPr/>
        </p:nvCxnSpPr>
        <p:spPr>
          <a:xfrm flipV="1">
            <a:off x="0" y="698740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0" y="6294409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48" y="112933"/>
            <a:ext cx="573074" cy="3779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265" y="73097"/>
            <a:ext cx="429052" cy="4576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801" y="85498"/>
            <a:ext cx="377985" cy="43285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95" y="-172377"/>
            <a:ext cx="1970686" cy="108446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676452" y="670885"/>
            <a:ext cx="11287124" cy="5887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27457B"/>
                </a:solidFill>
                <a:latin typeface="+mn-lt"/>
              </a:rPr>
              <a:t>CRITERI DI PREMIALITA’</a:t>
            </a: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505095" y="1484687"/>
            <a:ext cx="11366499" cy="4689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000" b="1" u="sng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228053"/>
              </p:ext>
            </p:extLst>
          </p:nvPr>
        </p:nvGraphicFramePr>
        <p:xfrm>
          <a:off x="882232" y="1419603"/>
          <a:ext cx="10374654" cy="43225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74654">
                  <a:extLst>
                    <a:ext uri="{9D8B030D-6E8A-4147-A177-3AD203B41FA5}">
                      <a16:colId xmlns:a16="http://schemas.microsoft.com/office/drawing/2014/main" val="1955219953"/>
                    </a:ext>
                  </a:extLst>
                </a:gridCol>
              </a:tblGrid>
              <a:tr h="7758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Livello di </a:t>
                      </a:r>
                      <a:r>
                        <a:rPr lang="it-IT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cantierabilità</a:t>
                      </a: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coerenza del cronoprogramma e tempi di realizzazione dell’intervento dalla concessione del contributo;</a:t>
                      </a:r>
                      <a:endParaRPr lang="it-IT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174978"/>
                  </a:ext>
                </a:extLst>
              </a:tr>
              <a:tr h="4433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Progetti di filiera o di aggregazione di impresa;</a:t>
                      </a:r>
                      <a:endParaRPr lang="it-IT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535977"/>
                  </a:ext>
                </a:extLst>
              </a:tr>
              <a:tr h="775841">
                <a:tc>
                  <a:txBody>
                    <a:bodyPr/>
                    <a:lstStyle/>
                    <a:p>
                      <a:pPr lvl="0"/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Progetto funzionale all’ottenimento di una etichettatura attestante la sostenibilità ambientale o il recupero di materia (ad es. Remade in </a:t>
                      </a:r>
                      <a:r>
                        <a:rPr lang="it-IT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Italy</a:t>
                      </a: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Plastica Seconda Vita, Ecolabel...);</a:t>
                      </a:r>
                      <a:endParaRPr lang="it-IT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45253"/>
                  </a:ext>
                </a:extLst>
              </a:tr>
              <a:tr h="775841">
                <a:tc>
                  <a:txBody>
                    <a:bodyPr/>
                    <a:lstStyle/>
                    <a:p>
                      <a:pPr lvl="0"/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Sinergia dell’intervento con i programmi Interreg e Life (sviluppando partenariati a livello interregionale con altre regioni dell’UE);</a:t>
                      </a:r>
                      <a:endParaRPr lang="it-IT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517188"/>
                  </a:ext>
                </a:extLst>
              </a:tr>
              <a:tr h="775841">
                <a:tc>
                  <a:txBody>
                    <a:bodyPr/>
                    <a:lstStyle/>
                    <a:p>
                      <a:pPr lvl="0"/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Conseguimento da parte dell’impresa proponente del “rating di legalità” (ottenuto ai sensi del Decreto del Ministero dell’Economia e delle Finanze n. 57 del 20 febbraio 2014;</a:t>
                      </a:r>
                      <a:endParaRPr lang="it-IT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695368"/>
                  </a:ext>
                </a:extLst>
              </a:tr>
              <a:tr h="775841">
                <a:tc>
                  <a:txBody>
                    <a:bodyPr/>
                    <a:lstStyle/>
                    <a:p>
                      <a:pPr lvl="0"/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Localizzazione dell’intervento nelle aree comprese nella carta nazionale degli aiuti di stato a finalità regionale approvata dalle CE con decisione C(2022) 1545 </a:t>
                      </a:r>
                      <a:r>
                        <a:rPr lang="it-IT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</a:t>
                      </a:r>
                      <a:r>
                        <a:rPr lang="it-IT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18.03.2022 (Aree 107.3.C)</a:t>
                      </a:r>
                      <a:endParaRPr lang="it-IT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674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037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/>
          <p:cNvCxnSpPr/>
          <p:nvPr/>
        </p:nvCxnSpPr>
        <p:spPr>
          <a:xfrm flipV="1">
            <a:off x="0" y="698740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0" y="6294409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48" y="112933"/>
            <a:ext cx="573074" cy="3779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265" y="73097"/>
            <a:ext cx="429052" cy="4576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801" y="85498"/>
            <a:ext cx="377985" cy="43285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95" y="-172377"/>
            <a:ext cx="1970686" cy="1084460"/>
          </a:xfrm>
          <a:prstGeom prst="rect">
            <a:avLst/>
          </a:prstGeom>
        </p:spPr>
      </p:pic>
      <p:sp>
        <p:nvSpPr>
          <p:cNvPr id="17" name="Titolo 1"/>
          <p:cNvSpPr txBox="1">
            <a:spLocks/>
          </p:cNvSpPr>
          <p:nvPr/>
        </p:nvSpPr>
        <p:spPr>
          <a:xfrm>
            <a:off x="667826" y="670885"/>
            <a:ext cx="11287124" cy="5887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800" b="1" dirty="0">
              <a:solidFill>
                <a:schemeClr val="accent2"/>
              </a:solidFill>
            </a:endParaRPr>
          </a:p>
        </p:txBody>
      </p:sp>
      <p:sp>
        <p:nvSpPr>
          <p:cNvPr id="18" name="Segnaposto contenuto 2"/>
          <p:cNvSpPr txBox="1">
            <a:spLocks/>
          </p:cNvSpPr>
          <p:nvPr/>
        </p:nvSpPr>
        <p:spPr>
          <a:xfrm>
            <a:off x="588450" y="1867401"/>
            <a:ext cx="11366499" cy="3668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endParaRPr lang="it-IT" dirty="0"/>
          </a:p>
          <a:p>
            <a:pPr algn="l"/>
            <a:endParaRPr lang="it-IT" b="1" u="sng" dirty="0">
              <a:solidFill>
                <a:srgbClr val="2745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/>
            <a:r>
              <a:rPr lang="it-IT" b="1" u="sng" dirty="0">
                <a:solidFill>
                  <a:srgbClr val="2745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Modalità off-line: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</a:t>
            </a:r>
            <a:r>
              <a:rPr lang="it-IT" b="1" dirty="0">
                <a:latin typeface="+mj-lt"/>
              </a:rPr>
              <a:t>Dal 08/02/2024</a:t>
            </a:r>
          </a:p>
          <a:p>
            <a:pPr algn="l"/>
            <a:r>
              <a:rPr lang="it-IT" dirty="0">
                <a:latin typeface="+mj-lt"/>
              </a:rPr>
              <a:t>				</a:t>
            </a:r>
            <a:r>
              <a:rPr lang="it-IT" sz="2000" dirty="0">
                <a:latin typeface="+mj-lt"/>
              </a:rPr>
              <a:t>accedendo al sistema «Bandi on line» dal sito internet </a:t>
            </a:r>
            <a:r>
              <a:rPr lang="it-IT" sz="2000" dirty="0">
                <a:latin typeface="+mj-lt"/>
                <a:hlinkClick r:id="rId6"/>
              </a:rPr>
              <a:t>www.filse.it</a:t>
            </a:r>
            <a:endParaRPr lang="it-IT" sz="2000" dirty="0">
              <a:latin typeface="+mj-lt"/>
            </a:endParaRPr>
          </a:p>
          <a:p>
            <a:pPr algn="l"/>
            <a:endParaRPr lang="it-IT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/>
            <a:r>
              <a:rPr lang="it-IT" b="1" u="sng" dirty="0">
                <a:solidFill>
                  <a:srgbClr val="2745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Presentazione progetti: </a:t>
            </a:r>
            <a:r>
              <a:rPr lang="it-IT" dirty="0">
                <a:latin typeface="+mj-lt"/>
              </a:rPr>
              <a:t>	</a:t>
            </a:r>
            <a:r>
              <a:rPr lang="it-IT" b="1" dirty="0">
                <a:latin typeface="+mj-lt"/>
              </a:rPr>
              <a:t>Dal</a:t>
            </a:r>
            <a:r>
              <a:rPr lang="it-IT" dirty="0">
                <a:latin typeface="+mj-lt"/>
              </a:rPr>
              <a:t> </a:t>
            </a:r>
            <a:r>
              <a:rPr lang="it-IT" b="1" dirty="0">
                <a:latin typeface="+mj-lt"/>
              </a:rPr>
              <a:t>16/02/2024 al 17/03/2024</a:t>
            </a:r>
          </a:p>
          <a:p>
            <a:pPr algn="l"/>
            <a:r>
              <a:rPr lang="it-IT" b="1" dirty="0">
                <a:latin typeface="+mj-lt"/>
              </a:rPr>
              <a:t>				</a:t>
            </a:r>
            <a:r>
              <a:rPr lang="it-IT" sz="2000" dirty="0">
                <a:latin typeface="+mj-lt"/>
              </a:rPr>
              <a:t>accedendo al sistema «Bandi on line» dal sito internet </a:t>
            </a:r>
            <a:r>
              <a:rPr lang="it-IT" sz="2000" u="sng" dirty="0">
                <a:latin typeface="+mj-lt"/>
                <a:hlinkClick r:id="rId6"/>
              </a:rPr>
              <a:t>www.filse.it</a:t>
            </a:r>
            <a:endParaRPr lang="it-IT" sz="2000" u="sng" dirty="0">
              <a:latin typeface="+mj-lt"/>
            </a:endParaRPr>
          </a:p>
          <a:p>
            <a:pPr algn="l"/>
            <a:endParaRPr lang="it-IT" b="1" dirty="0">
              <a:latin typeface="+mj-lt"/>
            </a:endParaRPr>
          </a:p>
          <a:p>
            <a:pPr marL="265113" algn="l"/>
            <a:endParaRPr lang="it-IT" sz="1800" dirty="0"/>
          </a:p>
          <a:p>
            <a:pPr marL="265113"/>
            <a:endParaRPr lang="it-IT" sz="1800" dirty="0"/>
          </a:p>
          <a:p>
            <a:pPr marL="265113"/>
            <a:endParaRPr lang="it-IT" sz="1800" dirty="0"/>
          </a:p>
          <a:p>
            <a:pPr marL="265113"/>
            <a:endParaRPr lang="it-IT" sz="1800" dirty="0"/>
          </a:p>
          <a:p>
            <a:pPr marL="266700"/>
            <a:endParaRPr lang="it-IT" sz="1800" dirty="0"/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476384" y="3654694"/>
            <a:ext cx="11366499" cy="1188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u="sng" dirty="0"/>
          </a:p>
          <a:p>
            <a:pPr marL="266700"/>
            <a:endParaRPr lang="it-IT" sz="1800" dirty="0"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610143" y="1278658"/>
            <a:ext cx="11287124" cy="588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27457B"/>
                </a:solidFill>
                <a:latin typeface="+mn-lt"/>
              </a:rPr>
              <a:t>TERMINI PER LA PRESENTAZIONE DELLE DOMANDE</a:t>
            </a:r>
          </a:p>
          <a:p>
            <a:r>
              <a:rPr lang="it-IT" sz="3200" b="1" dirty="0">
                <a:solidFill>
                  <a:srgbClr val="27457B"/>
                </a:solidFill>
                <a:latin typeface="+mn-lt"/>
              </a:rPr>
              <a:t>Modalità a sportello</a:t>
            </a:r>
          </a:p>
        </p:txBody>
      </p:sp>
    </p:spTree>
    <p:extLst>
      <p:ext uri="{BB962C8B-B14F-4D97-AF65-F5344CB8AC3E}">
        <p14:creationId xmlns:p14="http://schemas.microsoft.com/office/powerpoint/2010/main" val="45726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/>
          <p:cNvCxnSpPr/>
          <p:nvPr/>
        </p:nvCxnSpPr>
        <p:spPr>
          <a:xfrm flipV="1">
            <a:off x="0" y="698740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0" y="6294409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48" y="112933"/>
            <a:ext cx="573074" cy="3779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265" y="73097"/>
            <a:ext cx="429052" cy="4576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801" y="85498"/>
            <a:ext cx="377985" cy="432854"/>
          </a:xfrm>
          <a:prstGeom prst="rect">
            <a:avLst/>
          </a:prstGeom>
        </p:spPr>
      </p:pic>
      <p:sp>
        <p:nvSpPr>
          <p:cNvPr id="19" name="Titolo 1">
            <a:extLst>
              <a:ext uri="{FF2B5EF4-FFF2-40B4-BE49-F238E27FC236}">
                <a16:creationId xmlns:a16="http://schemas.microsoft.com/office/drawing/2014/main" id="{765B710F-E265-4B3B-AAC9-1A211E273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2721955"/>
            <a:ext cx="11274552" cy="2920088"/>
          </a:xfrm>
        </p:spPr>
        <p:txBody>
          <a:bodyPr>
            <a:normAutofit fontScale="90000"/>
          </a:bodyPr>
          <a:lstStyle/>
          <a:p>
            <a:r>
              <a:rPr lang="it-IT" sz="27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 FESR Liguria 2021-2027</a:t>
            </a:r>
            <a:br>
              <a:rPr lang="it-IT" sz="27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it-IT" sz="27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Obiettivo Specifico: 2.6</a:t>
            </a:r>
            <a:r>
              <a:rPr lang="it-IT" sz="27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br>
              <a:rPr lang="it-IT" sz="27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it-IT" sz="27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Azione 2.6.1</a:t>
            </a:r>
            <a:br>
              <a:rPr lang="it-IT" sz="2700" dirty="0">
                <a:solidFill>
                  <a:srgbClr val="0070C0"/>
                </a:solidFill>
                <a:latin typeface="+mn-lt"/>
              </a:rPr>
            </a:br>
            <a:br>
              <a:rPr lang="it-IT" sz="2700" dirty="0">
                <a:solidFill>
                  <a:srgbClr val="0070C0"/>
                </a:solidFill>
                <a:latin typeface="+mn-lt"/>
              </a:rPr>
            </a:br>
            <a:br>
              <a:rPr lang="it-IT" sz="2700" dirty="0">
                <a:solidFill>
                  <a:srgbClr val="0070C0"/>
                </a:solidFill>
                <a:latin typeface="+mn-lt"/>
              </a:rPr>
            </a:br>
            <a:br>
              <a:rPr lang="it-IT" sz="2700" dirty="0">
                <a:solidFill>
                  <a:srgbClr val="0070C0"/>
                </a:solidFill>
                <a:latin typeface="+mn-lt"/>
              </a:rPr>
            </a:br>
            <a:r>
              <a:rPr lang="it-IT" sz="27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Bando 3</a:t>
            </a:r>
            <a:br>
              <a:rPr lang="it-IT" sz="27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7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it-IT" sz="27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“SOSTEGNO ALLA REALIZZAZIONE DI PROGETTI VOLTI ALLA CONVERSIONE DELL’ATTIVITA’ DI IMPRESA DA UN APPROCCIO LINEARE A UNO CIRCOLARE”</a:t>
            </a:r>
            <a:br>
              <a:rPr lang="it-IT" sz="2700" dirty="0">
                <a:solidFill>
                  <a:srgbClr val="0070C0"/>
                </a:solidFill>
                <a:latin typeface="+mn-lt"/>
              </a:rPr>
            </a:br>
            <a:br>
              <a:rPr lang="it-IT" sz="2700" b="1" dirty="0">
                <a:solidFill>
                  <a:srgbClr val="0070C0"/>
                </a:solidFill>
                <a:latin typeface="+mn-lt"/>
              </a:rPr>
            </a:br>
            <a:br>
              <a:rPr lang="it-IT" sz="2700" b="1" dirty="0">
                <a:solidFill>
                  <a:srgbClr val="27457B"/>
                </a:solidFill>
                <a:latin typeface="+mn-lt"/>
              </a:rPr>
            </a:br>
            <a:br>
              <a:rPr lang="it-IT" sz="3100" b="1" dirty="0">
                <a:solidFill>
                  <a:schemeClr val="accent2"/>
                </a:solidFill>
              </a:rPr>
            </a:br>
            <a:endParaRPr lang="it-IT" sz="2700" b="1" dirty="0">
              <a:solidFill>
                <a:srgbClr val="27457B"/>
              </a:solidFill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95" y="-172377"/>
            <a:ext cx="1970686" cy="108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62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/>
          <p:cNvCxnSpPr/>
          <p:nvPr/>
        </p:nvCxnSpPr>
        <p:spPr>
          <a:xfrm flipV="1">
            <a:off x="0" y="698740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0" y="6294409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48" y="112933"/>
            <a:ext cx="573074" cy="3779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265" y="73097"/>
            <a:ext cx="429052" cy="4576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801" y="85498"/>
            <a:ext cx="377985" cy="43285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95" y="-172377"/>
            <a:ext cx="1970686" cy="108446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831304" y="255282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4000" dirty="0">
                <a:latin typeface="+mj-lt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4155555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/>
          <p:cNvCxnSpPr/>
          <p:nvPr/>
        </p:nvCxnSpPr>
        <p:spPr>
          <a:xfrm flipV="1">
            <a:off x="0" y="698740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0" y="6294409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48" y="112933"/>
            <a:ext cx="573074" cy="3779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265" y="73097"/>
            <a:ext cx="429052" cy="4576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801" y="85498"/>
            <a:ext cx="377985" cy="43285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95" y="-172377"/>
            <a:ext cx="1970686" cy="108446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710957" y="813127"/>
            <a:ext cx="11287124" cy="588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27457B"/>
                </a:solidFill>
                <a:latin typeface="+mn-lt"/>
              </a:rPr>
              <a:t>OBIETTIVI</a:t>
            </a: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710957" y="1578483"/>
            <a:ext cx="112871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  <a:p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986038" y="1591179"/>
            <a:ext cx="10495005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27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2400" b="1" spc="-5" dirty="0">
                <a:solidFill>
                  <a:srgbClr val="27457B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razionalizzare</a:t>
            </a:r>
            <a:r>
              <a:rPr lang="it-IT" sz="2400" spc="-5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it-IT" sz="2400" b="1" spc="-5" dirty="0">
                <a:solidFill>
                  <a:srgbClr val="27457B"/>
                </a:solidFill>
                <a:latin typeface="Calibri Light" panose="020F0302020204030204" pitchFamily="34" charset="0"/>
              </a:rPr>
              <a:t>l’uso delle materie prime </a:t>
            </a:r>
            <a:r>
              <a:rPr lang="it-IT" sz="2400" spc="-5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sostituendo materiali non rinnovabili con materiali rinnovabili</a:t>
            </a:r>
          </a:p>
          <a:p>
            <a:pPr marL="342900" marR="127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2400" b="1" spc="-5" dirty="0">
                <a:solidFill>
                  <a:srgbClr val="27457B"/>
                </a:solidFill>
                <a:latin typeface="Calibri Light" panose="020F0302020204030204" pitchFamily="34" charset="0"/>
              </a:rPr>
              <a:t>valorizzare i sottoprodotti industriali</a:t>
            </a:r>
            <a:r>
              <a:rPr lang="it-IT" sz="2400" spc="-5" dirty="0">
                <a:latin typeface="Calibri Light" panose="020F0302020204030204" pitchFamily="34" charset="0"/>
              </a:rPr>
              <a:t>, anche attraverso iniziative di simbiosi industriale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it-IT" sz="2400" b="1" spc="-5" dirty="0">
                <a:solidFill>
                  <a:srgbClr val="27457B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migliorare</a:t>
            </a:r>
            <a:r>
              <a:rPr lang="it-IT" sz="2400" spc="-5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it-IT" sz="2400" b="1" spc="-5" dirty="0">
                <a:solidFill>
                  <a:srgbClr val="27457B"/>
                </a:solidFill>
                <a:latin typeface="Calibri Light" panose="020F0302020204030204" pitchFamily="34" charset="0"/>
              </a:rPr>
              <a:t>l’efficienza della produzione</a:t>
            </a:r>
            <a:r>
              <a:rPr lang="it-IT" sz="2400" spc="-5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tramite la riduzione del consumo di risorse e degli scarti di lavorazione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it-IT" sz="2400" b="1" spc="-5" dirty="0">
                <a:solidFill>
                  <a:srgbClr val="27457B"/>
                </a:solidFill>
                <a:latin typeface="Calibri Light" panose="020F0302020204030204" pitchFamily="34" charset="0"/>
              </a:rPr>
              <a:t>permettere il </a:t>
            </a:r>
            <a:r>
              <a:rPr lang="it-IT" sz="2400" b="1" spc="-5" dirty="0" err="1">
                <a:solidFill>
                  <a:srgbClr val="27457B"/>
                </a:solidFill>
                <a:latin typeface="Calibri Light" panose="020F0302020204030204" pitchFamily="34" charset="0"/>
              </a:rPr>
              <a:t>disassemblamento</a:t>
            </a:r>
            <a:r>
              <a:rPr lang="it-IT" sz="2400" b="1" spc="-5" dirty="0">
                <a:solidFill>
                  <a:srgbClr val="27457B"/>
                </a:solidFill>
                <a:latin typeface="Calibri Light" panose="020F0302020204030204" pitchFamily="34" charset="0"/>
              </a:rPr>
              <a:t> delle diverse componenti di un prodotto</a:t>
            </a:r>
            <a:r>
              <a:rPr lang="it-IT" sz="2400" spc="-5" dirty="0">
                <a:latin typeface="Calibri Light" panose="020F0302020204030204" pitchFamily="34" charset="0"/>
              </a:rPr>
              <a:t>, favorendone il recupero, il trattamento e la riciclabilità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b="1" spc="-5" dirty="0">
                <a:solidFill>
                  <a:srgbClr val="27457B"/>
                </a:solidFill>
                <a:latin typeface="Calibri Light" panose="020F0302020204030204" pitchFamily="34" charset="0"/>
              </a:rPr>
              <a:t>allungare</a:t>
            </a:r>
            <a:r>
              <a:rPr lang="it-IT" sz="2400" spc="-5" dirty="0">
                <a:latin typeface="Calibri Light" panose="020F0302020204030204" pitchFamily="34" charset="0"/>
              </a:rPr>
              <a:t> </a:t>
            </a:r>
            <a:r>
              <a:rPr lang="it-IT" sz="2400" b="1" spc="-5" dirty="0">
                <a:solidFill>
                  <a:srgbClr val="27457B"/>
                </a:solidFill>
                <a:latin typeface="Calibri Light" panose="020F0302020204030204" pitchFamily="34" charset="0"/>
              </a:rPr>
              <a:t>la vita del prodotto,</a:t>
            </a:r>
            <a:r>
              <a:rPr lang="it-IT" sz="2400" spc="-5" dirty="0">
                <a:latin typeface="Calibri Light" panose="020F0302020204030204" pitchFamily="34" charset="0"/>
              </a:rPr>
              <a:t> promuovendo pratiche di ecodesign sostenibile dei prodotti</a:t>
            </a:r>
            <a:r>
              <a:rPr lang="it-IT" sz="2400" spc="-5" dirty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7747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/>
          <p:cNvCxnSpPr/>
          <p:nvPr/>
        </p:nvCxnSpPr>
        <p:spPr>
          <a:xfrm flipV="1">
            <a:off x="0" y="698740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0" y="6294409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48" y="112933"/>
            <a:ext cx="573074" cy="3779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265" y="73097"/>
            <a:ext cx="429052" cy="4576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801" y="85498"/>
            <a:ext cx="377985" cy="43285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95" y="-172377"/>
            <a:ext cx="1970686" cy="108446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676452" y="670885"/>
            <a:ext cx="11287124" cy="5887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27457B"/>
                </a:solidFill>
                <a:latin typeface="+mn-lt"/>
              </a:rPr>
              <a:t>                               INIZIATIVE AMMISSIBILI                               </a:t>
            </a:r>
            <a:r>
              <a:rPr lang="it-IT" sz="1200" b="1" dirty="0">
                <a:solidFill>
                  <a:srgbClr val="27457B"/>
                </a:solidFill>
                <a:latin typeface="+mn-lt"/>
              </a:rPr>
              <a:t>1/2</a:t>
            </a:r>
            <a:endParaRPr lang="it-IT" sz="3200" b="1" dirty="0">
              <a:solidFill>
                <a:srgbClr val="27457B"/>
              </a:solidFill>
              <a:latin typeface="+mn-lt"/>
            </a:endParaRP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495301" y="1183341"/>
            <a:ext cx="11366499" cy="5124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000" b="1" u="sng" dirty="0"/>
          </a:p>
        </p:txBody>
      </p:sp>
      <p:sp>
        <p:nvSpPr>
          <p:cNvPr id="2" name="Rettangolo 1"/>
          <p:cNvSpPr/>
          <p:nvPr/>
        </p:nvSpPr>
        <p:spPr>
          <a:xfrm>
            <a:off x="676452" y="1522513"/>
            <a:ext cx="10527957" cy="4531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it-IT" sz="2000" dirty="0">
                <a:latin typeface="Calibri Light" panose="020F0302020204030204" pitchFamily="34" charset="0"/>
                <a:ea typeface="Calibri Light" panose="020F0302020204030204" pitchFamily="34" charset="0"/>
              </a:rPr>
              <a:t>Ambito industriale, manifatturiero e della bioeconomia, ovvero il recupero e la valorizzazione degli scarti organici dei processi di produzione e/o dei rifiuti</a:t>
            </a:r>
            <a:endParaRPr lang="it-IT" sz="2000" b="1" i="1" u="sng" dirty="0">
              <a:solidFill>
                <a:srgbClr val="27457B"/>
              </a:solidFill>
              <a:latin typeface="Calibri Light" panose="020F0302020204030204" pitchFamily="34" charset="0"/>
              <a:ea typeface="Microsoft Sans Serif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it-IT" sz="2000" b="1" i="1" u="sng" dirty="0">
                <a:solidFill>
                  <a:srgbClr val="27457B"/>
                </a:solidFill>
                <a:latin typeface="Calibri Light" panose="020F0302020204030204" pitchFamily="34" charset="0"/>
                <a:ea typeface="Microsoft Sans Serif" panose="020B0604020202020204" pitchFamily="34" charset="0"/>
              </a:rPr>
              <a:t>INTERVENTI CHE RIVESTONO CARATTERE PREPARATORIO E/O COMPLEMENTARE (int.5 e 6) DIRETTAMENTE COLLEGATI AD AZIONI DI ECONOMIA CIRCOLARE CHE L’IMPRESA HA INTENZIONE DI REALIZZARE O CHE SONO GIA’ STATE REALIZZATE:</a:t>
            </a:r>
          </a:p>
          <a:p>
            <a:pPr marL="457200" marR="1270" lvl="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2400" b="1" spc="-5" dirty="0">
                <a:solidFill>
                  <a:srgbClr val="27457B"/>
                </a:solidFill>
                <a:latin typeface="Calibri Light" panose="020F0302020204030204" pitchFamily="34" charset="0"/>
              </a:rPr>
              <a:t>Life Cycle Analysis </a:t>
            </a:r>
            <a:r>
              <a:rPr lang="it-IT" sz="2000" dirty="0">
                <a:latin typeface="Calibri Light" panose="020F0302020204030204" pitchFamily="34" charset="0"/>
                <a:ea typeface="Calibri Light" panose="020F0302020204030204" pitchFamily="34" charset="0"/>
              </a:rPr>
              <a:t>focalizzata espressamente su un prodotto o servizio collegato all’azione di economia circolare da realizzare</a:t>
            </a:r>
          </a:p>
          <a:p>
            <a:pPr marL="457200" marR="1270" lvl="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2400" b="1" spc="-5" dirty="0">
                <a:solidFill>
                  <a:srgbClr val="27457B"/>
                </a:solidFill>
                <a:latin typeface="Calibri Light" panose="020F0302020204030204" pitchFamily="34" charset="0"/>
              </a:rPr>
              <a:t>Bilancio degli impatti ambientali </a:t>
            </a:r>
            <a:r>
              <a:rPr lang="it-IT" sz="2000" dirty="0">
                <a:latin typeface="Calibri Light" panose="020F0302020204030204" pitchFamily="34" charset="0"/>
                <a:ea typeface="Calibri Light" panose="020F0302020204030204" pitchFamily="34" charset="0"/>
              </a:rPr>
              <a:t>dell’intervento comprensivo di mitigazioni e compensazioni focalizzato espressamente su un prodotto o servizio collegato all’azione di economia circolare da realizzare o già realizzata (vedi paragrafo 10)</a:t>
            </a:r>
            <a:endParaRPr lang="it-IT" sz="2000" dirty="0">
              <a:effectLst/>
              <a:latin typeface="Calibri Light" panose="020F0302020204030204" pitchFamily="34" charset="0"/>
              <a:ea typeface="Calibri Light" panose="020F0302020204030204" pitchFamily="34" charset="0"/>
            </a:endParaRPr>
          </a:p>
          <a:p>
            <a:pPr marL="457200" marR="1270" lvl="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2400" b="1" spc="-5" dirty="0">
                <a:solidFill>
                  <a:srgbClr val="27457B"/>
                </a:solidFill>
                <a:latin typeface="Calibri Light" panose="020F0302020204030204" pitchFamily="34" charset="0"/>
              </a:rPr>
              <a:t>Valutazione di circolarità dell’azienda </a:t>
            </a:r>
            <a:r>
              <a:rPr lang="it-IT" sz="2000" dirty="0">
                <a:latin typeface="Calibri Light" panose="020F0302020204030204" pitchFamily="34" charset="0"/>
                <a:ea typeface="Calibri Light" panose="020F0302020204030204" pitchFamily="34" charset="0"/>
              </a:rPr>
              <a:t>(diagnosi + azioni di miglioramento, diversificazione aziendale e miglioramento dei processi produttivi aziendali);</a:t>
            </a:r>
          </a:p>
        </p:txBody>
      </p:sp>
    </p:spTree>
    <p:extLst>
      <p:ext uri="{BB962C8B-B14F-4D97-AF65-F5344CB8AC3E}">
        <p14:creationId xmlns:p14="http://schemas.microsoft.com/office/powerpoint/2010/main" val="448969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/>
          <p:cNvCxnSpPr/>
          <p:nvPr/>
        </p:nvCxnSpPr>
        <p:spPr>
          <a:xfrm flipV="1">
            <a:off x="0" y="698740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0" y="6294409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48" y="112933"/>
            <a:ext cx="573074" cy="3779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265" y="73097"/>
            <a:ext cx="429052" cy="4576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801" y="85498"/>
            <a:ext cx="377985" cy="43285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95" y="-172377"/>
            <a:ext cx="1970686" cy="108446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676452" y="670885"/>
            <a:ext cx="11287124" cy="5887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27457B"/>
                </a:solidFill>
                <a:latin typeface="+mn-lt"/>
              </a:rPr>
              <a:t>                               INIZIATIVE AMMISSIBILI                               </a:t>
            </a:r>
            <a:r>
              <a:rPr lang="it-IT" sz="1200" b="1" dirty="0">
                <a:solidFill>
                  <a:srgbClr val="27457B"/>
                </a:solidFill>
                <a:latin typeface="+mn-lt"/>
              </a:rPr>
              <a:t>2/2</a:t>
            </a:r>
            <a:endParaRPr lang="it-IT" sz="3200" b="1" dirty="0">
              <a:solidFill>
                <a:srgbClr val="27457B"/>
              </a:solidFill>
              <a:latin typeface="+mn-lt"/>
            </a:endParaRP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505095" y="1052215"/>
            <a:ext cx="11366499" cy="5124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000" b="1" u="sng" dirty="0"/>
          </a:p>
        </p:txBody>
      </p:sp>
      <p:sp>
        <p:nvSpPr>
          <p:cNvPr id="2" name="Rettangolo 1"/>
          <p:cNvSpPr/>
          <p:nvPr/>
        </p:nvSpPr>
        <p:spPr>
          <a:xfrm>
            <a:off x="639354" y="1234179"/>
            <a:ext cx="10527957" cy="511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1270" lvl="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it-IT" sz="2400" b="1" spc="-5" dirty="0">
                <a:solidFill>
                  <a:srgbClr val="27457B"/>
                </a:solidFill>
                <a:latin typeface="Calibri Light" panose="020F0302020204030204" pitchFamily="34" charset="0"/>
              </a:rPr>
              <a:t>Life Cycle Costing </a:t>
            </a:r>
            <a:r>
              <a:rPr lang="it-IT" sz="2000" dirty="0">
                <a:latin typeface="Calibri Light" panose="020F0302020204030204" pitchFamily="34" charset="0"/>
                <a:ea typeface="Calibri Light" panose="020F0302020204030204" pitchFamily="34" charset="0"/>
              </a:rPr>
              <a:t>(LCC) ovvero il calcolo del costo economico dell’intero ciclo di vita di un prodotto o servizio collegato all’azione di economia circolare di interesse dell’impresa;</a:t>
            </a:r>
          </a:p>
          <a:p>
            <a:pPr marL="457200" marR="1270" lvl="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it-IT" sz="2400" b="1" spc="-5" dirty="0">
                <a:solidFill>
                  <a:srgbClr val="27457B"/>
                </a:solidFill>
                <a:latin typeface="Calibri Light" panose="020F0302020204030204" pitchFamily="34" charset="0"/>
              </a:rPr>
              <a:t>Informazioni ai consumatori </a:t>
            </a:r>
            <a:r>
              <a:rPr lang="it-IT" sz="2000" dirty="0">
                <a:latin typeface="Calibri Light" panose="020F0302020204030204" pitchFamily="34" charset="0"/>
                <a:ea typeface="Calibri Light" panose="020F0302020204030204" pitchFamily="34" charset="0"/>
              </a:rPr>
              <a:t>volte a migliorare la conoscenza dei risultati di circolarità effettivamente ottenuti dall’impresa e la performance di circolarità, durabilità e riparabilità dei prodotti (ad es. etichette, passaporto digitale dei prodotti tessili ecc.)</a:t>
            </a:r>
          </a:p>
          <a:p>
            <a:pPr marL="457200" marR="1270" lvl="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it-IT" sz="2400" b="1" spc="-5" dirty="0">
                <a:solidFill>
                  <a:srgbClr val="27457B"/>
                </a:solidFill>
                <a:latin typeface="Calibri Light" panose="020F0302020204030204" pitchFamily="34" charset="0"/>
              </a:rPr>
              <a:t>Acquisizione di servizi finalizzati alla certificazione di processo e di prodotto </a:t>
            </a:r>
            <a:r>
              <a:rPr lang="it-IT" sz="2000" dirty="0">
                <a:latin typeface="Calibri Light" panose="020F0302020204030204" pitchFamily="34" charset="0"/>
                <a:ea typeface="Calibri Light" panose="020F0302020204030204" pitchFamily="34" charset="0"/>
              </a:rPr>
              <a:t>direttamente collegati all’azione di economia circolare che l’impresa ha realizzato (quali, ad esempio, </a:t>
            </a:r>
            <a:r>
              <a:rPr lang="it-IT" sz="2000" dirty="0" err="1">
                <a:latin typeface="Calibri Light" panose="020F0302020204030204" pitchFamily="34" charset="0"/>
                <a:ea typeface="Calibri Light" panose="020F0302020204030204" pitchFamily="34" charset="0"/>
              </a:rPr>
              <a:t>Remade</a:t>
            </a:r>
            <a:r>
              <a:rPr lang="it-IT" sz="2000" dirty="0">
                <a:latin typeface="Calibri Light" panose="020F0302020204030204" pitchFamily="34" charset="0"/>
                <a:ea typeface="Calibri Light" panose="020F0302020204030204" pitchFamily="34" charset="0"/>
              </a:rPr>
              <a:t> in </a:t>
            </a:r>
            <a:r>
              <a:rPr lang="it-IT" sz="2000" dirty="0" err="1">
                <a:latin typeface="Calibri Light" panose="020F0302020204030204" pitchFamily="34" charset="0"/>
                <a:ea typeface="Calibri Light" panose="020F0302020204030204" pitchFamily="34" charset="0"/>
              </a:rPr>
              <a:t>Italy</a:t>
            </a:r>
            <a:r>
              <a:rPr lang="it-IT" sz="2000" dirty="0">
                <a:latin typeface="Calibri Light" panose="020F0302020204030204" pitchFamily="34" charset="0"/>
                <a:ea typeface="Calibri Light" panose="020F0302020204030204" pitchFamily="34" charset="0"/>
              </a:rPr>
              <a:t>, Plastica Seconda Vita, Ecolabel ecc.)</a:t>
            </a:r>
          </a:p>
          <a:p>
            <a:pPr marL="457200" marR="1270" lvl="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it-IT" sz="2400" b="1" spc="-5" dirty="0">
                <a:solidFill>
                  <a:srgbClr val="27457B"/>
                </a:solidFill>
                <a:latin typeface="Calibri Light" panose="020F0302020204030204" pitchFamily="34" charset="0"/>
              </a:rPr>
              <a:t>Definizione di un sistema di gestione atto a dimostrare la conformità ai criteri normativi secondo cui i rifiuti cessano la loro qualifica di rifiuto</a:t>
            </a:r>
            <a:r>
              <a:rPr lang="it-IT" sz="2000" dirty="0"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it-IT" sz="2400" b="1" spc="-5" dirty="0">
                <a:solidFill>
                  <a:srgbClr val="27457B"/>
                </a:solidFill>
                <a:latin typeface="Calibri Light" panose="020F0302020204030204" pitchFamily="34" charset="0"/>
              </a:rPr>
              <a:t>consentendone il riutilizzo come materia prima seconda</a:t>
            </a:r>
            <a:r>
              <a:rPr lang="it-IT" sz="2000" dirty="0">
                <a:latin typeface="Calibri Light" panose="020F0302020204030204" pitchFamily="34" charset="0"/>
                <a:ea typeface="Calibri Light" panose="020F0302020204030204" pitchFamily="34" charset="0"/>
              </a:rPr>
              <a:t>   e che includa i controlli da parte di un verificatore esterno indipendente in coerenza con i regolamenti e decreti sulla disciplina “end of waste” ad oggi emanati</a:t>
            </a:r>
          </a:p>
        </p:txBody>
      </p:sp>
    </p:spTree>
    <p:extLst>
      <p:ext uri="{BB962C8B-B14F-4D97-AF65-F5344CB8AC3E}">
        <p14:creationId xmlns:p14="http://schemas.microsoft.com/office/powerpoint/2010/main" val="54472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/>
          <p:cNvCxnSpPr/>
          <p:nvPr/>
        </p:nvCxnSpPr>
        <p:spPr>
          <a:xfrm flipV="1">
            <a:off x="0" y="698740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0" y="6294409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48" y="112933"/>
            <a:ext cx="573074" cy="3779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265" y="73097"/>
            <a:ext cx="429052" cy="4576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801" y="85498"/>
            <a:ext cx="377985" cy="43285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95" y="-172377"/>
            <a:ext cx="1970686" cy="108446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676452" y="670885"/>
            <a:ext cx="11287124" cy="5887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27457B"/>
                </a:solidFill>
                <a:latin typeface="+mn-lt"/>
              </a:rPr>
              <a:t>AZIONI DI ECONOMIA CIRCOLARE (elenco esemplificativo) </a:t>
            </a:r>
            <a:r>
              <a:rPr lang="it-IT" sz="1200" b="1" dirty="0">
                <a:solidFill>
                  <a:srgbClr val="27457B"/>
                </a:solidFill>
                <a:latin typeface="+mn-lt"/>
              </a:rPr>
              <a:t>1/3</a:t>
            </a: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495301" y="1183341"/>
            <a:ext cx="11366499" cy="5124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000" b="1" u="sng" dirty="0"/>
          </a:p>
        </p:txBody>
      </p:sp>
      <p:sp>
        <p:nvSpPr>
          <p:cNvPr id="2" name="Rettangolo 1"/>
          <p:cNvSpPr/>
          <p:nvPr/>
        </p:nvSpPr>
        <p:spPr>
          <a:xfrm>
            <a:off x="774356" y="1259628"/>
            <a:ext cx="10527957" cy="513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it-IT" b="1" u="sng" dirty="0">
                <a:latin typeface="+mj-lt"/>
              </a:rPr>
              <a:t>Razionalizzazione nell’uso delle materie prime:</a:t>
            </a:r>
          </a:p>
          <a:p>
            <a:pPr marL="342900" marR="127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dirty="0">
                <a:latin typeface="+mj-lt"/>
                <a:ea typeface="Microsoft Sans Serif" panose="020B0604020202020204" pitchFamily="34" charset="0"/>
              </a:rPr>
              <a:t>Sostituzione di materie prime con materiali che siano rinnovabili, riciclati, permanenti biodegradabili e/o compostabili,</a:t>
            </a:r>
          </a:p>
          <a:p>
            <a:pPr marL="342900" marR="127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dirty="0">
                <a:latin typeface="+mj-lt"/>
                <a:ea typeface="Microsoft Sans Serif" panose="020B0604020202020204" pitchFamily="34" charset="0"/>
              </a:rPr>
              <a:t>Riduzione dell’utilizzo di materie prime “critiche”; </a:t>
            </a:r>
          </a:p>
          <a:p>
            <a:pPr marL="342900" marR="127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dirty="0">
                <a:latin typeface="+mj-lt"/>
                <a:ea typeface="Microsoft Sans Serif" panose="020B0604020202020204" pitchFamily="34" charset="0"/>
              </a:rPr>
              <a:t>Riduzione del packaging, tramite l’utilizzo di imballaggi più leggeri, realizzati con materiali riciclati o riciclabili, il prolungamento della vita utile degli imballaggi ed il miglioramento della loro riciclabilità (ad esempio mediante l’utilizzo di imballaggi </a:t>
            </a:r>
            <a:r>
              <a:rPr lang="it-IT" dirty="0" err="1">
                <a:latin typeface="+mj-lt"/>
                <a:ea typeface="Microsoft Sans Serif" panose="020B0604020202020204" pitchFamily="34" charset="0"/>
              </a:rPr>
              <a:t>monomateriale</a:t>
            </a:r>
            <a:r>
              <a:rPr lang="it-IT" dirty="0">
                <a:latin typeface="+mj-lt"/>
                <a:ea typeface="Microsoft Sans Serif" panose="020B0604020202020204" pitchFamily="34" charset="0"/>
              </a:rPr>
              <a:t>) o l’acquisizione di sistemi di stoccaggio e distribuzione di prodotti sfusi (ad esempio in ambito commerciale);</a:t>
            </a:r>
          </a:p>
          <a:p>
            <a:pPr algn="just">
              <a:lnSpc>
                <a:spcPct val="115000"/>
              </a:lnSpc>
            </a:pPr>
            <a:r>
              <a:rPr lang="it-IT" b="1" u="sng" dirty="0">
                <a:latin typeface="+mj-lt"/>
              </a:rPr>
              <a:t>Valorizzazione dei sottoprodotti industriali e la loro re- immissione nella catena del valore:</a:t>
            </a:r>
          </a:p>
          <a:p>
            <a:pPr lvl="0" algn="just">
              <a:lnSpc>
                <a:spcPct val="115000"/>
              </a:lnSpc>
            </a:pPr>
            <a:endParaRPr lang="it-IT" sz="800" u="sng" dirty="0">
              <a:ea typeface="Calibri Light" panose="020F0302020204030204" pitchFamily="34" charset="0"/>
            </a:endParaRPr>
          </a:p>
          <a:p>
            <a:pPr marL="342900" marR="1270" indent="-342900" algn="just">
              <a:lnSpc>
                <a:spcPct val="115000"/>
              </a:lnSpc>
              <a:buFont typeface="+mj-lt"/>
              <a:buAutoNum type="arabicPeriod" startAt="4"/>
            </a:pPr>
            <a:r>
              <a:rPr lang="it-IT" dirty="0">
                <a:latin typeface="+mj-lt"/>
                <a:ea typeface="Microsoft Sans Serif" panose="020B0604020202020204" pitchFamily="34" charset="0"/>
              </a:rPr>
              <a:t>Iniziative di simbiosi industriale e utilizzo delle piattaforme digitali di scambio di prodotti e sottoprodotti;</a:t>
            </a:r>
          </a:p>
          <a:p>
            <a:pPr marL="342900" marR="1270" indent="-342900" algn="just">
              <a:lnSpc>
                <a:spcPct val="115000"/>
              </a:lnSpc>
              <a:buFont typeface="+mj-lt"/>
              <a:buAutoNum type="arabicPeriod" startAt="4"/>
            </a:pPr>
            <a:r>
              <a:rPr lang="it-IT" dirty="0">
                <a:latin typeface="+mj-lt"/>
                <a:ea typeface="Microsoft Sans Serif" panose="020B0604020202020204" pitchFamily="34" charset="0"/>
              </a:rPr>
              <a:t>Progetti di aggregazione tra imprese o di filiera per il recupero e lo scambio di sottoprodotti;</a:t>
            </a:r>
          </a:p>
          <a:p>
            <a:pPr marL="342900" marR="1270" indent="-342900" algn="just">
              <a:lnSpc>
                <a:spcPct val="115000"/>
              </a:lnSpc>
              <a:buFont typeface="+mj-lt"/>
              <a:buAutoNum type="arabicPeriod" startAt="4"/>
            </a:pPr>
            <a:r>
              <a:rPr lang="it-IT" dirty="0">
                <a:latin typeface="+mj-lt"/>
                <a:ea typeface="Microsoft Sans Serif" panose="020B0604020202020204" pitchFamily="34" charset="0"/>
              </a:rPr>
              <a:t>Operazioni di recupero, incluso il riciclaggio e la preparazione per il riutilizzo, finalizzate a far sì che un rifiuto cessi di essere considerato tale e possa essere riutilizzato in coerenza con l’art. 184-ter del D. Lgs. 152/2006 ed i regolamenti e decreti sulla disciplina “end of waste” ad oggi emanati (ad esempio in ambito edile per i rifiuti inerti da costruzione e demolizione);</a:t>
            </a:r>
          </a:p>
        </p:txBody>
      </p:sp>
    </p:spTree>
    <p:extLst>
      <p:ext uri="{BB962C8B-B14F-4D97-AF65-F5344CB8AC3E}">
        <p14:creationId xmlns:p14="http://schemas.microsoft.com/office/powerpoint/2010/main" val="2827187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/>
          <p:cNvCxnSpPr/>
          <p:nvPr/>
        </p:nvCxnSpPr>
        <p:spPr>
          <a:xfrm flipV="1">
            <a:off x="0" y="698740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0" y="6294409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48" y="112933"/>
            <a:ext cx="573074" cy="3779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265" y="73097"/>
            <a:ext cx="429052" cy="4576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801" y="85498"/>
            <a:ext cx="377985" cy="43285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95" y="-172377"/>
            <a:ext cx="1970686" cy="108446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676452" y="670885"/>
            <a:ext cx="11287124" cy="5887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27457B"/>
                </a:solidFill>
                <a:latin typeface="+mn-lt"/>
              </a:rPr>
              <a:t>AZIONI DI ECONOMIA CIRCOLARE (elenco esemplificativo) </a:t>
            </a:r>
            <a:r>
              <a:rPr lang="it-IT" sz="1200" b="1" dirty="0">
                <a:solidFill>
                  <a:srgbClr val="27457B"/>
                </a:solidFill>
                <a:latin typeface="+mn-lt"/>
              </a:rPr>
              <a:t>2/3</a:t>
            </a: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495301" y="1183341"/>
            <a:ext cx="11366499" cy="5124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000" b="1" u="sng" dirty="0"/>
          </a:p>
        </p:txBody>
      </p:sp>
      <p:sp>
        <p:nvSpPr>
          <p:cNvPr id="2" name="Rettangolo 1"/>
          <p:cNvSpPr/>
          <p:nvPr/>
        </p:nvSpPr>
        <p:spPr>
          <a:xfrm>
            <a:off x="676452" y="1507303"/>
            <a:ext cx="10527957" cy="461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it-IT" b="1" u="sng" dirty="0">
                <a:effectLst/>
                <a:latin typeface="+mj-lt"/>
                <a:ea typeface="Calibri Light" panose="020F0302020204030204" pitchFamily="34" charset="0"/>
              </a:rPr>
              <a:t>Miglioramento nell’efficienza della produzione tramite la riduzione del consumo di risorse e degli scarti di lavorazione </a:t>
            </a:r>
            <a:r>
              <a:rPr lang="it-IT" b="1" dirty="0">
                <a:effectLst/>
                <a:latin typeface="+mj-lt"/>
                <a:ea typeface="Calibri Light" panose="020F0302020204030204" pitchFamily="34" charset="0"/>
              </a:rPr>
              <a:t>:</a:t>
            </a:r>
          </a:p>
          <a:p>
            <a:pPr marL="342900" marR="127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7"/>
            </a:pPr>
            <a:r>
              <a:rPr lang="it-IT" dirty="0">
                <a:latin typeface="+mj-lt"/>
                <a:ea typeface="Microsoft Sans Serif" panose="020B0604020202020204" pitchFamily="34" charset="0"/>
              </a:rPr>
              <a:t>Riduzione del consumo di materie prime o di energia necessarie alle lavorazioni tramite, ad esempio, l’acquisizione di macchinari tecnologicamente più avanzati ed efficienti;</a:t>
            </a:r>
          </a:p>
          <a:p>
            <a:pPr marL="342900" marR="127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7"/>
            </a:pPr>
            <a:r>
              <a:rPr lang="it-IT" dirty="0">
                <a:latin typeface="+mj-lt"/>
                <a:ea typeface="Microsoft Sans Serif" panose="020B0604020202020204" pitchFamily="34" charset="0"/>
              </a:rPr>
              <a:t>Introduzione di sistemi, strumenti e metodologie per la fornitura, l’uso razionale e la sanificazione dell’acqua; </a:t>
            </a:r>
          </a:p>
          <a:p>
            <a:pPr marL="342900" marR="127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7"/>
            </a:pPr>
            <a:r>
              <a:rPr lang="it-IT" dirty="0">
                <a:latin typeface="+mj-lt"/>
                <a:ea typeface="Microsoft Sans Serif" panose="020B0604020202020204" pitchFamily="34" charset="0"/>
              </a:rPr>
              <a:t>Dematerializzazione dei processi produttivi;</a:t>
            </a:r>
          </a:p>
          <a:p>
            <a:pPr marL="342900" marR="127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7"/>
            </a:pPr>
            <a:r>
              <a:rPr lang="it-IT" dirty="0">
                <a:latin typeface="+mj-lt"/>
                <a:ea typeface="Microsoft Sans Serif" panose="020B0604020202020204" pitchFamily="34" charset="0"/>
              </a:rPr>
              <a:t>Riciclo e recupero di materie prime secondarie anche in ottica di aumento della produttività dell’efficacia e del livello di competenza tecnologica dell’attività;</a:t>
            </a:r>
          </a:p>
          <a:p>
            <a:pPr marL="342900" marR="127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7"/>
            </a:pPr>
            <a:r>
              <a:rPr lang="it-IT" dirty="0">
                <a:latin typeface="+mj-lt"/>
                <a:ea typeface="Microsoft Sans Serif" panose="020B0604020202020204" pitchFamily="34" charset="0"/>
              </a:rPr>
              <a:t>Creazione di nuove linee di prodotto da rifiuti e/o da scarti produttivi;</a:t>
            </a:r>
          </a:p>
          <a:p>
            <a:pPr marL="342900" marR="127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7"/>
            </a:pPr>
            <a:r>
              <a:rPr lang="it-IT" dirty="0">
                <a:latin typeface="+mj-lt"/>
                <a:ea typeface="Microsoft Sans Serif" panose="020B0604020202020204" pitchFamily="34" charset="0"/>
              </a:rPr>
              <a:t>Processi di innovazione nelle soluzioni, nei materiali e nei modelli commerciali circolari;</a:t>
            </a:r>
            <a:endParaRPr lang="it-IT" sz="800" b="1" u="sng" dirty="0">
              <a:effectLst/>
              <a:latin typeface="+mj-lt"/>
              <a:ea typeface="Calibri Light" panose="020F0302020204030204" pitchFamily="34" charset="0"/>
            </a:endParaRPr>
          </a:p>
          <a:p>
            <a:pPr lvl="0" algn="just">
              <a:lnSpc>
                <a:spcPct val="115000"/>
              </a:lnSpc>
            </a:pPr>
            <a:endParaRPr lang="it-IT" sz="800" b="1" u="sng" dirty="0">
              <a:effectLst/>
              <a:latin typeface="+mj-lt"/>
              <a:ea typeface="Calibri Light" panose="020F0302020204030204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it-IT" sz="1800" b="1" u="sng" dirty="0" err="1">
                <a:effectLst/>
                <a:latin typeface="+mj-lt"/>
                <a:ea typeface="Calibri Light" panose="020F0302020204030204" pitchFamily="34" charset="0"/>
              </a:rPr>
              <a:t>Disassemblamento</a:t>
            </a:r>
            <a:r>
              <a:rPr lang="it-IT" sz="1800" b="1" u="sng" dirty="0">
                <a:effectLst/>
                <a:latin typeface="+mj-lt"/>
                <a:ea typeface="Calibri Light" panose="020F0302020204030204" pitchFamily="34" charset="0"/>
              </a:rPr>
              <a:t> delle diverse componenti di un prodotto favorendone il recupero, il trattamento e la riciclabilità:</a:t>
            </a:r>
          </a:p>
          <a:p>
            <a:r>
              <a:rPr lang="it-IT" dirty="0">
                <a:latin typeface="+mj-lt"/>
                <a:ea typeface="Microsoft Sans Serif" panose="020B0604020202020204" pitchFamily="34" charset="0"/>
              </a:rPr>
              <a:t>13. Progetti di </a:t>
            </a:r>
            <a:r>
              <a:rPr lang="it-IT" dirty="0" err="1">
                <a:latin typeface="+mj-lt"/>
                <a:ea typeface="Microsoft Sans Serif" panose="020B0604020202020204" pitchFamily="34" charset="0"/>
              </a:rPr>
              <a:t>disassemblamento</a:t>
            </a:r>
            <a:r>
              <a:rPr lang="it-IT" dirty="0">
                <a:latin typeface="+mj-lt"/>
                <a:ea typeface="Microsoft Sans Serif" panose="020B0604020202020204" pitchFamily="34" charset="0"/>
              </a:rPr>
              <a:t> delle materie prime e dei prodotti;</a:t>
            </a:r>
          </a:p>
          <a:p>
            <a:r>
              <a:rPr lang="it-IT" dirty="0">
                <a:latin typeface="+mj-lt"/>
                <a:ea typeface="Microsoft Sans Serif" panose="020B0604020202020204" pitchFamily="34" charset="0"/>
              </a:rPr>
              <a:t>14. Attività di </a:t>
            </a:r>
            <a:r>
              <a:rPr lang="it-IT" dirty="0" err="1">
                <a:latin typeface="+mj-lt"/>
                <a:ea typeface="Microsoft Sans Serif" panose="020B0604020202020204" pitchFamily="34" charset="0"/>
              </a:rPr>
              <a:t>demanifattura</a:t>
            </a:r>
            <a:r>
              <a:rPr lang="it-IT" dirty="0">
                <a:latin typeface="+mj-lt"/>
                <a:ea typeface="Microsoft Sans Serif" panose="020B0604020202020204" pitchFamily="34" charset="0"/>
              </a:rPr>
              <a:t>, </a:t>
            </a:r>
            <a:r>
              <a:rPr lang="it-IT" dirty="0" err="1">
                <a:latin typeface="+mj-lt"/>
                <a:ea typeface="Microsoft Sans Serif" panose="020B0604020202020204" pitchFamily="34" charset="0"/>
              </a:rPr>
              <a:t>rimanifattura</a:t>
            </a:r>
            <a:r>
              <a:rPr lang="it-IT" dirty="0">
                <a:latin typeface="+mj-lt"/>
                <a:ea typeface="Microsoft Sans Serif" panose="020B0604020202020204" pitchFamily="34" charset="0"/>
              </a:rPr>
              <a:t> o riuso per recupero funzionale dei beni;</a:t>
            </a:r>
          </a:p>
        </p:txBody>
      </p:sp>
    </p:spTree>
    <p:extLst>
      <p:ext uri="{BB962C8B-B14F-4D97-AF65-F5344CB8AC3E}">
        <p14:creationId xmlns:p14="http://schemas.microsoft.com/office/powerpoint/2010/main" val="3473553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/>
          <p:cNvCxnSpPr/>
          <p:nvPr/>
        </p:nvCxnSpPr>
        <p:spPr>
          <a:xfrm flipV="1">
            <a:off x="0" y="698740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0" y="6294409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48" y="112933"/>
            <a:ext cx="573074" cy="3779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265" y="73097"/>
            <a:ext cx="429052" cy="4576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801" y="85498"/>
            <a:ext cx="377985" cy="43285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95" y="-172377"/>
            <a:ext cx="1970686" cy="108446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676452" y="670885"/>
            <a:ext cx="11287124" cy="5887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27457B"/>
                </a:solidFill>
                <a:latin typeface="+mn-lt"/>
              </a:rPr>
              <a:t>AZIONI DI ECONOMIA CIRCOLARE (elenco esemplificativo) </a:t>
            </a:r>
            <a:r>
              <a:rPr lang="it-IT" sz="1200" b="1" dirty="0">
                <a:solidFill>
                  <a:srgbClr val="27457B"/>
                </a:solidFill>
                <a:latin typeface="+mn-lt"/>
              </a:rPr>
              <a:t>3/3</a:t>
            </a: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495301" y="1183341"/>
            <a:ext cx="11366499" cy="5124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000" b="1" u="sng" dirty="0"/>
          </a:p>
        </p:txBody>
      </p:sp>
      <p:sp>
        <p:nvSpPr>
          <p:cNvPr id="2" name="Rettangolo 1"/>
          <p:cNvSpPr/>
          <p:nvPr/>
        </p:nvSpPr>
        <p:spPr>
          <a:xfrm>
            <a:off x="774356" y="1259628"/>
            <a:ext cx="10527957" cy="4131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u="sng" dirty="0">
                <a:latin typeface="+mj-lt"/>
              </a:rPr>
              <a:t>Allungamento della vita del prodotto</a:t>
            </a:r>
          </a:p>
          <a:p>
            <a:pPr algn="just"/>
            <a:endParaRPr lang="it-IT" b="1" u="sng" dirty="0">
              <a:latin typeface="+mj-lt"/>
            </a:endParaRPr>
          </a:p>
          <a:p>
            <a:pPr marL="342900" marR="127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5"/>
            </a:pPr>
            <a:r>
              <a:rPr lang="it-IT" dirty="0">
                <a:latin typeface="+mj-lt"/>
                <a:ea typeface="Microsoft Sans Serif" panose="020B0604020202020204" pitchFamily="34" charset="0"/>
              </a:rPr>
              <a:t>Recupero dei prodotti dopo l’uso ai fini della rigenerazione/riparazione utili alla loro </a:t>
            </a:r>
            <a:r>
              <a:rPr lang="it-IT" dirty="0" err="1">
                <a:latin typeface="+mj-lt"/>
                <a:ea typeface="Microsoft Sans Serif" panose="020B0604020202020204" pitchFamily="34" charset="0"/>
              </a:rPr>
              <a:t>reimmissione</a:t>
            </a:r>
            <a:r>
              <a:rPr lang="it-IT" dirty="0">
                <a:latin typeface="+mj-lt"/>
                <a:ea typeface="Microsoft Sans Serif" panose="020B0604020202020204" pitchFamily="34" charset="0"/>
              </a:rPr>
              <a:t> sul mercato anche attraverso lo sviluppo di servizi di manutenzione e riparazione ed eventuale creazione di network e centri di riparazione e fornitura di manuali di riparazione per i consumatori;</a:t>
            </a:r>
          </a:p>
          <a:p>
            <a:pPr marL="342900" marR="127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5"/>
            </a:pPr>
            <a:r>
              <a:rPr lang="it-IT" dirty="0">
                <a:latin typeface="+mj-lt"/>
                <a:ea typeface="Microsoft Sans Serif" panose="020B0604020202020204" pitchFamily="34" charset="0"/>
              </a:rPr>
              <a:t>Raccolta, cernita, riutilizzo, preparazione ai fini del riutilizzo e riciclaggio di prodotti usati e componenti disassemblate - quali, ad esempio, prodotti tessili, apparecchiature elettroniche, batterie o altre componenti elettroniche ecc.; </a:t>
            </a:r>
          </a:p>
          <a:p>
            <a:pPr marL="342900" marR="127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5"/>
            </a:pPr>
            <a:r>
              <a:rPr lang="it-IT" dirty="0">
                <a:latin typeface="+mj-lt"/>
                <a:ea typeface="Microsoft Sans Serif" panose="020B0604020202020204" pitchFamily="34" charset="0"/>
              </a:rPr>
              <a:t>Soluzioni organizzative, tecnologiche, di progettazione e di ecodesign che contrastino l’obsolescenza programmata e allunghino la vita dei prodotti tramite la produzione con approccio modulare, l’aumento della riparabilità il </a:t>
            </a:r>
            <a:r>
              <a:rPr lang="it-IT" dirty="0" err="1">
                <a:latin typeface="+mj-lt"/>
                <a:ea typeface="Microsoft Sans Serif" panose="020B0604020202020204" pitchFamily="34" charset="0"/>
              </a:rPr>
              <a:t>disassemblamento</a:t>
            </a:r>
            <a:r>
              <a:rPr lang="it-IT" dirty="0">
                <a:latin typeface="+mj-lt"/>
                <a:ea typeface="Microsoft Sans Serif" panose="020B0604020202020204" pitchFamily="34" charset="0"/>
              </a:rPr>
              <a:t> e autoassemblaggio dei prodotti (ad es. l’utilizzo di batterie e altri componenti del prodotto facilmente sostituibili senza l’utilizzo di attrezzatura specifica) e l’utilizzo di materiali rinnovabili, riciclati, biocompatibili e compostabili;</a:t>
            </a:r>
          </a:p>
        </p:txBody>
      </p:sp>
    </p:spTree>
    <p:extLst>
      <p:ext uri="{BB962C8B-B14F-4D97-AF65-F5344CB8AC3E}">
        <p14:creationId xmlns:p14="http://schemas.microsoft.com/office/powerpoint/2010/main" val="1756743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/>
          <p:cNvCxnSpPr/>
          <p:nvPr/>
        </p:nvCxnSpPr>
        <p:spPr>
          <a:xfrm flipV="1">
            <a:off x="0" y="698740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0" y="6294409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48" y="112933"/>
            <a:ext cx="573074" cy="3779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265" y="73097"/>
            <a:ext cx="429052" cy="4576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801" y="85498"/>
            <a:ext cx="377985" cy="43285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95" y="-172377"/>
            <a:ext cx="1970686" cy="108446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676452" y="670885"/>
            <a:ext cx="11287124" cy="5887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27457B"/>
                </a:solidFill>
                <a:latin typeface="+mn-lt"/>
              </a:rPr>
              <a:t>LIFE CYCLE ANALYSIS </a:t>
            </a:r>
            <a:r>
              <a:rPr lang="it-IT" sz="1200" b="1" dirty="0">
                <a:solidFill>
                  <a:srgbClr val="27457B"/>
                </a:solidFill>
                <a:latin typeface="+mn-lt"/>
              </a:rPr>
              <a:t>1/2</a:t>
            </a: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495301" y="1183341"/>
            <a:ext cx="11366499" cy="5124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000" b="1" u="sng" dirty="0"/>
          </a:p>
        </p:txBody>
      </p:sp>
      <p:sp>
        <p:nvSpPr>
          <p:cNvPr id="2" name="Rettangolo 1"/>
          <p:cNvSpPr/>
          <p:nvPr/>
        </p:nvSpPr>
        <p:spPr>
          <a:xfrm>
            <a:off x="783069" y="1880413"/>
            <a:ext cx="1062586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</a:rPr>
              <a:t>La Life Cycle Analysis - LCA (anche detta Life Cycle </a:t>
            </a:r>
            <a:r>
              <a:rPr lang="it-IT" sz="2000" dirty="0" err="1">
                <a:latin typeface="+mj-lt"/>
              </a:rPr>
              <a:t>Assessment</a:t>
            </a:r>
            <a:r>
              <a:rPr lang="it-IT" sz="2000" dirty="0">
                <a:latin typeface="+mj-lt"/>
              </a:rPr>
              <a:t>) è un </a:t>
            </a:r>
            <a:r>
              <a:rPr lang="it-IT" sz="2000" b="1" dirty="0">
                <a:solidFill>
                  <a:srgbClr val="27457B"/>
                </a:solidFill>
                <a:latin typeface="Calibri Light" panose="020F0302020204030204" pitchFamily="34" charset="0"/>
                <a:ea typeface="Microsoft Sans Serif" panose="020B0604020202020204" pitchFamily="34" charset="0"/>
              </a:rPr>
              <a:t>processo oggettivo di valutazione dei carichi ambientali connesso con un processo, un prodotto o un’attività</a:t>
            </a:r>
            <a:r>
              <a:rPr lang="it-IT" sz="2000" b="1" dirty="0">
                <a:latin typeface="+mj-lt"/>
              </a:rPr>
              <a:t>, </a:t>
            </a:r>
            <a:r>
              <a:rPr lang="it-IT" sz="2000" dirty="0">
                <a:latin typeface="+mj-lt"/>
              </a:rPr>
              <a:t>attraverso l’identificazione e la quantificazione delle risorse energetiche e idriche utilizzate e dei materiali usati e dei rifiuti rilasciati in ambiente. </a:t>
            </a:r>
            <a:r>
              <a:rPr lang="it-IT" sz="2000" b="1" dirty="0">
                <a:solidFill>
                  <a:srgbClr val="27457B"/>
                </a:solidFill>
                <a:latin typeface="Calibri Light" panose="020F0302020204030204" pitchFamily="34" charset="0"/>
                <a:ea typeface="Microsoft Sans Serif" panose="020B0604020202020204" pitchFamily="34" charset="0"/>
              </a:rPr>
              <a:t>La valutazione include l’intero ciclo di vita del prodotto, processo o attività</a:t>
            </a:r>
            <a:r>
              <a:rPr lang="it-IT" sz="2000" dirty="0">
                <a:latin typeface="+mj-lt"/>
              </a:rPr>
              <a:t>, comprendendo l’estrazione e il trattamento delle materie prime, la fabbricazione, il trasporto, la distribuzione, l’uso, il riuso, il riciclo e lo smaltimento finale</a:t>
            </a:r>
          </a:p>
          <a:p>
            <a:pPr algn="just"/>
            <a:endParaRPr lang="it-IT" sz="20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</a:rPr>
              <a:t>La Life Cycle Analysis (LCA) può considerarsi un valido strumento di supporto in materia di politica industriale, in quanto, attraverso una </a:t>
            </a:r>
            <a:r>
              <a:rPr lang="it-IT" sz="2000" b="1" dirty="0">
                <a:solidFill>
                  <a:srgbClr val="27457B"/>
                </a:solidFill>
                <a:latin typeface="Calibri Light" panose="020F0302020204030204" pitchFamily="34" charset="0"/>
                <a:ea typeface="Microsoft Sans Serif" panose="020B0604020202020204" pitchFamily="34" charset="0"/>
              </a:rPr>
              <a:t>valutazione approfondita dei flussi di materie e risorse associati ad uno specifico processo produttivo</a:t>
            </a:r>
            <a:r>
              <a:rPr lang="it-IT" sz="2000" dirty="0">
                <a:latin typeface="+mj-lt"/>
              </a:rPr>
              <a:t>, le imprese possono effettuare una valutazione degli impatti ambientali, </a:t>
            </a:r>
            <a:r>
              <a:rPr lang="it-IT" sz="2000" b="1" dirty="0">
                <a:solidFill>
                  <a:srgbClr val="27457B"/>
                </a:solidFill>
                <a:latin typeface="Calibri Light" panose="020F0302020204030204" pitchFamily="34" charset="0"/>
                <a:ea typeface="Microsoft Sans Serif" panose="020B0604020202020204" pitchFamily="34" charset="0"/>
              </a:rPr>
              <a:t>indentificando le aree di processo da sottoporre a miglioramenti nell’ottica di una riduzione dei carichi ambientali generati</a:t>
            </a:r>
            <a:r>
              <a:rPr lang="it-IT" sz="2000" dirty="0">
                <a:latin typeface="+mj-lt"/>
              </a:rPr>
              <a:t>, di un utilizzo efficiente delle risorse e di razionalizzazione dei costi.</a:t>
            </a:r>
          </a:p>
        </p:txBody>
      </p:sp>
    </p:spTree>
    <p:extLst>
      <p:ext uri="{BB962C8B-B14F-4D97-AF65-F5344CB8AC3E}">
        <p14:creationId xmlns:p14="http://schemas.microsoft.com/office/powerpoint/2010/main" val="17071464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2752</TotalTime>
  <Words>1939</Words>
  <Application>Microsoft Office PowerPoint</Application>
  <PresentationFormat>Widescreen</PresentationFormat>
  <Paragraphs>138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Abadi</vt:lpstr>
      <vt:lpstr>Arial</vt:lpstr>
      <vt:lpstr>Calibri</vt:lpstr>
      <vt:lpstr>Calibri Light</vt:lpstr>
      <vt:lpstr>Wingdings</vt:lpstr>
      <vt:lpstr>Tema di Office</vt:lpstr>
      <vt:lpstr>1_Tema di Office</vt:lpstr>
      <vt:lpstr>Presentazione standard di PowerPoint</vt:lpstr>
      <vt:lpstr>PR FESR Liguria 2021-2027 Obiettivo Specifico: 2.6  Azione 2.6.1    Bando 3  “SOSTEGNO ALLA REALIZZAZIONE DI PROGETTI VOLTI ALLA CONVERSIONE DELL’ATTIVITA’ DI IMPRESA DA UN APPROCCIO LINEARE A UNO CIRCOLARE”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Regione Liguria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 FESR Liguria 2021-2027  Programma Regionale  Fondo Europeo Sviluppo Regionale</dc:title>
  <dc:creator>Piaggio Fabio</dc:creator>
  <cp:lastModifiedBy>Caso Francesco</cp:lastModifiedBy>
  <cp:revision>266</cp:revision>
  <cp:lastPrinted>2022-11-21T09:05:21Z</cp:lastPrinted>
  <dcterms:created xsi:type="dcterms:W3CDTF">2022-09-12T13:11:13Z</dcterms:created>
  <dcterms:modified xsi:type="dcterms:W3CDTF">2024-01-29T11:43:33Z</dcterms:modified>
</cp:coreProperties>
</file>