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2" r:id="rId2"/>
    <p:sldId id="266" r:id="rId3"/>
    <p:sldId id="267" r:id="rId4"/>
    <p:sldId id="268"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F5C0C-0553-4C70-8032-2F1D9AD9F66B}" type="datetimeFigureOut">
              <a:rPr lang="it-IT" smtClean="0"/>
              <a:t>29/01/2024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57108-C3EE-41F0-AD8B-FAB8D237EBFC}" type="slidenum">
              <a:rPr lang="it-IT" smtClean="0"/>
              <a:t>‹N›</a:t>
            </a:fld>
            <a:endParaRPr lang="it-IT"/>
          </a:p>
        </p:txBody>
      </p:sp>
    </p:spTree>
    <p:extLst>
      <p:ext uri="{BB962C8B-B14F-4D97-AF65-F5344CB8AC3E}">
        <p14:creationId xmlns:p14="http://schemas.microsoft.com/office/powerpoint/2010/main" val="29035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9857108-C3EE-41F0-AD8B-FAB8D237EBFC}" type="slidenum">
              <a:rPr lang="it-IT" smtClean="0"/>
              <a:t>3</a:t>
            </a:fld>
            <a:endParaRPr lang="it-IT"/>
          </a:p>
        </p:txBody>
      </p:sp>
    </p:spTree>
    <p:extLst>
      <p:ext uri="{BB962C8B-B14F-4D97-AF65-F5344CB8AC3E}">
        <p14:creationId xmlns:p14="http://schemas.microsoft.com/office/powerpoint/2010/main" val="54736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099E78-CCA6-4C1F-DF06-FBF80FBB77A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4EA607B-CE91-3179-A8D4-17D8CA25A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E187C01-C1BF-9851-6291-83C9C52DE5BD}"/>
              </a:ext>
            </a:extLst>
          </p:cNvPr>
          <p:cNvSpPr>
            <a:spLocks noGrp="1"/>
          </p:cNvSpPr>
          <p:nvPr>
            <p:ph type="dt" sz="half" idx="10"/>
          </p:nvPr>
        </p:nvSpPr>
        <p:spPr/>
        <p:txBody>
          <a:bodyPr/>
          <a:lstStyle/>
          <a:p>
            <a:fld id="{AE67115D-1FD8-4C6E-9F50-482E87BB22E2}" type="datetimeFigureOut">
              <a:rPr lang="it-IT" smtClean="0"/>
              <a:t>29/01/2024</a:t>
            </a:fld>
            <a:endParaRPr lang="it-IT"/>
          </a:p>
        </p:txBody>
      </p:sp>
      <p:sp>
        <p:nvSpPr>
          <p:cNvPr id="5" name="Segnaposto piè di pagina 4">
            <a:extLst>
              <a:ext uri="{FF2B5EF4-FFF2-40B4-BE49-F238E27FC236}">
                <a16:creationId xmlns:a16="http://schemas.microsoft.com/office/drawing/2014/main" id="{05ABD694-D2C3-6A50-F409-02EECCF576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0C62C37-FACC-E648-4C00-0C261B9018B5}"/>
              </a:ext>
            </a:extLst>
          </p:cNvPr>
          <p:cNvSpPr>
            <a:spLocks noGrp="1"/>
          </p:cNvSpPr>
          <p:nvPr>
            <p:ph type="sldNum" sz="quarter" idx="12"/>
          </p:nvPr>
        </p:nvSpPr>
        <p:spPr/>
        <p:txBody>
          <a:bodyPr/>
          <a:lstStyle/>
          <a:p>
            <a:fld id="{B8CF7E4E-A452-4F55-900D-E209225E9E72}" type="slidenum">
              <a:rPr lang="it-IT" smtClean="0"/>
              <a:t>‹N›</a:t>
            </a:fld>
            <a:endParaRPr lang="it-IT"/>
          </a:p>
        </p:txBody>
      </p:sp>
    </p:spTree>
    <p:extLst>
      <p:ext uri="{BB962C8B-B14F-4D97-AF65-F5344CB8AC3E}">
        <p14:creationId xmlns:p14="http://schemas.microsoft.com/office/powerpoint/2010/main" val="233530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067FEF-0863-3662-3726-4FAD21D7DE0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A0FE7C1-2E8C-3504-EC6E-1CCA6DE415B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EB9A3B-A0B5-969A-3E88-A3D1A8A58DB5}"/>
              </a:ext>
            </a:extLst>
          </p:cNvPr>
          <p:cNvSpPr>
            <a:spLocks noGrp="1"/>
          </p:cNvSpPr>
          <p:nvPr>
            <p:ph type="dt" sz="half" idx="10"/>
          </p:nvPr>
        </p:nvSpPr>
        <p:spPr/>
        <p:txBody>
          <a:bodyPr/>
          <a:lstStyle/>
          <a:p>
            <a:fld id="{AE67115D-1FD8-4C6E-9F50-482E87BB22E2}" type="datetimeFigureOut">
              <a:rPr lang="it-IT" smtClean="0"/>
              <a:t>29/01/2024</a:t>
            </a:fld>
            <a:endParaRPr lang="it-IT"/>
          </a:p>
        </p:txBody>
      </p:sp>
      <p:sp>
        <p:nvSpPr>
          <p:cNvPr id="5" name="Segnaposto piè di pagina 4">
            <a:extLst>
              <a:ext uri="{FF2B5EF4-FFF2-40B4-BE49-F238E27FC236}">
                <a16:creationId xmlns:a16="http://schemas.microsoft.com/office/drawing/2014/main" id="{FEB5A704-D7E2-0483-7B0E-EA533198EE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E91F10-1390-EC08-D7F2-7F4FE33C8354}"/>
              </a:ext>
            </a:extLst>
          </p:cNvPr>
          <p:cNvSpPr>
            <a:spLocks noGrp="1"/>
          </p:cNvSpPr>
          <p:nvPr>
            <p:ph type="sldNum" sz="quarter" idx="12"/>
          </p:nvPr>
        </p:nvSpPr>
        <p:spPr/>
        <p:txBody>
          <a:bodyPr/>
          <a:lstStyle/>
          <a:p>
            <a:fld id="{B8CF7E4E-A452-4F55-900D-E209225E9E72}" type="slidenum">
              <a:rPr lang="it-IT" smtClean="0"/>
              <a:t>‹N›</a:t>
            </a:fld>
            <a:endParaRPr lang="it-IT"/>
          </a:p>
        </p:txBody>
      </p:sp>
    </p:spTree>
    <p:extLst>
      <p:ext uri="{BB962C8B-B14F-4D97-AF65-F5344CB8AC3E}">
        <p14:creationId xmlns:p14="http://schemas.microsoft.com/office/powerpoint/2010/main" val="57177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AF95826-50BB-862B-0E4D-386152C650F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F3F1856-C1F5-CF57-ACD5-48DD01EE345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E4F901D-3C49-A660-6583-8B05CB821C88}"/>
              </a:ext>
            </a:extLst>
          </p:cNvPr>
          <p:cNvSpPr>
            <a:spLocks noGrp="1"/>
          </p:cNvSpPr>
          <p:nvPr>
            <p:ph type="dt" sz="half" idx="10"/>
          </p:nvPr>
        </p:nvSpPr>
        <p:spPr/>
        <p:txBody>
          <a:bodyPr/>
          <a:lstStyle/>
          <a:p>
            <a:fld id="{AE67115D-1FD8-4C6E-9F50-482E87BB22E2}" type="datetimeFigureOut">
              <a:rPr lang="it-IT" smtClean="0"/>
              <a:t>29/01/2024</a:t>
            </a:fld>
            <a:endParaRPr lang="it-IT"/>
          </a:p>
        </p:txBody>
      </p:sp>
      <p:sp>
        <p:nvSpPr>
          <p:cNvPr id="5" name="Segnaposto piè di pagina 4">
            <a:extLst>
              <a:ext uri="{FF2B5EF4-FFF2-40B4-BE49-F238E27FC236}">
                <a16:creationId xmlns:a16="http://schemas.microsoft.com/office/drawing/2014/main" id="{C0E1F076-A5B9-06A8-1617-4A935E72DC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BAEAB5-A133-4D10-7C34-AC56B13426FC}"/>
              </a:ext>
            </a:extLst>
          </p:cNvPr>
          <p:cNvSpPr>
            <a:spLocks noGrp="1"/>
          </p:cNvSpPr>
          <p:nvPr>
            <p:ph type="sldNum" sz="quarter" idx="12"/>
          </p:nvPr>
        </p:nvSpPr>
        <p:spPr/>
        <p:txBody>
          <a:bodyPr/>
          <a:lstStyle/>
          <a:p>
            <a:fld id="{B8CF7E4E-A452-4F55-900D-E209225E9E72}" type="slidenum">
              <a:rPr lang="it-IT" smtClean="0"/>
              <a:t>‹N›</a:t>
            </a:fld>
            <a:endParaRPr lang="it-IT"/>
          </a:p>
        </p:txBody>
      </p:sp>
    </p:spTree>
    <p:extLst>
      <p:ext uri="{BB962C8B-B14F-4D97-AF65-F5344CB8AC3E}">
        <p14:creationId xmlns:p14="http://schemas.microsoft.com/office/powerpoint/2010/main" val="217699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9BC183-9E9E-323B-B2D9-658C7A1627B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B2D9F03-B28D-518A-6F95-26396E80B98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B13953-4432-0532-FF2B-CAB6EC0CB485}"/>
              </a:ext>
            </a:extLst>
          </p:cNvPr>
          <p:cNvSpPr>
            <a:spLocks noGrp="1"/>
          </p:cNvSpPr>
          <p:nvPr>
            <p:ph type="dt" sz="half" idx="10"/>
          </p:nvPr>
        </p:nvSpPr>
        <p:spPr/>
        <p:txBody>
          <a:bodyPr/>
          <a:lstStyle/>
          <a:p>
            <a:fld id="{AE67115D-1FD8-4C6E-9F50-482E87BB22E2}" type="datetimeFigureOut">
              <a:rPr lang="it-IT" smtClean="0"/>
              <a:t>29/01/2024</a:t>
            </a:fld>
            <a:endParaRPr lang="it-IT"/>
          </a:p>
        </p:txBody>
      </p:sp>
      <p:sp>
        <p:nvSpPr>
          <p:cNvPr id="5" name="Segnaposto piè di pagina 4">
            <a:extLst>
              <a:ext uri="{FF2B5EF4-FFF2-40B4-BE49-F238E27FC236}">
                <a16:creationId xmlns:a16="http://schemas.microsoft.com/office/drawing/2014/main" id="{8CF49729-D176-F04E-19C7-9AB0EF8EDF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D7FEDF3-49DF-45D4-4D5C-44889BE314EF}"/>
              </a:ext>
            </a:extLst>
          </p:cNvPr>
          <p:cNvSpPr>
            <a:spLocks noGrp="1"/>
          </p:cNvSpPr>
          <p:nvPr>
            <p:ph type="sldNum" sz="quarter" idx="12"/>
          </p:nvPr>
        </p:nvSpPr>
        <p:spPr/>
        <p:txBody>
          <a:bodyPr/>
          <a:lstStyle/>
          <a:p>
            <a:fld id="{B8CF7E4E-A452-4F55-900D-E209225E9E72}" type="slidenum">
              <a:rPr lang="it-IT" smtClean="0"/>
              <a:t>‹N›</a:t>
            </a:fld>
            <a:endParaRPr lang="it-IT"/>
          </a:p>
        </p:txBody>
      </p:sp>
    </p:spTree>
    <p:extLst>
      <p:ext uri="{BB962C8B-B14F-4D97-AF65-F5344CB8AC3E}">
        <p14:creationId xmlns:p14="http://schemas.microsoft.com/office/powerpoint/2010/main" val="224745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950573-398D-2611-4A12-2E9F89E8DC4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9F67AD3-08CE-9026-72CF-1B630FBB13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1F8EF39-958A-D7C0-FBBB-C4FDE1172D73}"/>
              </a:ext>
            </a:extLst>
          </p:cNvPr>
          <p:cNvSpPr>
            <a:spLocks noGrp="1"/>
          </p:cNvSpPr>
          <p:nvPr>
            <p:ph type="dt" sz="half" idx="10"/>
          </p:nvPr>
        </p:nvSpPr>
        <p:spPr/>
        <p:txBody>
          <a:bodyPr/>
          <a:lstStyle/>
          <a:p>
            <a:fld id="{AE67115D-1FD8-4C6E-9F50-482E87BB22E2}" type="datetimeFigureOut">
              <a:rPr lang="it-IT" smtClean="0"/>
              <a:t>29/01/2024</a:t>
            </a:fld>
            <a:endParaRPr lang="it-IT"/>
          </a:p>
        </p:txBody>
      </p:sp>
      <p:sp>
        <p:nvSpPr>
          <p:cNvPr id="5" name="Segnaposto piè di pagina 4">
            <a:extLst>
              <a:ext uri="{FF2B5EF4-FFF2-40B4-BE49-F238E27FC236}">
                <a16:creationId xmlns:a16="http://schemas.microsoft.com/office/drawing/2014/main" id="{02BF31DC-F3B0-F6AB-6480-B7CB6BF5A7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1E2B670-1A87-1094-0292-E0FF371C0238}"/>
              </a:ext>
            </a:extLst>
          </p:cNvPr>
          <p:cNvSpPr>
            <a:spLocks noGrp="1"/>
          </p:cNvSpPr>
          <p:nvPr>
            <p:ph type="sldNum" sz="quarter" idx="12"/>
          </p:nvPr>
        </p:nvSpPr>
        <p:spPr/>
        <p:txBody>
          <a:bodyPr/>
          <a:lstStyle/>
          <a:p>
            <a:fld id="{B8CF7E4E-A452-4F55-900D-E209225E9E72}" type="slidenum">
              <a:rPr lang="it-IT" smtClean="0"/>
              <a:t>‹N›</a:t>
            </a:fld>
            <a:endParaRPr lang="it-IT"/>
          </a:p>
        </p:txBody>
      </p:sp>
    </p:spTree>
    <p:extLst>
      <p:ext uri="{BB962C8B-B14F-4D97-AF65-F5344CB8AC3E}">
        <p14:creationId xmlns:p14="http://schemas.microsoft.com/office/powerpoint/2010/main" val="22993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1B4E5-683D-63C9-E877-5EF7CD98EBB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0D125A9-BC85-9B6C-6616-A324FB31C0E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AEC8F03-D1B0-F4BE-4796-B7AC510A944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C2C37FE-08D9-0A30-DEFF-92052972D6D0}"/>
              </a:ext>
            </a:extLst>
          </p:cNvPr>
          <p:cNvSpPr>
            <a:spLocks noGrp="1"/>
          </p:cNvSpPr>
          <p:nvPr>
            <p:ph type="dt" sz="half" idx="10"/>
          </p:nvPr>
        </p:nvSpPr>
        <p:spPr/>
        <p:txBody>
          <a:bodyPr/>
          <a:lstStyle/>
          <a:p>
            <a:fld id="{AE67115D-1FD8-4C6E-9F50-482E87BB22E2}" type="datetimeFigureOut">
              <a:rPr lang="it-IT" smtClean="0"/>
              <a:t>29/01/2024</a:t>
            </a:fld>
            <a:endParaRPr lang="it-IT"/>
          </a:p>
        </p:txBody>
      </p:sp>
      <p:sp>
        <p:nvSpPr>
          <p:cNvPr id="6" name="Segnaposto piè di pagina 5">
            <a:extLst>
              <a:ext uri="{FF2B5EF4-FFF2-40B4-BE49-F238E27FC236}">
                <a16:creationId xmlns:a16="http://schemas.microsoft.com/office/drawing/2014/main" id="{5DF2CA05-F263-0EEF-3D54-FD641251FC9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048FC8E-0AD1-7A48-83E7-7A94337D6868}"/>
              </a:ext>
            </a:extLst>
          </p:cNvPr>
          <p:cNvSpPr>
            <a:spLocks noGrp="1"/>
          </p:cNvSpPr>
          <p:nvPr>
            <p:ph type="sldNum" sz="quarter" idx="12"/>
          </p:nvPr>
        </p:nvSpPr>
        <p:spPr/>
        <p:txBody>
          <a:bodyPr/>
          <a:lstStyle/>
          <a:p>
            <a:fld id="{B8CF7E4E-A452-4F55-900D-E209225E9E72}" type="slidenum">
              <a:rPr lang="it-IT" smtClean="0"/>
              <a:t>‹N›</a:t>
            </a:fld>
            <a:endParaRPr lang="it-IT"/>
          </a:p>
        </p:txBody>
      </p:sp>
    </p:spTree>
    <p:extLst>
      <p:ext uri="{BB962C8B-B14F-4D97-AF65-F5344CB8AC3E}">
        <p14:creationId xmlns:p14="http://schemas.microsoft.com/office/powerpoint/2010/main" val="7540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CA025D-83BB-7440-5D2C-5801254689A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413EEEE-4B49-AB7C-AAA1-36B197788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10ED001-04A6-258D-E071-D3224153D0C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B34B338-CFA9-B68C-DB9A-3D1EBD03D3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C80859A-EA71-956E-47A3-A28111847FB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330B0C0-D978-6810-DBC9-F4E780F8455C}"/>
              </a:ext>
            </a:extLst>
          </p:cNvPr>
          <p:cNvSpPr>
            <a:spLocks noGrp="1"/>
          </p:cNvSpPr>
          <p:nvPr>
            <p:ph type="dt" sz="half" idx="10"/>
          </p:nvPr>
        </p:nvSpPr>
        <p:spPr/>
        <p:txBody>
          <a:bodyPr/>
          <a:lstStyle/>
          <a:p>
            <a:fld id="{AE67115D-1FD8-4C6E-9F50-482E87BB22E2}" type="datetimeFigureOut">
              <a:rPr lang="it-IT" smtClean="0"/>
              <a:t>29/01/2024</a:t>
            </a:fld>
            <a:endParaRPr lang="it-IT"/>
          </a:p>
        </p:txBody>
      </p:sp>
      <p:sp>
        <p:nvSpPr>
          <p:cNvPr id="8" name="Segnaposto piè di pagina 7">
            <a:extLst>
              <a:ext uri="{FF2B5EF4-FFF2-40B4-BE49-F238E27FC236}">
                <a16:creationId xmlns:a16="http://schemas.microsoft.com/office/drawing/2014/main" id="{637D5B31-A179-1F02-E9C0-45DE2AF1DCF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2AAF006-27C8-7193-95F6-F6363CDB7B18}"/>
              </a:ext>
            </a:extLst>
          </p:cNvPr>
          <p:cNvSpPr>
            <a:spLocks noGrp="1"/>
          </p:cNvSpPr>
          <p:nvPr>
            <p:ph type="sldNum" sz="quarter" idx="12"/>
          </p:nvPr>
        </p:nvSpPr>
        <p:spPr/>
        <p:txBody>
          <a:bodyPr/>
          <a:lstStyle/>
          <a:p>
            <a:fld id="{B8CF7E4E-A452-4F55-900D-E209225E9E72}" type="slidenum">
              <a:rPr lang="it-IT" smtClean="0"/>
              <a:t>‹N›</a:t>
            </a:fld>
            <a:endParaRPr lang="it-IT"/>
          </a:p>
        </p:txBody>
      </p:sp>
    </p:spTree>
    <p:extLst>
      <p:ext uri="{BB962C8B-B14F-4D97-AF65-F5344CB8AC3E}">
        <p14:creationId xmlns:p14="http://schemas.microsoft.com/office/powerpoint/2010/main" val="48723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125D6-1DF0-DB4E-4A14-36ACB2E7758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9DEF9E1-BE76-8C33-CF22-0BCD0B1E9EBA}"/>
              </a:ext>
            </a:extLst>
          </p:cNvPr>
          <p:cNvSpPr>
            <a:spLocks noGrp="1"/>
          </p:cNvSpPr>
          <p:nvPr>
            <p:ph type="dt" sz="half" idx="10"/>
          </p:nvPr>
        </p:nvSpPr>
        <p:spPr/>
        <p:txBody>
          <a:bodyPr/>
          <a:lstStyle/>
          <a:p>
            <a:fld id="{AE67115D-1FD8-4C6E-9F50-482E87BB22E2}" type="datetimeFigureOut">
              <a:rPr lang="it-IT" smtClean="0"/>
              <a:t>29/01/2024</a:t>
            </a:fld>
            <a:endParaRPr lang="it-IT"/>
          </a:p>
        </p:txBody>
      </p:sp>
      <p:sp>
        <p:nvSpPr>
          <p:cNvPr id="4" name="Segnaposto piè di pagina 3">
            <a:extLst>
              <a:ext uri="{FF2B5EF4-FFF2-40B4-BE49-F238E27FC236}">
                <a16:creationId xmlns:a16="http://schemas.microsoft.com/office/drawing/2014/main" id="{4A874C32-1850-7184-6593-976210EB70F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385B9CE-BFF8-4AEB-FF9A-F0A38A3B780B}"/>
              </a:ext>
            </a:extLst>
          </p:cNvPr>
          <p:cNvSpPr>
            <a:spLocks noGrp="1"/>
          </p:cNvSpPr>
          <p:nvPr>
            <p:ph type="sldNum" sz="quarter" idx="12"/>
          </p:nvPr>
        </p:nvSpPr>
        <p:spPr/>
        <p:txBody>
          <a:bodyPr/>
          <a:lstStyle/>
          <a:p>
            <a:fld id="{B8CF7E4E-A452-4F55-900D-E209225E9E72}" type="slidenum">
              <a:rPr lang="it-IT" smtClean="0"/>
              <a:t>‹N›</a:t>
            </a:fld>
            <a:endParaRPr lang="it-IT"/>
          </a:p>
        </p:txBody>
      </p:sp>
    </p:spTree>
    <p:extLst>
      <p:ext uri="{BB962C8B-B14F-4D97-AF65-F5344CB8AC3E}">
        <p14:creationId xmlns:p14="http://schemas.microsoft.com/office/powerpoint/2010/main" val="11031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2F3B929-D510-9CD1-B6D5-0DAEBDAA7764}"/>
              </a:ext>
            </a:extLst>
          </p:cNvPr>
          <p:cNvSpPr>
            <a:spLocks noGrp="1"/>
          </p:cNvSpPr>
          <p:nvPr>
            <p:ph type="dt" sz="half" idx="10"/>
          </p:nvPr>
        </p:nvSpPr>
        <p:spPr/>
        <p:txBody>
          <a:bodyPr/>
          <a:lstStyle/>
          <a:p>
            <a:fld id="{AE67115D-1FD8-4C6E-9F50-482E87BB22E2}" type="datetimeFigureOut">
              <a:rPr lang="it-IT" smtClean="0"/>
              <a:t>29/01/2024</a:t>
            </a:fld>
            <a:endParaRPr lang="it-IT"/>
          </a:p>
        </p:txBody>
      </p:sp>
      <p:sp>
        <p:nvSpPr>
          <p:cNvPr id="3" name="Segnaposto piè di pagina 2">
            <a:extLst>
              <a:ext uri="{FF2B5EF4-FFF2-40B4-BE49-F238E27FC236}">
                <a16:creationId xmlns:a16="http://schemas.microsoft.com/office/drawing/2014/main" id="{5F58B4DD-C56D-8397-7F27-88A6F6BF836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015D54E-A04A-4905-2FFF-F0F2183430F6}"/>
              </a:ext>
            </a:extLst>
          </p:cNvPr>
          <p:cNvSpPr>
            <a:spLocks noGrp="1"/>
          </p:cNvSpPr>
          <p:nvPr>
            <p:ph type="sldNum" sz="quarter" idx="12"/>
          </p:nvPr>
        </p:nvSpPr>
        <p:spPr/>
        <p:txBody>
          <a:bodyPr/>
          <a:lstStyle/>
          <a:p>
            <a:fld id="{B8CF7E4E-A452-4F55-900D-E209225E9E72}" type="slidenum">
              <a:rPr lang="it-IT" smtClean="0"/>
              <a:t>‹N›</a:t>
            </a:fld>
            <a:endParaRPr lang="it-IT"/>
          </a:p>
        </p:txBody>
      </p:sp>
    </p:spTree>
    <p:extLst>
      <p:ext uri="{BB962C8B-B14F-4D97-AF65-F5344CB8AC3E}">
        <p14:creationId xmlns:p14="http://schemas.microsoft.com/office/powerpoint/2010/main" val="380797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39C46-332E-7476-B572-3AEA2487027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7967C3E-D232-E5D0-7E79-195405B67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207FCAA-D1BD-C0C6-1F0F-AC66BDF81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1826CA-013B-81AD-E73D-AA709E8D6F8D}"/>
              </a:ext>
            </a:extLst>
          </p:cNvPr>
          <p:cNvSpPr>
            <a:spLocks noGrp="1"/>
          </p:cNvSpPr>
          <p:nvPr>
            <p:ph type="dt" sz="half" idx="10"/>
          </p:nvPr>
        </p:nvSpPr>
        <p:spPr/>
        <p:txBody>
          <a:bodyPr/>
          <a:lstStyle/>
          <a:p>
            <a:fld id="{AE67115D-1FD8-4C6E-9F50-482E87BB22E2}" type="datetimeFigureOut">
              <a:rPr lang="it-IT" smtClean="0"/>
              <a:t>29/01/2024</a:t>
            </a:fld>
            <a:endParaRPr lang="it-IT"/>
          </a:p>
        </p:txBody>
      </p:sp>
      <p:sp>
        <p:nvSpPr>
          <p:cNvPr id="6" name="Segnaposto piè di pagina 5">
            <a:extLst>
              <a:ext uri="{FF2B5EF4-FFF2-40B4-BE49-F238E27FC236}">
                <a16:creationId xmlns:a16="http://schemas.microsoft.com/office/drawing/2014/main" id="{D0C3000E-A684-493D-C99C-0407CA429B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11BAC50-D78D-AA84-0624-65A15DED82DE}"/>
              </a:ext>
            </a:extLst>
          </p:cNvPr>
          <p:cNvSpPr>
            <a:spLocks noGrp="1"/>
          </p:cNvSpPr>
          <p:nvPr>
            <p:ph type="sldNum" sz="quarter" idx="12"/>
          </p:nvPr>
        </p:nvSpPr>
        <p:spPr/>
        <p:txBody>
          <a:bodyPr/>
          <a:lstStyle/>
          <a:p>
            <a:fld id="{B8CF7E4E-A452-4F55-900D-E209225E9E72}" type="slidenum">
              <a:rPr lang="it-IT" smtClean="0"/>
              <a:t>‹N›</a:t>
            </a:fld>
            <a:endParaRPr lang="it-IT"/>
          </a:p>
        </p:txBody>
      </p:sp>
    </p:spTree>
    <p:extLst>
      <p:ext uri="{BB962C8B-B14F-4D97-AF65-F5344CB8AC3E}">
        <p14:creationId xmlns:p14="http://schemas.microsoft.com/office/powerpoint/2010/main" val="13290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D82EC7-D7B0-30F2-7B0F-11A70FD01D9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3BF267D-9210-9002-761E-867B92E7C8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31B7889-4BF9-64E1-27E9-E556018AB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C25F214-281B-37BE-1390-46A795557559}"/>
              </a:ext>
            </a:extLst>
          </p:cNvPr>
          <p:cNvSpPr>
            <a:spLocks noGrp="1"/>
          </p:cNvSpPr>
          <p:nvPr>
            <p:ph type="dt" sz="half" idx="10"/>
          </p:nvPr>
        </p:nvSpPr>
        <p:spPr/>
        <p:txBody>
          <a:bodyPr/>
          <a:lstStyle/>
          <a:p>
            <a:fld id="{AE67115D-1FD8-4C6E-9F50-482E87BB22E2}" type="datetimeFigureOut">
              <a:rPr lang="it-IT" smtClean="0"/>
              <a:t>29/01/2024</a:t>
            </a:fld>
            <a:endParaRPr lang="it-IT"/>
          </a:p>
        </p:txBody>
      </p:sp>
      <p:sp>
        <p:nvSpPr>
          <p:cNvPr id="6" name="Segnaposto piè di pagina 5">
            <a:extLst>
              <a:ext uri="{FF2B5EF4-FFF2-40B4-BE49-F238E27FC236}">
                <a16:creationId xmlns:a16="http://schemas.microsoft.com/office/drawing/2014/main" id="{8F584099-BF84-BD1B-DC46-D11EAC33EDB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F8E1C56-73CF-117E-954E-7F491B51ED66}"/>
              </a:ext>
            </a:extLst>
          </p:cNvPr>
          <p:cNvSpPr>
            <a:spLocks noGrp="1"/>
          </p:cNvSpPr>
          <p:nvPr>
            <p:ph type="sldNum" sz="quarter" idx="12"/>
          </p:nvPr>
        </p:nvSpPr>
        <p:spPr/>
        <p:txBody>
          <a:bodyPr/>
          <a:lstStyle/>
          <a:p>
            <a:fld id="{B8CF7E4E-A452-4F55-900D-E209225E9E72}" type="slidenum">
              <a:rPr lang="it-IT" smtClean="0"/>
              <a:t>‹N›</a:t>
            </a:fld>
            <a:endParaRPr lang="it-IT"/>
          </a:p>
        </p:txBody>
      </p:sp>
    </p:spTree>
    <p:extLst>
      <p:ext uri="{BB962C8B-B14F-4D97-AF65-F5344CB8AC3E}">
        <p14:creationId xmlns:p14="http://schemas.microsoft.com/office/powerpoint/2010/main" val="133791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402CA05-3439-3BDE-B48D-FADB2753F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D28D9B1-8DA5-FFB4-B32B-C94A098298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F4E40E-B2AF-6805-1FD8-2103F6148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7115D-1FD8-4C6E-9F50-482E87BB22E2}" type="datetimeFigureOut">
              <a:rPr lang="it-IT" smtClean="0"/>
              <a:t>29/01/2024</a:t>
            </a:fld>
            <a:endParaRPr lang="it-IT"/>
          </a:p>
        </p:txBody>
      </p:sp>
      <p:sp>
        <p:nvSpPr>
          <p:cNvPr id="5" name="Segnaposto piè di pagina 4">
            <a:extLst>
              <a:ext uri="{FF2B5EF4-FFF2-40B4-BE49-F238E27FC236}">
                <a16:creationId xmlns:a16="http://schemas.microsoft.com/office/drawing/2014/main" id="{9A46AC7C-1FCD-87B8-11C8-01CFB1DA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969DEF6-E60D-346C-C68E-2182FB87C8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F7E4E-A452-4F55-900D-E209225E9E72}" type="slidenum">
              <a:rPr lang="it-IT" smtClean="0"/>
              <a:t>‹N›</a:t>
            </a:fld>
            <a:endParaRPr lang="it-IT"/>
          </a:p>
        </p:txBody>
      </p:sp>
    </p:spTree>
    <p:extLst>
      <p:ext uri="{BB962C8B-B14F-4D97-AF65-F5344CB8AC3E}">
        <p14:creationId xmlns:p14="http://schemas.microsoft.com/office/powerpoint/2010/main" val="403681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1E9B454F-5F81-DA5D-7E01-64832D2BCB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1CC6C04F-399B-D58C-03B4-D830A0117915}"/>
              </a:ext>
            </a:extLst>
          </p:cNvPr>
          <p:cNvSpPr txBox="1"/>
          <p:nvPr/>
        </p:nvSpPr>
        <p:spPr>
          <a:xfrm>
            <a:off x="2801331" y="5005347"/>
            <a:ext cx="9106295" cy="1323439"/>
          </a:xfrm>
          <a:prstGeom prst="rect">
            <a:avLst/>
          </a:prstGeom>
          <a:noFill/>
        </p:spPr>
        <p:txBody>
          <a:bodyPr wrap="square" rtlCol="0">
            <a:spAutoFit/>
          </a:bodyPr>
          <a:lstStyle/>
          <a:p>
            <a:r>
              <a:rPr lang="it-IT" sz="3200" b="1" dirty="0">
                <a:solidFill>
                  <a:schemeClr val="bg1"/>
                </a:solidFill>
                <a:latin typeface="Abadi" panose="020B0604020104020204" pitchFamily="34" charset="0"/>
              </a:rPr>
              <a:t>Walter Bertini</a:t>
            </a:r>
            <a:br>
              <a:rPr lang="it-IT" sz="2400" b="1" dirty="0">
                <a:solidFill>
                  <a:schemeClr val="bg1"/>
                </a:solidFill>
                <a:latin typeface="Abadi" panose="020B0604020104020204" pitchFamily="34" charset="0"/>
              </a:rPr>
            </a:br>
            <a:r>
              <a:rPr lang="it-IT" sz="2400" b="1" dirty="0">
                <a:solidFill>
                  <a:schemeClr val="bg1"/>
                </a:solidFill>
                <a:latin typeface="Abadi" panose="020B0604020104020204" pitchFamily="34" charset="0"/>
              </a:rPr>
              <a:t>Dirigente Erogazioni, Coordinamento Bandi e Comunicazione </a:t>
            </a:r>
          </a:p>
          <a:p>
            <a:r>
              <a:rPr lang="it-IT" sz="2400" b="1" dirty="0">
                <a:solidFill>
                  <a:schemeClr val="bg1"/>
                </a:solidFill>
                <a:latin typeface="Abadi" panose="020B0604020104020204" pitchFamily="34" charset="0"/>
              </a:rPr>
              <a:t>FILSE S.</a:t>
            </a:r>
            <a:r>
              <a:rPr lang="it-IT" sz="2400" b="1">
                <a:solidFill>
                  <a:schemeClr val="bg1"/>
                </a:solidFill>
                <a:latin typeface="Abadi" panose="020B0604020104020204" pitchFamily="34" charset="0"/>
              </a:rPr>
              <a:t>p.A</a:t>
            </a:r>
            <a:r>
              <a:rPr lang="it-IT" sz="2400" b="1" dirty="0">
                <a:solidFill>
                  <a:schemeClr val="bg1"/>
                </a:solidFill>
                <a:latin typeface="Abadi" panose="020B0604020104020204" pitchFamily="34" charset="0"/>
              </a:rPr>
              <a:t>.</a:t>
            </a:r>
          </a:p>
        </p:txBody>
      </p:sp>
      <p:sp>
        <p:nvSpPr>
          <p:cNvPr id="7" name="CasellaDiTesto 6">
            <a:extLst>
              <a:ext uri="{FF2B5EF4-FFF2-40B4-BE49-F238E27FC236}">
                <a16:creationId xmlns:a16="http://schemas.microsoft.com/office/drawing/2014/main" id="{0AF304DE-1F8C-2C01-6973-AAF7D42D4244}"/>
              </a:ext>
            </a:extLst>
          </p:cNvPr>
          <p:cNvSpPr txBox="1"/>
          <p:nvPr/>
        </p:nvSpPr>
        <p:spPr>
          <a:xfrm>
            <a:off x="2801331" y="3810000"/>
            <a:ext cx="9283832" cy="1077218"/>
          </a:xfrm>
          <a:prstGeom prst="rect">
            <a:avLst/>
          </a:prstGeom>
          <a:noFill/>
        </p:spPr>
        <p:txBody>
          <a:bodyPr wrap="square" rtlCol="0">
            <a:spAutoFit/>
          </a:bodyPr>
          <a:lstStyle/>
          <a:p>
            <a:r>
              <a:rPr lang="it-IT" sz="3200" b="1" dirty="0">
                <a:solidFill>
                  <a:schemeClr val="bg1"/>
                </a:solidFill>
                <a:latin typeface="Abadi" panose="020B0604020104020204" pitchFamily="34" charset="0"/>
              </a:rPr>
              <a:t>Risultati conseguiti e analisi delle criticità sui bandi nella prima fase di programmazione</a:t>
            </a:r>
          </a:p>
        </p:txBody>
      </p:sp>
    </p:spTree>
    <p:extLst>
      <p:ext uri="{BB962C8B-B14F-4D97-AF65-F5344CB8AC3E}">
        <p14:creationId xmlns:p14="http://schemas.microsoft.com/office/powerpoint/2010/main" val="326924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C20D9DA-AEBE-1399-F0DC-5012903D57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olo 1">
            <a:extLst>
              <a:ext uri="{FF2B5EF4-FFF2-40B4-BE49-F238E27FC236}">
                <a16:creationId xmlns:a16="http://schemas.microsoft.com/office/drawing/2014/main" id="{8B402216-50F6-A5A0-E82D-9FAD2C663D23}"/>
              </a:ext>
            </a:extLst>
          </p:cNvPr>
          <p:cNvSpPr>
            <a:spLocks noGrp="1"/>
          </p:cNvSpPr>
          <p:nvPr>
            <p:ph type="title"/>
          </p:nvPr>
        </p:nvSpPr>
        <p:spPr>
          <a:xfrm>
            <a:off x="1121004" y="1298379"/>
            <a:ext cx="10515600" cy="1325563"/>
          </a:xfrm>
        </p:spPr>
        <p:txBody>
          <a:bodyPr>
            <a:normAutofit/>
          </a:bodyPr>
          <a:lstStyle/>
          <a:p>
            <a:r>
              <a:rPr lang="it-IT" sz="2400" dirty="0">
                <a:latin typeface="Abadi" panose="020B0604020104020204" pitchFamily="34" charset="0"/>
              </a:rPr>
              <a:t>Programma Operativo ‘21-’27- Stato delle lavorazioni – OP1</a:t>
            </a:r>
          </a:p>
        </p:txBody>
      </p:sp>
      <p:graphicFrame>
        <p:nvGraphicFramePr>
          <p:cNvPr id="19" name="Tabella 18">
            <a:extLst>
              <a:ext uri="{FF2B5EF4-FFF2-40B4-BE49-F238E27FC236}">
                <a16:creationId xmlns:a16="http://schemas.microsoft.com/office/drawing/2014/main" id="{421D9D20-DB6B-25FA-B8A3-6FC4CB1959FF}"/>
              </a:ext>
            </a:extLst>
          </p:cNvPr>
          <p:cNvGraphicFramePr>
            <a:graphicFrameLocks noGrp="1"/>
          </p:cNvGraphicFramePr>
          <p:nvPr>
            <p:extLst>
              <p:ext uri="{D42A27DB-BD31-4B8C-83A1-F6EECF244321}">
                <p14:modId xmlns:p14="http://schemas.microsoft.com/office/powerpoint/2010/main" val="1384078242"/>
              </p:ext>
            </p:extLst>
          </p:nvPr>
        </p:nvGraphicFramePr>
        <p:xfrm>
          <a:off x="1365249" y="2724786"/>
          <a:ext cx="9928563" cy="3505200"/>
        </p:xfrm>
        <a:graphic>
          <a:graphicData uri="http://schemas.openxmlformats.org/drawingml/2006/table">
            <a:tbl>
              <a:tblPr/>
              <a:tblGrid>
                <a:gridCol w="2612078">
                  <a:extLst>
                    <a:ext uri="{9D8B030D-6E8A-4147-A177-3AD203B41FA5}">
                      <a16:colId xmlns:a16="http://schemas.microsoft.com/office/drawing/2014/main" val="1451845029"/>
                    </a:ext>
                  </a:extLst>
                </a:gridCol>
                <a:gridCol w="1945732">
                  <a:extLst>
                    <a:ext uri="{9D8B030D-6E8A-4147-A177-3AD203B41FA5}">
                      <a16:colId xmlns:a16="http://schemas.microsoft.com/office/drawing/2014/main" val="920623821"/>
                    </a:ext>
                  </a:extLst>
                </a:gridCol>
                <a:gridCol w="906231">
                  <a:extLst>
                    <a:ext uri="{9D8B030D-6E8A-4147-A177-3AD203B41FA5}">
                      <a16:colId xmlns:a16="http://schemas.microsoft.com/office/drawing/2014/main" val="2081678502"/>
                    </a:ext>
                  </a:extLst>
                </a:gridCol>
                <a:gridCol w="1092808">
                  <a:extLst>
                    <a:ext uri="{9D8B030D-6E8A-4147-A177-3AD203B41FA5}">
                      <a16:colId xmlns:a16="http://schemas.microsoft.com/office/drawing/2014/main" val="521434523"/>
                    </a:ext>
                  </a:extLst>
                </a:gridCol>
                <a:gridCol w="1346020">
                  <a:extLst>
                    <a:ext uri="{9D8B030D-6E8A-4147-A177-3AD203B41FA5}">
                      <a16:colId xmlns:a16="http://schemas.microsoft.com/office/drawing/2014/main" val="3858571189"/>
                    </a:ext>
                  </a:extLst>
                </a:gridCol>
                <a:gridCol w="975108">
                  <a:extLst>
                    <a:ext uri="{9D8B030D-6E8A-4147-A177-3AD203B41FA5}">
                      <a16:colId xmlns:a16="http://schemas.microsoft.com/office/drawing/2014/main" val="4293928469"/>
                    </a:ext>
                  </a:extLst>
                </a:gridCol>
                <a:gridCol w="1050586">
                  <a:extLst>
                    <a:ext uri="{9D8B030D-6E8A-4147-A177-3AD203B41FA5}">
                      <a16:colId xmlns:a16="http://schemas.microsoft.com/office/drawing/2014/main" val="1185774809"/>
                    </a:ext>
                  </a:extLst>
                </a:gridCol>
              </a:tblGrid>
              <a:tr h="1021080">
                <a:tc>
                  <a:txBody>
                    <a:bodyPr/>
                    <a:lstStyle/>
                    <a:p>
                      <a:pPr algn="l" fontAlgn="b"/>
                      <a:endParaRPr lang="it-IT" sz="1000" b="0" i="0" u="none" strike="noStrike" dirty="0">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FFFFFF"/>
                          </a:solidFill>
                          <a:effectLst/>
                          <a:latin typeface="Arial" panose="020B0604020202020204" pitchFamily="34" charset="0"/>
                        </a:rPr>
                        <a:t>Importo stanziato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it-IT" sz="1100" b="1" i="0" u="none" strike="noStrike">
                          <a:solidFill>
                            <a:srgbClr val="FFFFFF"/>
                          </a:solidFill>
                          <a:effectLst/>
                          <a:latin typeface="Arial" panose="020B0604020202020204" pitchFamily="34" charset="0"/>
                        </a:rPr>
                        <a:t>Domande pervenute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it-IT" sz="1100" b="1" i="0" u="none" strike="noStrike">
                          <a:solidFill>
                            <a:srgbClr val="FFFFFF"/>
                          </a:solidFill>
                          <a:effectLst/>
                          <a:latin typeface="Arial" panose="020B0604020202020204" pitchFamily="34" charset="0"/>
                        </a:rPr>
                        <a:t>Domande deliberate positivamente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it-IT" sz="1100" b="1" i="0" u="none" strike="noStrike">
                          <a:solidFill>
                            <a:srgbClr val="FFFFFF"/>
                          </a:solidFill>
                          <a:effectLst/>
                          <a:latin typeface="Arial" panose="020B0604020202020204" pitchFamily="34" charset="0"/>
                        </a:rPr>
                        <a:t>Agevolazione Concessa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it-IT" sz="1100" b="1" i="0" u="none" strike="noStrike">
                          <a:solidFill>
                            <a:srgbClr val="FFFFFF"/>
                          </a:solidFill>
                          <a:effectLst/>
                          <a:latin typeface="Arial" panose="020B0604020202020204" pitchFamily="34" charset="0"/>
                        </a:rPr>
                        <a:t>N. domande con erogazione in corso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it-IT" sz="1200" b="1" i="0" u="none" strike="noStrike">
                          <a:solidFill>
                            <a:srgbClr val="FFFFFF"/>
                          </a:solidFill>
                          <a:effectLst/>
                          <a:latin typeface="Arial" panose="020B0604020202020204" pitchFamily="34" charset="0"/>
                        </a:rPr>
                        <a:t>Agevolazione erogata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1107436607"/>
                  </a:ext>
                </a:extLst>
              </a:tr>
              <a:tr h="266700">
                <a:tc>
                  <a:txBody>
                    <a:bodyPr/>
                    <a:lstStyle/>
                    <a:p>
                      <a:pPr algn="ctr" fontAlgn="ctr"/>
                      <a:r>
                        <a:rPr lang="it-IT" sz="1400" b="1" i="0" u="none" strike="noStrike" dirty="0">
                          <a:solidFill>
                            <a:srgbClr val="000000"/>
                          </a:solidFill>
                          <a:effectLst/>
                          <a:latin typeface="Arial" panose="020B0604020202020204" pitchFamily="34" charset="0"/>
                        </a:rPr>
                        <a:t>Azione 1.1.1 -  Poli di Ricerca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it-IT" sz="1200" b="0" i="0" u="none" strike="noStrike" dirty="0">
                          <a:effectLst/>
                          <a:latin typeface="Arial" panose="020B0604020202020204" pitchFamily="34" charset="0"/>
                        </a:rPr>
                        <a:t>39.356.181,66 €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Arial" panose="020B0604020202020204" pitchFamily="34" charset="0"/>
                        </a:rPr>
                        <a:t>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Arial" panose="020B0604020202020204" pitchFamily="34" charset="0"/>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Arial" panose="020B0604020202020204" pitchFamily="34" charset="0"/>
                        </a:rPr>
                        <a:t>7.383.549,73 €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Arial" panose="020B0604020202020204" pitchFamily="34" charset="0"/>
                        </a:rPr>
                        <a:t>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144840"/>
                  </a:ext>
                </a:extLst>
              </a:tr>
              <a:tr h="289560">
                <a:tc>
                  <a:txBody>
                    <a:bodyPr/>
                    <a:lstStyle/>
                    <a:p>
                      <a:pPr algn="ctr" fontAlgn="ctr"/>
                      <a:r>
                        <a:rPr lang="it-IT" sz="1400" b="1" i="0" u="none" strike="noStrike" dirty="0">
                          <a:solidFill>
                            <a:srgbClr val="000000"/>
                          </a:solidFill>
                          <a:effectLst/>
                          <a:latin typeface="Arial" panose="020B0604020202020204" pitchFamily="34" charset="0"/>
                        </a:rPr>
                        <a:t>Azione 1.1.1 - Innovazione nelle MPMI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it-IT" sz="1200" b="0" i="0" u="none" strike="noStrike" dirty="0">
                          <a:effectLst/>
                          <a:latin typeface="Arial" panose="020B0604020202020204" pitchFamily="34" charset="0"/>
                        </a:rPr>
                        <a:t>9.620.000,00 €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116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Arial" panose="020B0604020202020204" pitchFamily="34" charset="0"/>
                        </a:rPr>
                        <a:t>8.543.232,59 €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Arial" panose="020B0604020202020204" pitchFamily="34" charset="0"/>
                        </a:rPr>
                        <a:t>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44927"/>
                  </a:ext>
                </a:extLst>
              </a:tr>
              <a:tr h="335280">
                <a:tc>
                  <a:txBody>
                    <a:bodyPr/>
                    <a:lstStyle/>
                    <a:p>
                      <a:pPr algn="ctr" fontAlgn="ctr"/>
                      <a:r>
                        <a:rPr lang="it-IT" sz="1400" b="1" i="0" u="none" strike="noStrike" dirty="0">
                          <a:solidFill>
                            <a:srgbClr val="000000"/>
                          </a:solidFill>
                          <a:effectLst/>
                          <a:latin typeface="Arial" panose="020B0604020202020204" pitchFamily="34" charset="0"/>
                        </a:rPr>
                        <a:t>Azione 1.3.4 - Interventi  produzioni audiovisive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it-IT" sz="1200" b="0" i="0" u="none" strike="noStrike" dirty="0">
                          <a:effectLst/>
                          <a:latin typeface="Arial" panose="020B0604020202020204" pitchFamily="34" charset="0"/>
                        </a:rPr>
                        <a:t>1.500.000,00 €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Arial" panose="020B0604020202020204" pitchFamily="34" charset="0"/>
                        </a:rPr>
                        <a:t>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345083"/>
                  </a:ext>
                </a:extLst>
              </a:tr>
              <a:tr h="502920">
                <a:tc>
                  <a:txBody>
                    <a:bodyPr/>
                    <a:lstStyle/>
                    <a:p>
                      <a:pPr algn="ctr" fontAlgn="ctr"/>
                      <a:r>
                        <a:rPr lang="it-IT" sz="1400" b="1" i="0" u="none" strike="noStrike" dirty="0">
                          <a:solidFill>
                            <a:srgbClr val="000000"/>
                          </a:solidFill>
                          <a:effectLst/>
                          <a:latin typeface="Arial" panose="020B0604020202020204" pitchFamily="34" charset="0"/>
                        </a:rPr>
                        <a:t>Azione 1.3.7 - Supporto alla modernizzazione del sistema della logistica merci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marL="0" algn="ctr" defTabSz="914400" rtl="0" eaLnBrk="1" fontAlgn="ctr" latinLnBrk="0" hangingPunct="1"/>
                      <a:r>
                        <a:rPr lang="it-IT" sz="1200" b="0" i="0" u="none" strike="noStrike" kern="1200" dirty="0">
                          <a:solidFill>
                            <a:schemeClr val="tx1"/>
                          </a:solidFill>
                          <a:effectLst/>
                          <a:latin typeface="Arial" panose="020B0604020202020204" pitchFamily="34" charset="0"/>
                          <a:ea typeface="+mn-ea"/>
                          <a:cs typeface="+mn-cs"/>
                        </a:rPr>
                        <a:t>1.000.000,00 €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24443"/>
                  </a:ext>
                </a:extLst>
              </a:tr>
              <a:tr h="266700">
                <a:tc>
                  <a:txBody>
                    <a:bodyPr/>
                    <a:lstStyle/>
                    <a:p>
                      <a:pPr algn="ctr" fontAlgn="ctr"/>
                      <a:r>
                        <a:rPr lang="it-IT" sz="1400" b="1" i="0" u="none" strike="noStrike" dirty="0">
                          <a:solidFill>
                            <a:srgbClr val="000000"/>
                          </a:solidFill>
                          <a:effectLst/>
                          <a:latin typeface="Arial" panose="020B0604020202020204" pitchFamily="34" charset="0"/>
                        </a:rPr>
                        <a:t>Azione 1.4.1 – Sviluppo Competenze*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marL="0" algn="ctr" defTabSz="914400" rtl="0" eaLnBrk="1" fontAlgn="ctr" latinLnBrk="0" hangingPunct="1"/>
                      <a:r>
                        <a:rPr lang="it-IT" sz="1200" b="0" i="0" u="none" strike="noStrike" kern="1200" dirty="0">
                          <a:solidFill>
                            <a:schemeClr val="tx1"/>
                          </a:solidFill>
                          <a:effectLst/>
                          <a:latin typeface="Arial" panose="020B0604020202020204" pitchFamily="34" charset="0"/>
                          <a:ea typeface="+mn-ea"/>
                          <a:cs typeface="+mn-cs"/>
                        </a:rPr>
                        <a:t>1.583.686,00 €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Arial" panose="020B0604020202020204" pitchFamily="34" charset="0"/>
                        </a:rPr>
                        <a:t>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Arial" panose="020B0604020202020204" pitchFamily="34" charset="0"/>
                        </a:rPr>
                        <a:t>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988664"/>
                  </a:ext>
                </a:extLst>
              </a:tr>
              <a:tr h="266700">
                <a:tc>
                  <a:txBody>
                    <a:bodyPr/>
                    <a:lstStyle/>
                    <a:p>
                      <a:pPr algn="ctr" fontAlgn="ctr"/>
                      <a:r>
                        <a:rPr lang="it-IT" sz="1000" b="1" i="0" u="none" strike="noStrike" dirty="0">
                          <a:solidFill>
                            <a:srgbClr val="000000"/>
                          </a:solidFill>
                          <a:effectLst/>
                          <a:latin typeface="Arial" panose="020B06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it-IT" sz="1400" b="1" i="0" u="none" strike="noStrike" dirty="0">
                          <a:effectLst/>
                          <a:latin typeface="Arial" panose="020B0604020202020204" pitchFamily="34" charset="0"/>
                        </a:rPr>
                        <a:t>53.059.867,66 €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400" b="1" i="0" u="none" strike="noStrike" dirty="0">
                          <a:effectLst/>
                          <a:latin typeface="Arial" panose="020B0604020202020204" pitchFamily="34" charset="0"/>
                        </a:rPr>
                        <a:t>229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400" b="1" i="0" u="none" strike="noStrike" dirty="0">
                          <a:effectLst/>
                          <a:latin typeface="Arial" panose="020B0604020202020204" pitchFamily="34" charset="0"/>
                        </a:rPr>
                        <a:t>101</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400" b="1" i="0" u="none" strike="noStrike" dirty="0">
                          <a:effectLst/>
                          <a:latin typeface="Arial" panose="020B0604020202020204" pitchFamily="34" charset="0"/>
                        </a:rPr>
                        <a:t>15.926.782,32 €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400" b="1" i="0" u="none" strike="noStrike" dirty="0">
                          <a:effectLst/>
                          <a:latin typeface="Arial" panose="020B0604020202020204" pitchFamily="34" charset="0"/>
                        </a:rPr>
                        <a:t>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400" b="1" i="0" u="none" strike="noStrike" dirty="0">
                          <a:effectLst/>
                          <a:latin typeface="Arial" panose="020B0604020202020204" pitchFamily="34" charset="0"/>
                        </a:rPr>
                        <a:t>0,00 €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02684782"/>
                  </a:ext>
                </a:extLst>
              </a:tr>
            </a:tbl>
          </a:graphicData>
        </a:graphic>
      </p:graphicFrame>
      <p:pic>
        <p:nvPicPr>
          <p:cNvPr id="20" name="Immagine 19">
            <a:extLst>
              <a:ext uri="{FF2B5EF4-FFF2-40B4-BE49-F238E27FC236}">
                <a16:creationId xmlns:a16="http://schemas.microsoft.com/office/drawing/2014/main" id="{7A95C73B-ADDC-52F5-3864-7338FB406E41}"/>
              </a:ext>
            </a:extLst>
          </p:cNvPr>
          <p:cNvPicPr>
            <a:picLocks noChangeAspect="1"/>
          </p:cNvPicPr>
          <p:nvPr/>
        </p:nvPicPr>
        <p:blipFill rotWithShape="1">
          <a:blip r:embed="rId3"/>
          <a:srcRect l="13005" t="13617" r="71515" b="78432"/>
          <a:stretch/>
        </p:blipFill>
        <p:spPr>
          <a:xfrm>
            <a:off x="1743960" y="2866194"/>
            <a:ext cx="2073896" cy="693476"/>
          </a:xfrm>
          <a:prstGeom prst="rect">
            <a:avLst/>
          </a:prstGeom>
        </p:spPr>
      </p:pic>
      <p:sp>
        <p:nvSpPr>
          <p:cNvPr id="2" name="CasellaDiTesto 1">
            <a:extLst>
              <a:ext uri="{FF2B5EF4-FFF2-40B4-BE49-F238E27FC236}">
                <a16:creationId xmlns:a16="http://schemas.microsoft.com/office/drawing/2014/main" id="{A193D765-D0A9-E7C7-43AE-0F8E32CD3566}"/>
              </a:ext>
            </a:extLst>
          </p:cNvPr>
          <p:cNvSpPr txBox="1"/>
          <p:nvPr/>
        </p:nvSpPr>
        <p:spPr>
          <a:xfrm>
            <a:off x="1391206" y="6437313"/>
            <a:ext cx="8414996" cy="276999"/>
          </a:xfrm>
          <a:prstGeom prst="rect">
            <a:avLst/>
          </a:prstGeom>
          <a:noFill/>
        </p:spPr>
        <p:txBody>
          <a:bodyPr wrap="none" rtlCol="0">
            <a:spAutoFit/>
          </a:bodyPr>
          <a:lstStyle/>
          <a:p>
            <a:r>
              <a:rPr lang="it-IT" sz="1200" dirty="0"/>
              <a:t>* La dotazione indicata è relativa al totale dei Bandi della Misura, comprensiva delle dotazioni assegnate ai Bandi prossima apertura</a:t>
            </a:r>
          </a:p>
        </p:txBody>
      </p:sp>
    </p:spTree>
    <p:extLst>
      <p:ext uri="{BB962C8B-B14F-4D97-AF65-F5344CB8AC3E}">
        <p14:creationId xmlns:p14="http://schemas.microsoft.com/office/powerpoint/2010/main" val="241769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C20D9DA-AEBE-1399-F0DC-5012903D57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olo 1">
            <a:extLst>
              <a:ext uri="{FF2B5EF4-FFF2-40B4-BE49-F238E27FC236}">
                <a16:creationId xmlns:a16="http://schemas.microsoft.com/office/drawing/2014/main" id="{8B402216-50F6-A5A0-E82D-9FAD2C663D23}"/>
              </a:ext>
            </a:extLst>
          </p:cNvPr>
          <p:cNvSpPr>
            <a:spLocks noGrp="1"/>
          </p:cNvSpPr>
          <p:nvPr>
            <p:ph type="title"/>
          </p:nvPr>
        </p:nvSpPr>
        <p:spPr>
          <a:xfrm>
            <a:off x="1121004" y="1298379"/>
            <a:ext cx="10515600" cy="1325563"/>
          </a:xfrm>
        </p:spPr>
        <p:txBody>
          <a:bodyPr>
            <a:normAutofit/>
          </a:bodyPr>
          <a:lstStyle/>
          <a:p>
            <a:r>
              <a:rPr lang="it-IT" sz="2400" dirty="0">
                <a:latin typeface="Abadi" panose="020B0604020104020204" pitchFamily="34" charset="0"/>
              </a:rPr>
              <a:t>Programma Operativo ‘21-’27- Stato delle lavorazioni – OP2</a:t>
            </a:r>
          </a:p>
        </p:txBody>
      </p:sp>
      <p:graphicFrame>
        <p:nvGraphicFramePr>
          <p:cNvPr id="10" name="Tabella 9">
            <a:extLst>
              <a:ext uri="{FF2B5EF4-FFF2-40B4-BE49-F238E27FC236}">
                <a16:creationId xmlns:a16="http://schemas.microsoft.com/office/drawing/2014/main" id="{3B79B038-EAA1-F208-428D-E2A62A4EE23A}"/>
              </a:ext>
            </a:extLst>
          </p:cNvPr>
          <p:cNvGraphicFramePr>
            <a:graphicFrameLocks noGrp="1"/>
          </p:cNvGraphicFramePr>
          <p:nvPr>
            <p:extLst>
              <p:ext uri="{D42A27DB-BD31-4B8C-83A1-F6EECF244321}">
                <p14:modId xmlns:p14="http://schemas.microsoft.com/office/powerpoint/2010/main" val="1705379552"/>
              </p:ext>
            </p:extLst>
          </p:nvPr>
        </p:nvGraphicFramePr>
        <p:xfrm>
          <a:off x="1391206" y="2313547"/>
          <a:ext cx="10245399" cy="3873023"/>
        </p:xfrm>
        <a:graphic>
          <a:graphicData uri="http://schemas.openxmlformats.org/drawingml/2006/table">
            <a:tbl>
              <a:tblPr/>
              <a:tblGrid>
                <a:gridCol w="2695434">
                  <a:extLst>
                    <a:ext uri="{9D8B030D-6E8A-4147-A177-3AD203B41FA5}">
                      <a16:colId xmlns:a16="http://schemas.microsoft.com/office/drawing/2014/main" val="582741174"/>
                    </a:ext>
                  </a:extLst>
                </a:gridCol>
                <a:gridCol w="2007823">
                  <a:extLst>
                    <a:ext uri="{9D8B030D-6E8A-4147-A177-3AD203B41FA5}">
                      <a16:colId xmlns:a16="http://schemas.microsoft.com/office/drawing/2014/main" val="3358085570"/>
                    </a:ext>
                  </a:extLst>
                </a:gridCol>
                <a:gridCol w="935151">
                  <a:extLst>
                    <a:ext uri="{9D8B030D-6E8A-4147-A177-3AD203B41FA5}">
                      <a16:colId xmlns:a16="http://schemas.microsoft.com/office/drawing/2014/main" val="2060933127"/>
                    </a:ext>
                  </a:extLst>
                </a:gridCol>
                <a:gridCol w="1127681">
                  <a:extLst>
                    <a:ext uri="{9D8B030D-6E8A-4147-A177-3AD203B41FA5}">
                      <a16:colId xmlns:a16="http://schemas.microsoft.com/office/drawing/2014/main" val="2725935291"/>
                    </a:ext>
                  </a:extLst>
                </a:gridCol>
                <a:gridCol w="1388974">
                  <a:extLst>
                    <a:ext uri="{9D8B030D-6E8A-4147-A177-3AD203B41FA5}">
                      <a16:colId xmlns:a16="http://schemas.microsoft.com/office/drawing/2014/main" val="1946219386"/>
                    </a:ext>
                  </a:extLst>
                </a:gridCol>
                <a:gridCol w="838884">
                  <a:extLst>
                    <a:ext uri="{9D8B030D-6E8A-4147-A177-3AD203B41FA5}">
                      <a16:colId xmlns:a16="http://schemas.microsoft.com/office/drawing/2014/main" val="4197435570"/>
                    </a:ext>
                  </a:extLst>
                </a:gridCol>
                <a:gridCol w="1251452">
                  <a:extLst>
                    <a:ext uri="{9D8B030D-6E8A-4147-A177-3AD203B41FA5}">
                      <a16:colId xmlns:a16="http://schemas.microsoft.com/office/drawing/2014/main" val="4017063632"/>
                    </a:ext>
                  </a:extLst>
                </a:gridCol>
              </a:tblGrid>
              <a:tr h="842228">
                <a:tc>
                  <a:txBody>
                    <a:bodyPr/>
                    <a:lstStyle/>
                    <a:p>
                      <a:pPr algn="l" fontAlgn="b"/>
                      <a:endParaRPr lang="it-IT" sz="1000" b="0" i="0" u="none" strike="noStrike" dirty="0">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FFFFFF"/>
                          </a:solidFill>
                          <a:effectLst/>
                          <a:latin typeface="Arial" panose="020B0604020202020204" pitchFamily="34" charset="0"/>
                        </a:rPr>
                        <a:t>Importo stanziato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it-IT" sz="1100" b="1" i="0" u="none" strike="noStrike" dirty="0">
                          <a:solidFill>
                            <a:srgbClr val="FFFFFF"/>
                          </a:solidFill>
                          <a:effectLst/>
                          <a:latin typeface="Arial" panose="020B0604020202020204" pitchFamily="34" charset="0"/>
                        </a:rPr>
                        <a:t>Domande pervenute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it-IT" sz="1100" b="1" i="0" u="none" strike="noStrike">
                          <a:solidFill>
                            <a:srgbClr val="FFFFFF"/>
                          </a:solidFill>
                          <a:effectLst/>
                          <a:latin typeface="Arial" panose="020B0604020202020204" pitchFamily="34" charset="0"/>
                        </a:rPr>
                        <a:t>Domande deliberate positivamente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it-IT" sz="1100" b="1" i="0" u="none" strike="noStrike">
                          <a:solidFill>
                            <a:srgbClr val="FFFFFF"/>
                          </a:solidFill>
                          <a:effectLst/>
                          <a:latin typeface="Arial" panose="020B0604020202020204" pitchFamily="34" charset="0"/>
                        </a:rPr>
                        <a:t>Agevolazione Concessa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it-IT" sz="1100" b="1" i="0" u="none" strike="noStrike">
                          <a:solidFill>
                            <a:srgbClr val="FFFFFF"/>
                          </a:solidFill>
                          <a:effectLst/>
                          <a:latin typeface="Arial" panose="020B0604020202020204" pitchFamily="34" charset="0"/>
                        </a:rPr>
                        <a:t>N. domande con erogazione in corso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it-IT" sz="1200" b="1" i="0" u="none" strike="noStrike">
                          <a:solidFill>
                            <a:srgbClr val="FFFFFF"/>
                          </a:solidFill>
                          <a:effectLst/>
                          <a:latin typeface="Arial" panose="020B0604020202020204" pitchFamily="34" charset="0"/>
                        </a:rPr>
                        <a:t>Agevolazione erogata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3131868088"/>
                  </a:ext>
                </a:extLst>
              </a:tr>
              <a:tr h="482025">
                <a:tc>
                  <a:txBody>
                    <a:bodyPr/>
                    <a:lstStyle/>
                    <a:p>
                      <a:pPr marL="0" algn="ctr" defTabSz="914400" rtl="0" eaLnBrk="1" fontAlgn="ctr" latinLnBrk="0" hangingPunct="1"/>
                      <a:r>
                        <a:rPr lang="it-IT" sz="1200" b="1" i="0" u="none" strike="noStrike" kern="1200" dirty="0">
                          <a:solidFill>
                            <a:srgbClr val="000000"/>
                          </a:solidFill>
                          <a:effectLst/>
                          <a:latin typeface="Arial" panose="020B0604020202020204" pitchFamily="34" charset="0"/>
                          <a:ea typeface="+mn-ea"/>
                          <a:cs typeface="+mn-cs"/>
                        </a:rPr>
                        <a:t>Azione 2.1.1 - Azione 2.1.1 - Efficientamento Energetico -  - Comuni inf 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it-IT" sz="1300" b="0" i="0" u="none" strike="noStrike" dirty="0">
                          <a:effectLst/>
                          <a:latin typeface="Arial" panose="020B0604020202020204" pitchFamily="34" charset="0"/>
                        </a:rPr>
                        <a:t>1.000.000,00 €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998.504,41 €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91.578,68 €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946640"/>
                  </a:ext>
                </a:extLst>
              </a:tr>
              <a:tr h="627151">
                <a:tc>
                  <a:txBody>
                    <a:bodyPr/>
                    <a:lstStyle/>
                    <a:p>
                      <a:pPr marL="0" algn="ctr" defTabSz="914400" rtl="0" eaLnBrk="1" fontAlgn="ctr" latinLnBrk="0" hangingPunct="1"/>
                      <a:r>
                        <a:rPr lang="it-IT" sz="1200" b="1" i="0" u="none" strike="noStrike" kern="1200" dirty="0">
                          <a:solidFill>
                            <a:srgbClr val="000000"/>
                          </a:solidFill>
                          <a:effectLst/>
                          <a:latin typeface="Arial" panose="020B0604020202020204" pitchFamily="34" charset="0"/>
                          <a:ea typeface="+mn-ea"/>
                          <a:cs typeface="+mn-cs"/>
                        </a:rPr>
                        <a:t>Azione 2.1.1 - Efficientamento Energetico -  - Comuni sup 2.000 inf 40.000 e Altri Enti pubblici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it-IT" sz="1300" b="0" i="0" u="none" strike="noStrike" dirty="0">
                          <a:effectLst/>
                          <a:latin typeface="Arial" panose="020B0604020202020204" pitchFamily="34" charset="0"/>
                        </a:rPr>
                        <a:t>3.820.000,00 €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3.704.070,64 €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370.407,07 €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620272"/>
                  </a:ext>
                </a:extLst>
              </a:tr>
              <a:tr h="482025">
                <a:tc>
                  <a:txBody>
                    <a:bodyPr/>
                    <a:lstStyle/>
                    <a:p>
                      <a:pPr marL="0" algn="ctr" defTabSz="914400" rtl="0" eaLnBrk="1" fontAlgn="ctr" latinLnBrk="0" hangingPunct="1"/>
                      <a:r>
                        <a:rPr lang="it-IT" sz="1200" b="1" i="0" u="none" strike="noStrike" kern="1200" dirty="0">
                          <a:solidFill>
                            <a:srgbClr val="000000"/>
                          </a:solidFill>
                          <a:effectLst/>
                          <a:latin typeface="Arial" panose="020B0604020202020204" pitchFamily="34" charset="0"/>
                          <a:ea typeface="+mn-ea"/>
                          <a:cs typeface="+mn-cs"/>
                        </a:rPr>
                        <a:t>Azione 2.1.1 - Efficientamento Energetico - Comuni sup 2.000 inf 40.000  - RIAPERTURA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it-IT" sz="1300" b="0" i="0" u="none" strike="noStrike" dirty="0">
                          <a:effectLst/>
                          <a:latin typeface="Arial" panose="020B0604020202020204" pitchFamily="34" charset="0"/>
                        </a:rPr>
                        <a:t>4.644.765,65 €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3.554.251,91 €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620.948,11 €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881769"/>
                  </a:ext>
                </a:extLst>
              </a:tr>
              <a:tr h="323384">
                <a:tc>
                  <a:txBody>
                    <a:bodyPr/>
                    <a:lstStyle/>
                    <a:p>
                      <a:pPr marL="0" algn="ctr" defTabSz="914400" rtl="0" eaLnBrk="1" fontAlgn="ctr" latinLnBrk="0" hangingPunct="1"/>
                      <a:r>
                        <a:rPr lang="it-IT" sz="1200" b="1" i="0" u="none" strike="noStrike" kern="1200" dirty="0">
                          <a:solidFill>
                            <a:srgbClr val="000000"/>
                          </a:solidFill>
                          <a:effectLst/>
                          <a:latin typeface="Arial" panose="020B0604020202020204" pitchFamily="34" charset="0"/>
                          <a:ea typeface="+mn-ea"/>
                          <a:cs typeface="+mn-cs"/>
                        </a:rPr>
                        <a:t>Azione 2.1.2 – Efficientamento* energetico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it-IT" sz="1300" b="0" i="0" u="none" strike="noStrike" kern="1200" dirty="0">
                          <a:solidFill>
                            <a:schemeClr val="tx1"/>
                          </a:solidFill>
                          <a:effectLst/>
                          <a:latin typeface="Arial" panose="020B0604020202020204" pitchFamily="34" charset="0"/>
                          <a:ea typeface="+mn-ea"/>
                          <a:cs typeface="+mn-cs"/>
                        </a:rPr>
                        <a:t>14.060.000,00 €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2.070.742,51 €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247951"/>
                  </a:ext>
                </a:extLst>
              </a:tr>
              <a:tr h="323384">
                <a:tc>
                  <a:txBody>
                    <a:bodyPr/>
                    <a:lstStyle/>
                    <a:p>
                      <a:pPr marL="0" algn="ctr" defTabSz="914400" rtl="0" eaLnBrk="1" fontAlgn="ctr" latinLnBrk="0" hangingPunct="1"/>
                      <a:r>
                        <a:rPr lang="it-IT" sz="1200" b="1" i="0" u="none" strike="noStrike" kern="1200" dirty="0">
                          <a:solidFill>
                            <a:srgbClr val="000000"/>
                          </a:solidFill>
                          <a:effectLst/>
                          <a:latin typeface="Arial" panose="020B0604020202020204" pitchFamily="34" charset="0"/>
                          <a:ea typeface="+mn-ea"/>
                          <a:cs typeface="+mn-cs"/>
                        </a:rPr>
                        <a:t>Azione 2.2.1 -  fonti rinnovabili destinati alle PMI liguri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it-IT" sz="1300" b="0" i="0" u="none" strike="noStrike" dirty="0">
                          <a:effectLst/>
                          <a:latin typeface="Arial" panose="020B0604020202020204" pitchFamily="34" charset="0"/>
                        </a:rPr>
                        <a:t>4.060.000,00 €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212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13592"/>
                  </a:ext>
                </a:extLst>
              </a:tr>
              <a:tr h="323384">
                <a:tc>
                  <a:txBody>
                    <a:bodyPr/>
                    <a:lstStyle/>
                    <a:p>
                      <a:pPr marL="0" algn="ctr" defTabSz="914400" rtl="0" eaLnBrk="1" fontAlgn="ctr" latinLnBrk="0" hangingPunct="1"/>
                      <a:r>
                        <a:rPr lang="it-IT" sz="1200" b="1" i="0" u="none" strike="noStrike" kern="1200" dirty="0">
                          <a:solidFill>
                            <a:srgbClr val="000000"/>
                          </a:solidFill>
                          <a:effectLst/>
                          <a:latin typeface="Arial" panose="020B0604020202020204" pitchFamily="34" charset="0"/>
                          <a:ea typeface="+mn-ea"/>
                          <a:cs typeface="+mn-cs"/>
                        </a:rPr>
                        <a:t>Azione 2.6.1 - Economia circolare*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it-IT" sz="1300" b="0" i="0" u="none" strike="noStrike" kern="1200" dirty="0">
                          <a:solidFill>
                            <a:schemeClr val="tx1"/>
                          </a:solidFill>
                          <a:effectLst/>
                          <a:latin typeface="Arial" panose="020B0604020202020204" pitchFamily="34" charset="0"/>
                          <a:ea typeface="+mn-ea"/>
                          <a:cs typeface="+mn-cs"/>
                        </a:rPr>
                        <a:t>8.311.843,67 €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832.156,33 €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300" b="0" i="0" u="none" strike="noStrike" dirty="0">
                          <a:effectLst/>
                          <a:latin typeface="Arial" panose="020B0604020202020204" pitchFamily="34" charset="0"/>
                        </a:rPr>
                        <a:t>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557775"/>
                  </a:ext>
                </a:extLst>
              </a:tr>
              <a:tr h="176946">
                <a:tc>
                  <a:txBody>
                    <a:bodyPr/>
                    <a:lstStyle/>
                    <a:p>
                      <a:pPr algn="l" fontAlgn="b"/>
                      <a:endParaRPr lang="it-IT" sz="1000" b="0" i="0" u="none" strike="noStrike" dirty="0">
                        <a:effectLst/>
                        <a:latin typeface="Arial" panose="020B0604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400" b="1" i="0" u="none" strike="noStrike" dirty="0">
                          <a:effectLst/>
                          <a:latin typeface="Arial" panose="020B0604020202020204" pitchFamily="34" charset="0"/>
                        </a:rPr>
                        <a:t>35.896.609,32 €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400" b="1" i="0" u="none" strike="noStrike" dirty="0">
                          <a:effectLst/>
                          <a:latin typeface="Arial" panose="020B0604020202020204" pitchFamily="34" charset="0"/>
                        </a:rPr>
                        <a:t>307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400" b="1" i="0" u="none" strike="noStrike" dirty="0">
                          <a:effectLst/>
                          <a:latin typeface="Arial" panose="020B0604020202020204" pitchFamily="34" charset="0"/>
                        </a:rPr>
                        <a:t>31</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400" b="1" i="0" u="none" strike="noStrike" dirty="0">
                          <a:effectLst/>
                          <a:latin typeface="Arial" panose="020B0604020202020204" pitchFamily="34" charset="0"/>
                        </a:rPr>
                        <a:t>11.159.725,80 €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400" b="1" i="0" u="none" strike="noStrike" dirty="0">
                          <a:effectLst/>
                          <a:latin typeface="Arial" panose="020B0604020202020204" pitchFamily="34" charset="0"/>
                        </a:rPr>
                        <a:t>20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400" b="1" i="0" u="none" strike="noStrike" dirty="0">
                          <a:effectLst/>
                          <a:latin typeface="Arial" panose="020B0604020202020204" pitchFamily="34" charset="0"/>
                        </a:rPr>
                        <a:t>1.082.933,86 €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65721769"/>
                  </a:ext>
                </a:extLst>
              </a:tr>
            </a:tbl>
          </a:graphicData>
        </a:graphic>
      </p:graphicFrame>
      <p:pic>
        <p:nvPicPr>
          <p:cNvPr id="11" name="Immagine 10">
            <a:extLst>
              <a:ext uri="{FF2B5EF4-FFF2-40B4-BE49-F238E27FC236}">
                <a16:creationId xmlns:a16="http://schemas.microsoft.com/office/drawing/2014/main" id="{925D7AC6-13D7-29AA-C684-E42D9CCB44AA}"/>
              </a:ext>
            </a:extLst>
          </p:cNvPr>
          <p:cNvPicPr>
            <a:picLocks noChangeAspect="1"/>
          </p:cNvPicPr>
          <p:nvPr/>
        </p:nvPicPr>
        <p:blipFill rotWithShape="1">
          <a:blip r:embed="rId4"/>
          <a:srcRect l="13005" t="13617" r="71515" b="78432"/>
          <a:stretch/>
        </p:blipFill>
        <p:spPr>
          <a:xfrm>
            <a:off x="1696826" y="2197088"/>
            <a:ext cx="2073896" cy="693476"/>
          </a:xfrm>
          <a:prstGeom prst="rect">
            <a:avLst/>
          </a:prstGeom>
        </p:spPr>
      </p:pic>
      <p:sp>
        <p:nvSpPr>
          <p:cNvPr id="2" name="CasellaDiTesto 1">
            <a:extLst>
              <a:ext uri="{FF2B5EF4-FFF2-40B4-BE49-F238E27FC236}">
                <a16:creationId xmlns:a16="http://schemas.microsoft.com/office/drawing/2014/main" id="{37255C2F-16BA-80F3-32F2-A7B554AFD357}"/>
              </a:ext>
            </a:extLst>
          </p:cNvPr>
          <p:cNvSpPr txBox="1"/>
          <p:nvPr/>
        </p:nvSpPr>
        <p:spPr>
          <a:xfrm>
            <a:off x="1391206" y="6437313"/>
            <a:ext cx="8414996" cy="276999"/>
          </a:xfrm>
          <a:prstGeom prst="rect">
            <a:avLst/>
          </a:prstGeom>
          <a:noFill/>
        </p:spPr>
        <p:txBody>
          <a:bodyPr wrap="none" rtlCol="0">
            <a:spAutoFit/>
          </a:bodyPr>
          <a:lstStyle/>
          <a:p>
            <a:r>
              <a:rPr lang="it-IT" sz="1200" dirty="0"/>
              <a:t>* La dotazione indicata è relativa al totale dei Bandi della Misura, comprensiva delle dotazioni assegnate ai Bandi prossima apertura</a:t>
            </a:r>
          </a:p>
        </p:txBody>
      </p:sp>
    </p:spTree>
    <p:extLst>
      <p:ext uri="{BB962C8B-B14F-4D97-AF65-F5344CB8AC3E}">
        <p14:creationId xmlns:p14="http://schemas.microsoft.com/office/powerpoint/2010/main" val="117162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C20D9DA-AEBE-1399-F0DC-5012903D57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olo 1">
            <a:extLst>
              <a:ext uri="{FF2B5EF4-FFF2-40B4-BE49-F238E27FC236}">
                <a16:creationId xmlns:a16="http://schemas.microsoft.com/office/drawing/2014/main" id="{8B402216-50F6-A5A0-E82D-9FAD2C663D23}"/>
              </a:ext>
            </a:extLst>
          </p:cNvPr>
          <p:cNvSpPr>
            <a:spLocks noGrp="1"/>
          </p:cNvSpPr>
          <p:nvPr>
            <p:ph type="title"/>
          </p:nvPr>
        </p:nvSpPr>
        <p:spPr>
          <a:xfrm>
            <a:off x="1121004" y="1298379"/>
            <a:ext cx="10515600" cy="1325563"/>
          </a:xfrm>
        </p:spPr>
        <p:txBody>
          <a:bodyPr>
            <a:normAutofit/>
          </a:bodyPr>
          <a:lstStyle/>
          <a:p>
            <a:r>
              <a:rPr lang="it-IT" sz="2400" dirty="0">
                <a:latin typeface="Abadi" panose="020B0604020104020204" pitchFamily="34" charset="0"/>
              </a:rPr>
              <a:t>Programma Operativo ‘21-’27</a:t>
            </a:r>
            <a:br>
              <a:rPr lang="it-IT" sz="2400" dirty="0">
                <a:latin typeface="Abadi" panose="020B0604020104020204" pitchFamily="34" charset="0"/>
              </a:rPr>
            </a:br>
            <a:endParaRPr lang="it-IT" sz="2400" dirty="0">
              <a:latin typeface="Abadi" panose="020B0604020104020204" pitchFamily="34" charset="0"/>
            </a:endParaRPr>
          </a:p>
        </p:txBody>
      </p:sp>
      <p:graphicFrame>
        <p:nvGraphicFramePr>
          <p:cNvPr id="6" name="Tabella 5">
            <a:extLst>
              <a:ext uri="{FF2B5EF4-FFF2-40B4-BE49-F238E27FC236}">
                <a16:creationId xmlns:a16="http://schemas.microsoft.com/office/drawing/2014/main" id="{98E3825C-1D42-BD0E-D5DF-8ECD94B38F7B}"/>
              </a:ext>
            </a:extLst>
          </p:cNvPr>
          <p:cNvGraphicFramePr>
            <a:graphicFrameLocks noGrp="1"/>
          </p:cNvGraphicFramePr>
          <p:nvPr>
            <p:extLst>
              <p:ext uri="{D42A27DB-BD31-4B8C-83A1-F6EECF244321}">
                <p14:modId xmlns:p14="http://schemas.microsoft.com/office/powerpoint/2010/main" val="2535847951"/>
              </p:ext>
            </p:extLst>
          </p:nvPr>
        </p:nvGraphicFramePr>
        <p:xfrm>
          <a:off x="1234910" y="2414726"/>
          <a:ext cx="10699424" cy="4129552"/>
        </p:xfrm>
        <a:graphic>
          <a:graphicData uri="http://schemas.openxmlformats.org/drawingml/2006/table">
            <a:tbl>
              <a:tblPr/>
              <a:tblGrid>
                <a:gridCol w="1904216">
                  <a:extLst>
                    <a:ext uri="{9D8B030D-6E8A-4147-A177-3AD203B41FA5}">
                      <a16:colId xmlns:a16="http://schemas.microsoft.com/office/drawing/2014/main" val="1307818091"/>
                    </a:ext>
                  </a:extLst>
                </a:gridCol>
                <a:gridCol w="8795208">
                  <a:extLst>
                    <a:ext uri="{9D8B030D-6E8A-4147-A177-3AD203B41FA5}">
                      <a16:colId xmlns:a16="http://schemas.microsoft.com/office/drawing/2014/main" val="3430255444"/>
                    </a:ext>
                  </a:extLst>
                </a:gridCol>
              </a:tblGrid>
              <a:tr h="395055">
                <a:tc>
                  <a:txBody>
                    <a:bodyPr/>
                    <a:lstStyle/>
                    <a:p>
                      <a:pPr algn="l" fontAlgn="b"/>
                      <a:endParaRPr lang="it-IT" sz="900" b="0" i="0" u="none" strike="noStrike" dirty="0">
                        <a:effectLst/>
                        <a:latin typeface="Arial" panose="020B0604020202020204" pitchFamily="34" charset="0"/>
                      </a:endParaRPr>
                    </a:p>
                  </a:txBody>
                  <a:tcPr marL="6514" marR="6514" marT="651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it-IT" sz="2000" dirty="0">
                          <a:solidFill>
                            <a:schemeClr val="bg1"/>
                          </a:solidFill>
                          <a:latin typeface="Abadi" panose="020B0604020104020204" pitchFamily="34" charset="0"/>
                        </a:rPr>
                        <a:t>Criticità emerse durante la lavorazione delle domande</a:t>
                      </a:r>
                      <a:endParaRPr lang="it-IT" sz="2000" b="1" i="0" u="none" strike="noStrike" dirty="0">
                        <a:solidFill>
                          <a:schemeClr val="bg1"/>
                        </a:solidFill>
                        <a:effectLst/>
                        <a:latin typeface="Arial" panose="020B0604020202020204" pitchFamily="34" charset="0"/>
                      </a:endParaRP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1187112213"/>
                  </a:ext>
                </a:extLst>
              </a:tr>
              <a:tr h="556033">
                <a:tc>
                  <a:txBody>
                    <a:bodyPr/>
                    <a:lstStyle/>
                    <a:p>
                      <a:pPr algn="ctr" fontAlgn="ctr"/>
                      <a:r>
                        <a:rPr lang="it-IT" sz="1100" b="1" i="0" u="none" strike="noStrike" dirty="0">
                          <a:solidFill>
                            <a:srgbClr val="000000"/>
                          </a:solidFill>
                          <a:effectLst/>
                          <a:latin typeface="Arial" panose="020B0604020202020204" pitchFamily="34" charset="0"/>
                        </a:rPr>
                        <a:t>Azione 2.2.1 -  fonti rinnovabili destinati alle </a:t>
                      </a:r>
                    </a:p>
                    <a:p>
                      <a:pPr algn="ctr" fontAlgn="ctr"/>
                      <a:r>
                        <a:rPr lang="it-IT" sz="1100" b="1" i="0" u="none" strike="noStrike" dirty="0">
                          <a:solidFill>
                            <a:srgbClr val="000000"/>
                          </a:solidFill>
                          <a:effectLst/>
                          <a:latin typeface="Arial" panose="020B0604020202020204" pitchFamily="34" charset="0"/>
                        </a:rPr>
                        <a:t>PMI liguri</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just" fontAlgn="ctr"/>
                      <a:r>
                        <a:rPr lang="it-IT" sz="1200" b="0" i="0" u="none" strike="noStrike" dirty="0">
                          <a:effectLst/>
                          <a:latin typeface="Calibri" panose="020F0502020204030204" pitchFamily="34" charset="0"/>
                        </a:rPr>
                        <a:t>L’assenza di un target minimo di autoconsumo degli impianti a fonte rinnovabile ha generato qualche difficoltà. La mancanza di questa indicazione ha comportato inoltre la necessità di effettuare diverse richieste di precisazione di carattere tecnico, con conseguente allungamento dei tempi di istruttoria.</a:t>
                      </a:r>
                    </a:p>
                  </a:txBody>
                  <a:tcPr marL="6514" marR="6514" marT="65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614408"/>
                  </a:ext>
                </a:extLst>
              </a:tr>
              <a:tr h="1416465">
                <a:tc>
                  <a:txBody>
                    <a:bodyPr/>
                    <a:lstStyle/>
                    <a:p>
                      <a:pPr algn="ctr" fontAlgn="ctr"/>
                      <a:r>
                        <a:rPr lang="it-IT" sz="1100" b="1" i="0" u="none" strike="noStrike" dirty="0">
                          <a:solidFill>
                            <a:srgbClr val="000000"/>
                          </a:solidFill>
                          <a:effectLst/>
                          <a:latin typeface="Arial" panose="020B0604020202020204" pitchFamily="34" charset="0"/>
                        </a:rPr>
                        <a:t>Azione 2.1.2 - Efficientamento energetico</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just" fontAlgn="ctr"/>
                      <a:r>
                        <a:rPr lang="it-IT" sz="1200" b="0" i="0" u="none" strike="noStrike" dirty="0">
                          <a:effectLst/>
                          <a:latin typeface="Calibri" panose="020F0502020204030204" pitchFamily="34" charset="0"/>
                        </a:rPr>
                        <a:t>La valutazione del ciclo di vita </a:t>
                      </a:r>
                      <a:r>
                        <a:rPr lang="it-IT" sz="1200" b="1" i="0" u="none" strike="noStrike" dirty="0">
                          <a:effectLst/>
                          <a:latin typeface="Calibri" panose="020F0502020204030204" pitchFamily="34" charset="0"/>
                        </a:rPr>
                        <a:t>Life Cycle Assessment (LCA)</a:t>
                      </a:r>
                      <a:r>
                        <a:rPr lang="it-IT" sz="1200" b="0" i="0" u="none" strike="noStrike" dirty="0">
                          <a:effectLst/>
                          <a:latin typeface="Calibri" panose="020F0502020204030204" pitchFamily="34" charset="0"/>
                        </a:rPr>
                        <a:t>  è un metodo strutturato, completo e standardizzato a livello internazionale. Questo strumento serve per verificare la qualità e fattibilità del passaggio da un approccio lineare ad un approccio circolare nello svolgimento dell’attività aziendale. Le imprese hanno avuto difficolta a redigere questo documento (nuovo e non conosciuto per molte di esse) ed essendo “</a:t>
                      </a:r>
                      <a:r>
                        <a:rPr lang="it-IT" sz="1200" b="1" i="0" u="none" strike="noStrike" dirty="0">
                          <a:effectLst/>
                          <a:latin typeface="Calibri" panose="020F0502020204030204" pitchFamily="34" charset="0"/>
                        </a:rPr>
                        <a:t>documentazione obbligatoria”</a:t>
                      </a:r>
                      <a:r>
                        <a:rPr lang="it-IT" sz="1200" b="0" i="0" u="none" strike="noStrike" dirty="0">
                          <a:effectLst/>
                          <a:latin typeface="Calibri" panose="020F0502020204030204" pitchFamily="34" charset="0"/>
                        </a:rPr>
                        <a:t> non è stato possibile integrare ad istruttoria in corso. Per questo motivo sulla prima edizione 9 domande su 14 sono state rigettate; dati migliori sulla seconda edizione. </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26857"/>
                  </a:ext>
                </a:extLst>
              </a:tr>
              <a:tr h="839627">
                <a:tc>
                  <a:txBody>
                    <a:bodyPr/>
                    <a:lstStyle/>
                    <a:p>
                      <a:pPr algn="ctr" fontAlgn="ctr"/>
                      <a:r>
                        <a:rPr lang="it-IT" sz="1100" b="1" i="0" u="none" strike="noStrike">
                          <a:solidFill>
                            <a:srgbClr val="000000"/>
                          </a:solidFill>
                          <a:effectLst/>
                          <a:latin typeface="Arial" panose="020B0604020202020204" pitchFamily="34" charset="0"/>
                        </a:rPr>
                        <a:t>Azione 2.6.1 - Economia circolare</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just" fontAlgn="ctr"/>
                      <a:r>
                        <a:rPr lang="it-IT" sz="1200" b="0" i="0" u="none" strike="noStrike" dirty="0">
                          <a:effectLst/>
                          <a:latin typeface="Calibri" panose="020F0502020204030204" pitchFamily="34" charset="0"/>
                        </a:rPr>
                        <a:t>Questa misura prevede, tra la documentazione obbligatoria da presentare, la diagnosi energetica redatta in conformità alle norme </a:t>
                      </a:r>
                    </a:p>
                    <a:p>
                      <a:pPr algn="just" fontAlgn="ctr"/>
                      <a:r>
                        <a:rPr lang="it-IT" sz="1200" b="0" i="0" u="none" strike="noStrike" dirty="0">
                          <a:effectLst/>
                          <a:latin typeface="Calibri" panose="020F0502020204030204" pitchFamily="34" charset="0"/>
                        </a:rPr>
                        <a:t>UNI EN 16247. Diverse imprese hanno presentato delle diagnosi energetiche incomplete o inesatte ed essendo documentazione obbligatoria non è stato possibile integrare ad istruttoria in corso. Questo ha comportato l’invio di motivi ostativi e successivi decreti di rigetto delle istanze.</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951942"/>
                  </a:ext>
                </a:extLst>
              </a:tr>
              <a:tr h="922372">
                <a:tc>
                  <a:txBody>
                    <a:bodyPr/>
                    <a:lstStyle/>
                    <a:p>
                      <a:pPr algn="ctr" fontAlgn="ctr"/>
                      <a:r>
                        <a:rPr lang="it-IT" sz="1100" b="1" i="0" u="none" strike="noStrike" dirty="0">
                          <a:solidFill>
                            <a:srgbClr val="000000"/>
                          </a:solidFill>
                          <a:effectLst/>
                          <a:latin typeface="Arial" panose="020B0604020202020204" pitchFamily="34" charset="0"/>
                        </a:rPr>
                        <a:t>Azione 1.1.1 - Innovazione nelle MPMI</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just" fontAlgn="ctr"/>
                      <a:r>
                        <a:rPr lang="it-IT" sz="1200" b="0" i="0" u="none" strike="noStrike" dirty="0">
                          <a:effectLst/>
                          <a:latin typeface="Calibri" panose="020F0502020204030204" pitchFamily="34" charset="0"/>
                        </a:rPr>
                        <a:t>Questa misura ha lasciato la possibilità anche alle nuove imprese di presentare domanda. Le stesse hanno presentato piani di investimento che non contenevano elementi di innovatività né per l’impresa né a livello di settore. Mentre la definizione di “Aiuti per l’innovazione dei processi e dell’organizzazione” è chiara e precisa, la definizione di “aiuti all’innovazione” ha lasciato aperta la possibilità di presentare.</a:t>
                      </a:r>
                    </a:p>
                  </a:txBody>
                  <a:tcPr marL="6514" marR="6514" marT="6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089379"/>
                  </a:ext>
                </a:extLst>
              </a:tr>
            </a:tbl>
          </a:graphicData>
        </a:graphic>
      </p:graphicFrame>
      <p:pic>
        <p:nvPicPr>
          <p:cNvPr id="9" name="Immagine 8">
            <a:extLst>
              <a:ext uri="{FF2B5EF4-FFF2-40B4-BE49-F238E27FC236}">
                <a16:creationId xmlns:a16="http://schemas.microsoft.com/office/drawing/2014/main" id="{12B3993D-FE00-333C-C1AE-B35B274FC296}"/>
              </a:ext>
            </a:extLst>
          </p:cNvPr>
          <p:cNvPicPr>
            <a:picLocks noChangeAspect="1"/>
          </p:cNvPicPr>
          <p:nvPr/>
        </p:nvPicPr>
        <p:blipFill rotWithShape="1">
          <a:blip r:embed="rId3"/>
          <a:srcRect l="13005" t="13617" r="71515" b="78432"/>
          <a:stretch/>
        </p:blipFill>
        <p:spPr>
          <a:xfrm>
            <a:off x="1234910" y="2263230"/>
            <a:ext cx="1800521" cy="489397"/>
          </a:xfrm>
          <a:prstGeom prst="rect">
            <a:avLst/>
          </a:prstGeom>
        </p:spPr>
      </p:pic>
    </p:spTree>
    <p:extLst>
      <p:ext uri="{BB962C8B-B14F-4D97-AF65-F5344CB8AC3E}">
        <p14:creationId xmlns:p14="http://schemas.microsoft.com/office/powerpoint/2010/main" val="195998847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659</Words>
  <Application>Microsoft Office PowerPoint</Application>
  <PresentationFormat>Widescreen</PresentationFormat>
  <Paragraphs>122</Paragraphs>
  <Slides>4</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vt:i4>
      </vt:variant>
    </vt:vector>
  </HeadingPairs>
  <TitlesOfParts>
    <vt:vector size="9" baseType="lpstr">
      <vt:lpstr>Abadi</vt:lpstr>
      <vt:lpstr>Arial</vt:lpstr>
      <vt:lpstr>Calibri</vt:lpstr>
      <vt:lpstr>Calibri Light</vt:lpstr>
      <vt:lpstr>Tema di Office</vt:lpstr>
      <vt:lpstr>Presentazione standard di PowerPoint</vt:lpstr>
      <vt:lpstr>Programma Operativo ‘21-’27- Stato delle lavorazioni – OP1</vt:lpstr>
      <vt:lpstr>Programma Operativo ‘21-’27- Stato delle lavorazioni – OP2</vt:lpstr>
      <vt:lpstr>Programma Operativo ‘21-’27 </vt:lpstr>
    </vt:vector>
  </TitlesOfParts>
  <Company>Liguria Digitale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Mongillo Simona</dc:creator>
  <cp:lastModifiedBy>Mongillo Simona</cp:lastModifiedBy>
  <cp:revision>26</cp:revision>
  <dcterms:created xsi:type="dcterms:W3CDTF">2024-01-25T14:31:55Z</dcterms:created>
  <dcterms:modified xsi:type="dcterms:W3CDTF">2024-01-29T12:39:23Z</dcterms:modified>
</cp:coreProperties>
</file>