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76" r:id="rId4"/>
  </p:sldMasterIdLst>
  <p:notesMasterIdLst>
    <p:notesMasterId r:id="rId29"/>
  </p:notesMasterIdLst>
  <p:handoutMasterIdLst>
    <p:handoutMasterId r:id="rId30"/>
  </p:handoutMasterIdLst>
  <p:sldIdLst>
    <p:sldId id="256" r:id="rId5"/>
    <p:sldId id="298" r:id="rId6"/>
    <p:sldId id="292" r:id="rId7"/>
    <p:sldId id="318" r:id="rId8"/>
    <p:sldId id="309" r:id="rId9"/>
    <p:sldId id="311" r:id="rId10"/>
    <p:sldId id="310" r:id="rId11"/>
    <p:sldId id="314" r:id="rId12"/>
    <p:sldId id="315" r:id="rId13"/>
    <p:sldId id="329" r:id="rId14"/>
    <p:sldId id="316" r:id="rId15"/>
    <p:sldId id="317" r:id="rId16"/>
    <p:sldId id="319" r:id="rId17"/>
    <p:sldId id="327" r:id="rId18"/>
    <p:sldId id="320" r:id="rId19"/>
    <p:sldId id="321" r:id="rId20"/>
    <p:sldId id="322" r:id="rId21"/>
    <p:sldId id="323" r:id="rId22"/>
    <p:sldId id="324" r:id="rId23"/>
    <p:sldId id="326" r:id="rId24"/>
    <p:sldId id="325" r:id="rId25"/>
    <p:sldId id="328" r:id="rId26"/>
    <p:sldId id="331" r:id="rId27"/>
    <p:sldId id="330" r:id="rId28"/>
  </p:sldIdLst>
  <p:sldSz cx="12192000" cy="6858000"/>
  <p:notesSz cx="7104063" cy="10234613"/>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CADE4"/>
    <a:srgbClr val="CCE3F5"/>
    <a:srgbClr val="5B9BD5"/>
    <a:srgbClr val="6787A4"/>
    <a:srgbClr val="EE0000"/>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CFE92-F1C1-4196-9680-CA0B4B232DD7}" v="5" dt="2020-06-25T15:08:02.03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0" autoAdjust="0"/>
  </p:normalViewPr>
  <p:slideViewPr>
    <p:cSldViewPr snapToGrid="0">
      <p:cViewPr varScale="1">
        <p:scale>
          <a:sx n="73" d="100"/>
          <a:sy n="73" d="100"/>
        </p:scale>
        <p:origin x="253"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299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D85C73A2-CE90-4D89-821D-BA6D5C2A77D1}"/>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dirty="0"/>
          </a:p>
        </p:txBody>
      </p:sp>
      <p:sp>
        <p:nvSpPr>
          <p:cNvPr id="3" name="Segnaposto data 2">
            <a:extLst>
              <a:ext uri="{FF2B5EF4-FFF2-40B4-BE49-F238E27FC236}">
                <a16:creationId xmlns:a16="http://schemas.microsoft.com/office/drawing/2014/main" xmlns="" id="{7C8F94AC-5440-4030-9269-AC4C449582E4}"/>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C15E03B-8ABC-4147-B0F2-E1877F689BFA}" type="datetimeFigureOut">
              <a:rPr lang="it-IT" smtClean="0"/>
              <a:t>26/06/2020</a:t>
            </a:fld>
            <a:endParaRPr lang="it-IT" dirty="0"/>
          </a:p>
        </p:txBody>
      </p:sp>
      <p:sp>
        <p:nvSpPr>
          <p:cNvPr id="4" name="Segnaposto piè di pagina 3">
            <a:extLst>
              <a:ext uri="{FF2B5EF4-FFF2-40B4-BE49-F238E27FC236}">
                <a16:creationId xmlns:a16="http://schemas.microsoft.com/office/drawing/2014/main" xmlns="" id="{3F299ACF-8C01-400C-A916-81FED1450EFD}"/>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dirty="0"/>
          </a:p>
        </p:txBody>
      </p:sp>
      <p:sp>
        <p:nvSpPr>
          <p:cNvPr id="5" name="Segnaposto numero diapositiva 4">
            <a:extLst>
              <a:ext uri="{FF2B5EF4-FFF2-40B4-BE49-F238E27FC236}">
                <a16:creationId xmlns:a16="http://schemas.microsoft.com/office/drawing/2014/main" xmlns="" id="{BB01CC99-F054-4573-B204-4F11F4563CCF}"/>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061A8AB6-3ABC-42EA-84CE-F871CCD031C2}" type="slidenum">
              <a:rPr lang="it-IT" smtClean="0"/>
              <a:t>‹N›</a:t>
            </a:fld>
            <a:endParaRPr lang="it-IT" dirty="0"/>
          </a:p>
        </p:txBody>
      </p:sp>
    </p:spTree>
    <p:extLst>
      <p:ext uri="{BB962C8B-B14F-4D97-AF65-F5344CB8AC3E}">
        <p14:creationId xmlns:p14="http://schemas.microsoft.com/office/powerpoint/2010/main" val="1901928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noProof="0"/>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30647E2-7D11-4D80-9CDE-A228F5414DF2}" type="datetimeFigureOut">
              <a:rPr lang="it-IT" noProof="0" smtClean="0"/>
              <a:t>26/06/2020</a:t>
            </a:fld>
            <a:endParaRPr lang="it-IT" noProof="0"/>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noProof="0"/>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noProof="0"/>
              <a:t>Modifica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noProof="0"/>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E121B63-5984-4503-BA55-E19F77EED951}" type="slidenum">
              <a:rPr lang="it-IT" noProof="0" smtClean="0"/>
              <a:t>‹N›</a:t>
            </a:fld>
            <a:endParaRPr lang="it-IT" noProof="0"/>
          </a:p>
        </p:txBody>
      </p:sp>
    </p:spTree>
    <p:extLst>
      <p:ext uri="{BB962C8B-B14F-4D97-AF65-F5344CB8AC3E}">
        <p14:creationId xmlns:p14="http://schemas.microsoft.com/office/powerpoint/2010/main" val="537625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1</a:t>
            </a:fld>
            <a:endParaRPr lang="it-IT" noProof="0"/>
          </a:p>
        </p:txBody>
      </p:sp>
    </p:spTree>
    <p:extLst>
      <p:ext uri="{BB962C8B-B14F-4D97-AF65-F5344CB8AC3E}">
        <p14:creationId xmlns:p14="http://schemas.microsoft.com/office/powerpoint/2010/main" val="148437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Togli dall’elenco l’ANSFISA e aggiungi la ferrovia pontremolese</a:t>
            </a:r>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10</a:t>
            </a:fld>
            <a:endParaRPr lang="it-IT" noProof="0"/>
          </a:p>
        </p:txBody>
      </p:sp>
    </p:spTree>
    <p:extLst>
      <p:ext uri="{BB962C8B-B14F-4D97-AF65-F5344CB8AC3E}">
        <p14:creationId xmlns:p14="http://schemas.microsoft.com/office/powerpoint/2010/main" val="236494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11</a:t>
            </a:fld>
            <a:endParaRPr lang="it-IT" noProof="0"/>
          </a:p>
        </p:txBody>
      </p:sp>
    </p:spTree>
    <p:extLst>
      <p:ext uri="{BB962C8B-B14F-4D97-AF65-F5344CB8AC3E}">
        <p14:creationId xmlns:p14="http://schemas.microsoft.com/office/powerpoint/2010/main" val="12235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13</a:t>
            </a:fld>
            <a:endParaRPr lang="it-IT" noProof="0"/>
          </a:p>
        </p:txBody>
      </p:sp>
    </p:spTree>
    <p:extLst>
      <p:ext uri="{BB962C8B-B14F-4D97-AF65-F5344CB8AC3E}">
        <p14:creationId xmlns:p14="http://schemas.microsoft.com/office/powerpoint/2010/main" val="257748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14</a:t>
            </a:fld>
            <a:endParaRPr lang="it-IT" noProof="0"/>
          </a:p>
        </p:txBody>
      </p:sp>
    </p:spTree>
    <p:extLst>
      <p:ext uri="{BB962C8B-B14F-4D97-AF65-F5344CB8AC3E}">
        <p14:creationId xmlns:p14="http://schemas.microsoft.com/office/powerpoint/2010/main" val="300781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2</a:t>
            </a:fld>
            <a:endParaRPr lang="it-IT" noProof="0"/>
          </a:p>
        </p:txBody>
      </p:sp>
    </p:spTree>
    <p:extLst>
      <p:ext uri="{BB962C8B-B14F-4D97-AF65-F5344CB8AC3E}">
        <p14:creationId xmlns:p14="http://schemas.microsoft.com/office/powerpoint/2010/main" val="399801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3</a:t>
            </a:fld>
            <a:endParaRPr lang="it-IT" noProof="0"/>
          </a:p>
        </p:txBody>
      </p:sp>
    </p:spTree>
    <p:extLst>
      <p:ext uri="{BB962C8B-B14F-4D97-AF65-F5344CB8AC3E}">
        <p14:creationId xmlns:p14="http://schemas.microsoft.com/office/powerpoint/2010/main" val="157741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4</a:t>
            </a:fld>
            <a:endParaRPr lang="it-IT" noProof="0"/>
          </a:p>
        </p:txBody>
      </p:sp>
    </p:spTree>
    <p:extLst>
      <p:ext uri="{BB962C8B-B14F-4D97-AF65-F5344CB8AC3E}">
        <p14:creationId xmlns:p14="http://schemas.microsoft.com/office/powerpoint/2010/main" val="330693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5</a:t>
            </a:fld>
            <a:endParaRPr lang="it-IT" noProof="0"/>
          </a:p>
        </p:txBody>
      </p:sp>
    </p:spTree>
    <p:extLst>
      <p:ext uri="{BB962C8B-B14F-4D97-AF65-F5344CB8AC3E}">
        <p14:creationId xmlns:p14="http://schemas.microsoft.com/office/powerpoint/2010/main" val="327293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6</a:t>
            </a:fld>
            <a:endParaRPr lang="it-IT" noProof="0"/>
          </a:p>
        </p:txBody>
      </p:sp>
    </p:spTree>
    <p:extLst>
      <p:ext uri="{BB962C8B-B14F-4D97-AF65-F5344CB8AC3E}">
        <p14:creationId xmlns:p14="http://schemas.microsoft.com/office/powerpoint/2010/main" val="134301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7</a:t>
            </a:fld>
            <a:endParaRPr lang="it-IT" noProof="0"/>
          </a:p>
        </p:txBody>
      </p:sp>
    </p:spTree>
    <p:extLst>
      <p:ext uri="{BB962C8B-B14F-4D97-AF65-F5344CB8AC3E}">
        <p14:creationId xmlns:p14="http://schemas.microsoft.com/office/powerpoint/2010/main" val="62032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8</a:t>
            </a:fld>
            <a:endParaRPr lang="it-IT" noProof="0"/>
          </a:p>
        </p:txBody>
      </p:sp>
    </p:spTree>
    <p:extLst>
      <p:ext uri="{BB962C8B-B14F-4D97-AF65-F5344CB8AC3E}">
        <p14:creationId xmlns:p14="http://schemas.microsoft.com/office/powerpoint/2010/main" val="427769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Togli dall’elenco l’ANSFISA e aggiungi la ferrovia pontremolese</a:t>
            </a:r>
          </a:p>
        </p:txBody>
      </p:sp>
      <p:sp>
        <p:nvSpPr>
          <p:cNvPr id="4" name="Segnaposto numero diapositiva 3"/>
          <p:cNvSpPr>
            <a:spLocks noGrp="1"/>
          </p:cNvSpPr>
          <p:nvPr>
            <p:ph type="sldNum" sz="quarter" idx="5"/>
          </p:nvPr>
        </p:nvSpPr>
        <p:spPr/>
        <p:txBody>
          <a:bodyPr/>
          <a:lstStyle/>
          <a:p>
            <a:fld id="{0E121B63-5984-4503-BA55-E19F77EED951}" type="slidenum">
              <a:rPr lang="it-IT" noProof="0" smtClean="0"/>
              <a:t>9</a:t>
            </a:fld>
            <a:endParaRPr lang="it-IT" noProof="0"/>
          </a:p>
        </p:txBody>
      </p:sp>
    </p:spTree>
    <p:extLst>
      <p:ext uri="{BB962C8B-B14F-4D97-AF65-F5344CB8AC3E}">
        <p14:creationId xmlns:p14="http://schemas.microsoft.com/office/powerpoint/2010/main" val="244348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dirty="0"/>
          </a:p>
        </p:txBody>
      </p:sp>
      <p:sp>
        <p:nvSpPr>
          <p:cNvPr id="2" name="Titolo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lvl1pPr>
              <a:defRPr>
                <a:solidFill>
                  <a:srgbClr val="FFFFFF"/>
                </a:solidFill>
              </a:defRPr>
            </a:lvl1pPr>
          </a:lstStyle>
          <a:p>
            <a:pPr rtl="0"/>
            <a:fld id="{86AA6FA9-1478-4016-A861-0395FD8F1658}" type="datetime1">
              <a:rPr lang="it-IT" noProof="0" smtClean="0"/>
              <a:t>26/06/2020</a:t>
            </a:fld>
            <a:endParaRPr lang="it-IT" noProof="0" dirty="0"/>
          </a:p>
        </p:txBody>
      </p:sp>
      <p:sp>
        <p:nvSpPr>
          <p:cNvPr id="5" name="Segnaposto piè di pagina 4"/>
          <p:cNvSpPr>
            <a:spLocks noGrp="1"/>
          </p:cNvSpPr>
          <p:nvPr>
            <p:ph type="ftr" sz="quarter" idx="11"/>
          </p:nvPr>
        </p:nvSpPr>
        <p:spPr/>
        <p:txBody>
          <a:bodyPr rtlCol="0"/>
          <a:lstStyle>
            <a:lvl1pPr>
              <a:defRPr>
                <a:solidFill>
                  <a:srgbClr val="FFFFFF"/>
                </a:solidFill>
              </a:defRPr>
            </a:lvl1pPr>
          </a:lstStyle>
          <a:p>
            <a:pPr rtl="0"/>
            <a:r>
              <a:rPr lang="it-IT" noProof="0"/>
              <a:t>
              </a:t>
            </a:r>
            <a:endParaRPr lang="it-IT" noProof="0" dirty="0"/>
          </a:p>
        </p:txBody>
      </p:sp>
      <p:sp>
        <p:nvSpPr>
          <p:cNvPr id="6" name="Segnaposto numero diapositiva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it-IT" noProof="0" smtClean="0"/>
              <a:t>‹N›</a:t>
            </a:fld>
            <a:endParaRPr lang="it-IT" noProof="0" dirty="0"/>
          </a:p>
        </p:txBody>
      </p:sp>
      <p:cxnSp>
        <p:nvCxnSpPr>
          <p:cNvPr id="8" name="Connettore diritto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1BBE93F5-ED13-4880-9B18-A232B49AD397}" type="datetime1">
              <a:rPr lang="it-IT" noProof="0" smtClean="0"/>
              <a:t>26/06/2020</a:t>
            </a:fld>
            <a:endParaRPr lang="it-IT" noProof="0" dirty="0"/>
          </a:p>
        </p:txBody>
      </p:sp>
      <p:sp>
        <p:nvSpPr>
          <p:cNvPr id="5" name="Segnaposto piè di pagina 4"/>
          <p:cNvSpPr>
            <a:spLocks noGrp="1"/>
          </p:cNvSpPr>
          <p:nvPr>
            <p:ph type="ftr" sz="quarter" idx="11"/>
          </p:nvPr>
        </p:nvSpPr>
        <p:spPr/>
        <p:txBody>
          <a:bodyPr rtlCol="0"/>
          <a:lstStyle/>
          <a:p>
            <a:pPr rtl="0"/>
            <a:r>
              <a:rPr lang="it-IT" noProof="0"/>
              <a:t>
              </a:t>
            </a:r>
            <a:endParaRPr lang="it-IT" noProof="0" dirty="0"/>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762000"/>
            <a:ext cx="2324100" cy="5410200"/>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143000" y="762000"/>
            <a:ext cx="7429500" cy="5410200"/>
          </a:xfrm>
        </p:spPr>
        <p:txBody>
          <a:bodyPr vert="eaVert"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93889A3C-6F25-4547-92C1-EF0220FED4F0}" type="datetime1">
              <a:rPr lang="it-IT" noProof="0" smtClean="0"/>
              <a:t>26/06/2020</a:t>
            </a:fld>
            <a:endParaRPr lang="it-IT" noProof="0" dirty="0"/>
          </a:p>
        </p:txBody>
      </p:sp>
      <p:sp>
        <p:nvSpPr>
          <p:cNvPr id="5" name="Segnaposto piè di pagina 4"/>
          <p:cNvSpPr>
            <a:spLocks noGrp="1"/>
          </p:cNvSpPr>
          <p:nvPr>
            <p:ph type="ftr" sz="quarter" idx="11"/>
          </p:nvPr>
        </p:nvSpPr>
        <p:spPr/>
        <p:txBody>
          <a:bodyPr rtlCol="0"/>
          <a:lstStyle/>
          <a:p>
            <a:pPr rtl="0"/>
            <a:r>
              <a:rPr lang="it-IT" noProof="0"/>
              <a:t>
              </a:t>
            </a:r>
            <a:endParaRPr lang="it-IT" noProof="0" dirty="0"/>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D7EAAD3C-2F13-4001-A18F-1A5856BBF0F6}" type="datetime1">
              <a:rPr lang="it-IT" noProof="0" smtClean="0"/>
              <a:t>26/06/2020</a:t>
            </a:fld>
            <a:endParaRPr lang="it-IT" noProof="0" dirty="0"/>
          </a:p>
        </p:txBody>
      </p:sp>
      <p:sp>
        <p:nvSpPr>
          <p:cNvPr id="5" name="Segnaposto piè di pagina 4"/>
          <p:cNvSpPr>
            <a:spLocks noGrp="1"/>
          </p:cNvSpPr>
          <p:nvPr>
            <p:ph type="ftr" sz="quarter" idx="11"/>
          </p:nvPr>
        </p:nvSpPr>
        <p:spPr/>
        <p:txBody>
          <a:bodyPr rtlCol="0"/>
          <a:lstStyle/>
          <a:p>
            <a:pPr rtl="0"/>
            <a:r>
              <a:rPr lang="it-IT" noProof="0"/>
              <a:t>
              </a:t>
            </a:r>
            <a:endParaRPr lang="it-IT" noProof="0" dirty="0"/>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endParaRPr lang="it-IT" noProof="0" dirty="0"/>
          </a:p>
        </p:txBody>
      </p:sp>
      <p:sp>
        <p:nvSpPr>
          <p:cNvPr id="4" name="Segnaposto data 3"/>
          <p:cNvSpPr>
            <a:spLocks noGrp="1"/>
          </p:cNvSpPr>
          <p:nvPr>
            <p:ph type="dt" sz="half" idx="10"/>
          </p:nvPr>
        </p:nvSpPr>
        <p:spPr/>
        <p:txBody>
          <a:bodyPr rtlCol="0"/>
          <a:lstStyle/>
          <a:p>
            <a:pPr rtl="0"/>
            <a:fld id="{FEC51DA1-6941-4464-99AB-F42CD224249A}" type="datetime1">
              <a:rPr lang="it-IT" noProof="0" smtClean="0"/>
              <a:t>26/06/2020</a:t>
            </a:fld>
            <a:endParaRPr lang="it-IT" noProof="0" dirty="0"/>
          </a:p>
        </p:txBody>
      </p:sp>
      <p:sp>
        <p:nvSpPr>
          <p:cNvPr id="5" name="Segnaposto piè di pagina 4"/>
          <p:cNvSpPr>
            <a:spLocks noGrp="1"/>
          </p:cNvSpPr>
          <p:nvPr>
            <p:ph type="ftr" sz="quarter" idx="11"/>
          </p:nvPr>
        </p:nvSpPr>
        <p:spPr/>
        <p:txBody>
          <a:bodyPr rtlCol="0"/>
          <a:lstStyle/>
          <a:p>
            <a:pPr rtl="0"/>
            <a:r>
              <a:rPr lang="it-IT" noProof="0"/>
              <a:t>
              </a:t>
            </a:r>
            <a:endParaRPr lang="it-IT" noProof="0" dirty="0"/>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cxnSp>
        <p:nvCxnSpPr>
          <p:cNvPr id="7" name="Connettore diritto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data 4"/>
          <p:cNvSpPr>
            <a:spLocks noGrp="1"/>
          </p:cNvSpPr>
          <p:nvPr>
            <p:ph type="dt" sz="half" idx="10"/>
          </p:nvPr>
        </p:nvSpPr>
        <p:spPr/>
        <p:txBody>
          <a:bodyPr rtlCol="0"/>
          <a:lstStyle/>
          <a:p>
            <a:pPr rtl="0"/>
            <a:fld id="{186CF2AF-39CB-4CB9-A1A3-4F1018990797}" type="datetime1">
              <a:rPr lang="it-IT" noProof="0" smtClean="0"/>
              <a:t>26/06/2020</a:t>
            </a:fld>
            <a:endParaRPr lang="it-IT" noProof="0" dirty="0"/>
          </a:p>
        </p:txBody>
      </p:sp>
      <p:sp>
        <p:nvSpPr>
          <p:cNvPr id="6" name="Segnaposto piè di pagina 5"/>
          <p:cNvSpPr>
            <a:spLocks noGrp="1"/>
          </p:cNvSpPr>
          <p:nvPr>
            <p:ph type="ftr" sz="quarter" idx="11"/>
          </p:nvPr>
        </p:nvSpPr>
        <p:spPr/>
        <p:txBody>
          <a:bodyPr rtlCol="0"/>
          <a:lstStyle/>
          <a:p>
            <a:pPr rtl="0"/>
            <a:r>
              <a:rPr lang="it-IT" noProof="0"/>
              <a:t>
              </a:t>
            </a:r>
            <a:endParaRPr lang="it-IT" noProof="0" dirty="0"/>
          </a:p>
        </p:txBody>
      </p:sp>
      <p:sp>
        <p:nvSpPr>
          <p:cNvPr id="7" name="Segnaposto numero diapositiva 6"/>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Modificare gli stili del testo dello schema</a:t>
            </a:r>
            <a:endParaRPr lang="it-IT" noProof="0" dirty="0"/>
          </a:p>
        </p:txBody>
      </p:sp>
      <p:sp>
        <p:nvSpPr>
          <p:cNvPr id="4" name="Segnaposto contenuto 3"/>
          <p:cNvSpPr>
            <a:spLocks noGrp="1"/>
          </p:cNvSpPr>
          <p:nvPr>
            <p:ph sz="half" idx="2"/>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hasCustomPrompt="1"/>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Modificare gli stili del testo dello schema</a:t>
            </a:r>
            <a:endParaRPr lang="it-IT" noProof="0" dirty="0"/>
          </a:p>
        </p:txBody>
      </p:sp>
      <p:sp>
        <p:nvSpPr>
          <p:cNvPr id="6" name="Segnaposto contenuto 5"/>
          <p:cNvSpPr>
            <a:spLocks noGrp="1"/>
          </p:cNvSpPr>
          <p:nvPr>
            <p:ph sz="quarter" idx="4"/>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p:cNvSpPr>
            <a:spLocks noGrp="1"/>
          </p:cNvSpPr>
          <p:nvPr>
            <p:ph type="dt" sz="half" idx="10"/>
          </p:nvPr>
        </p:nvSpPr>
        <p:spPr/>
        <p:txBody>
          <a:bodyPr rtlCol="0"/>
          <a:lstStyle/>
          <a:p>
            <a:pPr rtl="0"/>
            <a:fld id="{835A5B3B-52CA-4F53-A4D4-68E192ACEEEA}" type="datetime1">
              <a:rPr lang="it-IT" noProof="0" smtClean="0"/>
              <a:t>26/06/2020</a:t>
            </a:fld>
            <a:endParaRPr lang="it-IT" noProof="0" dirty="0"/>
          </a:p>
        </p:txBody>
      </p:sp>
      <p:sp>
        <p:nvSpPr>
          <p:cNvPr id="8" name="Segnaposto piè di pagina 7"/>
          <p:cNvSpPr>
            <a:spLocks noGrp="1"/>
          </p:cNvSpPr>
          <p:nvPr>
            <p:ph type="ftr" sz="quarter" idx="11"/>
          </p:nvPr>
        </p:nvSpPr>
        <p:spPr/>
        <p:txBody>
          <a:bodyPr rtlCol="0"/>
          <a:lstStyle/>
          <a:p>
            <a:pPr rtl="0"/>
            <a:r>
              <a:rPr lang="it-IT" noProof="0"/>
              <a:t>
              </a:t>
            </a:r>
            <a:endParaRPr lang="it-IT" noProof="0" dirty="0"/>
          </a:p>
        </p:txBody>
      </p:sp>
      <p:sp>
        <p:nvSpPr>
          <p:cNvPr id="9" name="Segnaposto numero diapositiva 8"/>
          <p:cNvSpPr>
            <a:spLocks noGrp="1"/>
          </p:cNvSpPr>
          <p:nvPr>
            <p:ph type="sldNum" sz="quarter" idx="12"/>
          </p:nvPr>
        </p:nvSpPr>
        <p:spPr/>
        <p:txBody>
          <a:bodyPr rtlCol="0"/>
          <a:lstStyle/>
          <a:p>
            <a:pPr rtl="0"/>
            <a:fld id="{6D22F896-40B5-4ADD-8801-0D06FADFA095}" type="slidenum">
              <a:rPr lang="it-IT" noProof="0" smtClean="0"/>
              <a:pPr rtl="0"/>
              <a:t>‹N›</a:t>
            </a:fld>
            <a:endParaRPr lang="it-IT" noProof="0" dirty="0"/>
          </a:p>
        </p:txBody>
      </p:sp>
    </p:spTree>
    <p:extLst>
      <p:ext uri="{BB962C8B-B14F-4D97-AF65-F5344CB8AC3E}">
        <p14:creationId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p>
            <a:pPr rtl="0"/>
            <a:fld id="{49965B65-049C-427A-A289-7F96A8975918}" type="datetime1">
              <a:rPr lang="it-IT" noProof="0" smtClean="0"/>
              <a:t>26/06/2020</a:t>
            </a:fld>
            <a:endParaRPr lang="it-IT" noProof="0" dirty="0"/>
          </a:p>
        </p:txBody>
      </p:sp>
      <p:sp>
        <p:nvSpPr>
          <p:cNvPr id="4" name="Segnaposto piè di pagina 3"/>
          <p:cNvSpPr>
            <a:spLocks noGrp="1"/>
          </p:cNvSpPr>
          <p:nvPr>
            <p:ph type="ftr" sz="quarter" idx="11"/>
          </p:nvPr>
        </p:nvSpPr>
        <p:spPr/>
        <p:txBody>
          <a:bodyPr rtlCol="0"/>
          <a:lstStyle/>
          <a:p>
            <a:pPr rtl="0"/>
            <a:r>
              <a:rPr lang="it-IT" noProof="0"/>
              <a:t>
              </a:t>
            </a:r>
            <a:endParaRPr lang="it-IT" noProof="0" dirty="0"/>
          </a:p>
        </p:txBody>
      </p:sp>
      <p:sp>
        <p:nvSpPr>
          <p:cNvPr id="5" name="Segnaposto numero diapositiva 4"/>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D56ECC3F-D779-463B-9F03-C74EF074F246}" type="datetime1">
              <a:rPr lang="it-IT" noProof="0" smtClean="0"/>
              <a:t>26/06/2020</a:t>
            </a:fld>
            <a:endParaRPr lang="it-IT" noProof="0" dirty="0"/>
          </a:p>
        </p:txBody>
      </p:sp>
      <p:sp>
        <p:nvSpPr>
          <p:cNvPr id="3" name="Segnaposto piè di pagina 2"/>
          <p:cNvSpPr>
            <a:spLocks noGrp="1"/>
          </p:cNvSpPr>
          <p:nvPr>
            <p:ph type="ftr" sz="quarter" idx="11"/>
          </p:nvPr>
        </p:nvSpPr>
        <p:spPr/>
        <p:txBody>
          <a:bodyPr rtlCol="0"/>
          <a:lstStyle/>
          <a:p>
            <a:pPr rtl="0"/>
            <a:r>
              <a:rPr lang="it-IT" noProof="0"/>
              <a:t>
              </a:t>
            </a:r>
            <a:endParaRPr lang="it-IT" noProof="0" dirty="0"/>
          </a:p>
        </p:txBody>
      </p:sp>
      <p:sp>
        <p:nvSpPr>
          <p:cNvPr id="4" name="Segnaposto numero diapositiva 3"/>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FEF0DB09-B4AE-47B6-8541-87D0203852DA}" type="datetime1">
              <a:rPr lang="it-IT" noProof="0" smtClean="0"/>
              <a:t>26/06/2020</a:t>
            </a:fld>
            <a:endParaRPr lang="it-IT" noProof="0" dirty="0"/>
          </a:p>
        </p:txBody>
      </p:sp>
      <p:sp>
        <p:nvSpPr>
          <p:cNvPr id="6" name="Segnaposto piè di pagina 5"/>
          <p:cNvSpPr>
            <a:spLocks noGrp="1"/>
          </p:cNvSpPr>
          <p:nvPr>
            <p:ph type="ftr" sz="quarter" idx="11"/>
          </p:nvPr>
        </p:nvSpPr>
        <p:spPr/>
        <p:txBody>
          <a:bodyPr rtlCol="0"/>
          <a:lstStyle/>
          <a:p>
            <a:pPr rtl="0"/>
            <a:r>
              <a:rPr lang="it-IT" noProof="0"/>
              <a:t>
              </a:t>
            </a:r>
            <a:endParaRPr lang="it-IT" noProof="0" dirty="0"/>
          </a:p>
        </p:txBody>
      </p:sp>
      <p:sp>
        <p:nvSpPr>
          <p:cNvPr id="7" name="Segnaposto numero diapositiva 6"/>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it-IT" noProof="0"/>
              <a:t>Fare clic per modificare lo stile del titolo dello schema</a:t>
            </a:r>
            <a:endParaRPr lang="it-IT" noProof="0" dirty="0"/>
          </a:p>
        </p:txBody>
      </p:sp>
      <p:sp>
        <p:nvSpPr>
          <p:cNvPr id="3" name="Segnaposto immagine 2"/>
          <p:cNvSpPr>
            <a:spLocks noGrp="1" noChangeAspect="1"/>
          </p:cNvSpPr>
          <p:nvPr>
            <p:ph type="pic" idx="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08475236-F220-4CA4-958C-40A6ED4C2E73}" type="datetime1">
              <a:rPr lang="it-IT" noProof="0" smtClean="0"/>
              <a:t>26/06/2020</a:t>
            </a:fld>
            <a:endParaRPr lang="it-IT" noProof="0" dirty="0"/>
          </a:p>
        </p:txBody>
      </p:sp>
      <p:sp>
        <p:nvSpPr>
          <p:cNvPr id="6" name="Segnaposto piè di pagina 5"/>
          <p:cNvSpPr>
            <a:spLocks noGrp="1"/>
          </p:cNvSpPr>
          <p:nvPr>
            <p:ph type="ftr" sz="quarter" idx="11"/>
          </p:nvPr>
        </p:nvSpPr>
        <p:spPr/>
        <p:txBody>
          <a:bodyPr rtlCol="0"/>
          <a:lstStyle/>
          <a:p>
            <a:pPr rtl="0"/>
            <a:r>
              <a:rPr lang="it-IT" noProof="0"/>
              <a:t>
              </a:t>
            </a:r>
            <a:endParaRPr lang="it-IT" noProof="0" dirty="0"/>
          </a:p>
        </p:txBody>
      </p:sp>
      <p:sp>
        <p:nvSpPr>
          <p:cNvPr id="7" name="Segnaposto numero diapositiva 6"/>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ttangolo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dirty="0"/>
          </a:p>
        </p:txBody>
      </p:sp>
      <p:sp>
        <p:nvSpPr>
          <p:cNvPr id="2" name="Segnaposto titolo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it-IT" noProof="0"/>
              <a:t>Fare clic per modificare lo stile del titolo</a:t>
            </a:r>
            <a:endParaRPr lang="it-IT" noProof="0" dirty="0"/>
          </a:p>
        </p:txBody>
      </p:sp>
      <p:sp>
        <p:nvSpPr>
          <p:cNvPr id="3" name="Segnaposto testo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E3261300-6DFD-4671-8F19-B83A410BC6AE}" type="datetime1">
              <a:rPr lang="it-IT" noProof="0" smtClean="0"/>
              <a:t>26/06/2020</a:t>
            </a:fld>
            <a:endParaRPr lang="it-IT" noProof="0" dirty="0"/>
          </a:p>
        </p:txBody>
      </p:sp>
      <p:sp>
        <p:nvSpPr>
          <p:cNvPr id="5" name="Segnaposto piè di pagina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it-IT" noProof="0"/>
              <a:t>
              </a:t>
            </a:r>
            <a:endParaRPr lang="it-IT" noProof="0" dirty="0"/>
          </a:p>
        </p:txBody>
      </p:sp>
      <p:sp>
        <p:nvSpPr>
          <p:cNvPr id="6" name="Segnaposto numero diapositiva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it-IT" noProof="0" smtClean="0"/>
              <a:pPr/>
              <a:t>‹N›</a:t>
            </a:fld>
            <a:endParaRPr lang="it-IT" noProof="0"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50E78D6-F072-48E7-8270-20EFBDD26F36}"/>
              </a:ext>
            </a:extLst>
          </p:cNvPr>
          <p:cNvSpPr>
            <a:spLocks noGrp="1"/>
          </p:cNvSpPr>
          <p:nvPr>
            <p:ph type="ctrTitle" idx="4294967295"/>
          </p:nvPr>
        </p:nvSpPr>
        <p:spPr>
          <a:xfrm>
            <a:off x="5348267" y="1391913"/>
            <a:ext cx="6019800" cy="2443244"/>
          </a:xfrm>
        </p:spPr>
        <p:txBody>
          <a:bodyPr rtlCol="0">
            <a:normAutofit fontScale="90000"/>
          </a:bodyPr>
          <a:lstStyle/>
          <a:p>
            <a:pPr algn="r" rtl="0"/>
            <a:r>
              <a:rPr lang="it-IT" sz="6000" b="1" cap="none" dirty="0">
                <a:effectLst>
                  <a:outerShdw blurRad="38100" dist="38100" dir="2700000" algn="tl">
                    <a:srgbClr val="000000">
                      <a:alpha val="43137"/>
                    </a:srgbClr>
                  </a:outerShdw>
                </a:effectLst>
              </a:rPr>
              <a:t>Libro bianco sulle priorità infrastrutturali</a:t>
            </a:r>
          </a:p>
        </p:txBody>
      </p:sp>
      <p:sp>
        <p:nvSpPr>
          <p:cNvPr id="3" name="Sottotitolo 2">
            <a:extLst>
              <a:ext uri="{FF2B5EF4-FFF2-40B4-BE49-F238E27FC236}">
                <a16:creationId xmlns:a16="http://schemas.microsoft.com/office/drawing/2014/main" xmlns="" id="{3FC7BD98-5486-489C-BAA0-A69CEFF691B3}"/>
              </a:ext>
            </a:extLst>
          </p:cNvPr>
          <p:cNvSpPr>
            <a:spLocks noGrp="1"/>
          </p:cNvSpPr>
          <p:nvPr>
            <p:ph type="subTitle" idx="4294967295"/>
          </p:nvPr>
        </p:nvSpPr>
        <p:spPr>
          <a:xfrm>
            <a:off x="5348267" y="4000386"/>
            <a:ext cx="5959475" cy="1373187"/>
          </a:xfrm>
        </p:spPr>
        <p:txBody>
          <a:bodyPr rtlCol="0">
            <a:normAutofit/>
          </a:bodyPr>
          <a:lstStyle/>
          <a:p>
            <a:pPr marL="45720" indent="0" algn="r" rtl="0">
              <a:buNone/>
            </a:pPr>
            <a:r>
              <a:rPr lang="it-IT" b="1" dirty="0"/>
              <a:t>Il sistema economico locale identifica le opere infrastrutturali indifferibili per far uscire Genova e la Liguria dall’isolamento</a:t>
            </a:r>
          </a:p>
        </p:txBody>
      </p:sp>
      <p:pic>
        <p:nvPicPr>
          <p:cNvPr id="10" name="Picture 2" descr="Logo della Camera di Commercio di Genova">
            <a:extLst>
              <a:ext uri="{FF2B5EF4-FFF2-40B4-BE49-F238E27FC236}">
                <a16:creationId xmlns:a16="http://schemas.microsoft.com/office/drawing/2014/main" xmlns="" id="{1D61E979-5A99-4017-A354-AFCD4609B0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970" y="422715"/>
            <a:ext cx="3456156" cy="941365"/>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xmlns="" id="{842169B6-3C0D-4423-80C2-57BC6B2457E3}"/>
              </a:ext>
            </a:extLst>
          </p:cNvPr>
          <p:cNvSpPr/>
          <p:nvPr/>
        </p:nvSpPr>
        <p:spPr>
          <a:xfrm>
            <a:off x="6731350" y="6037318"/>
            <a:ext cx="2601994" cy="369332"/>
          </a:xfrm>
          <a:prstGeom prst="rect">
            <a:avLst/>
          </a:prstGeom>
        </p:spPr>
        <p:txBody>
          <a:bodyPr wrap="none">
            <a:spAutoFit/>
          </a:bodyPr>
          <a:lstStyle/>
          <a:p>
            <a:r>
              <a:rPr lang="it-IT" dirty="0">
                <a:solidFill>
                  <a:srgbClr val="1CADE4"/>
                </a:solidFill>
              </a:rPr>
              <a:t>con il supporto tecnico di </a:t>
            </a:r>
          </a:p>
        </p:txBody>
      </p:sp>
      <p:cxnSp>
        <p:nvCxnSpPr>
          <p:cNvPr id="5" name="Connettore diritto 4">
            <a:extLst>
              <a:ext uri="{FF2B5EF4-FFF2-40B4-BE49-F238E27FC236}">
                <a16:creationId xmlns:a16="http://schemas.microsoft.com/office/drawing/2014/main" xmlns="" id="{68F90428-DF79-4C36-BB19-3E2F060B388C}"/>
              </a:ext>
            </a:extLst>
          </p:cNvPr>
          <p:cNvCxnSpPr/>
          <p:nvPr/>
        </p:nvCxnSpPr>
        <p:spPr>
          <a:xfrm>
            <a:off x="5348267" y="3835157"/>
            <a:ext cx="5959475"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xmlns="" id="{1BF2D76B-642C-46EF-807D-840CD783FFC7}"/>
              </a:ext>
            </a:extLst>
          </p:cNvPr>
          <p:cNvPicPr>
            <a:picLocks noChangeAspect="1"/>
          </p:cNvPicPr>
          <p:nvPr/>
        </p:nvPicPr>
        <p:blipFill>
          <a:blip r:embed="rId4"/>
          <a:stretch>
            <a:fillRect/>
          </a:stretch>
        </p:blipFill>
        <p:spPr>
          <a:xfrm>
            <a:off x="9333344" y="5997104"/>
            <a:ext cx="2382939" cy="449760"/>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85DEC2-3CE6-403C-843D-B88A8A456CA0}"/>
              </a:ext>
            </a:extLst>
          </p:cNvPr>
          <p:cNvSpPr>
            <a:spLocks noGrp="1"/>
          </p:cNvSpPr>
          <p:nvPr>
            <p:ph type="title"/>
          </p:nvPr>
        </p:nvSpPr>
        <p:spPr>
          <a:xfrm>
            <a:off x="477175" y="284511"/>
            <a:ext cx="11232472" cy="657322"/>
          </a:xfrm>
        </p:spPr>
        <p:txBody>
          <a:bodyPr rtlCol="0">
            <a:normAutofit/>
          </a:bodyPr>
          <a:lstStyle/>
          <a:p>
            <a:r>
              <a:rPr lang="it-IT" sz="2800" b="1" dirty="0"/>
              <a:t>Le priorità d’intervento per i nodi logistici e la governance</a:t>
            </a:r>
          </a:p>
        </p:txBody>
      </p:sp>
      <p:graphicFrame>
        <p:nvGraphicFramePr>
          <p:cNvPr id="16" name="Tabella 15">
            <a:extLst>
              <a:ext uri="{FF2B5EF4-FFF2-40B4-BE49-F238E27FC236}">
                <a16:creationId xmlns:a16="http://schemas.microsoft.com/office/drawing/2014/main" xmlns="" id="{3368BDD3-2D94-4D15-892E-1BE0CF346FA0}"/>
              </a:ext>
            </a:extLst>
          </p:cNvPr>
          <p:cNvGraphicFramePr>
            <a:graphicFrameLocks noGrp="1"/>
          </p:cNvGraphicFramePr>
          <p:nvPr>
            <p:extLst>
              <p:ext uri="{D42A27DB-BD31-4B8C-83A1-F6EECF244321}">
                <p14:modId xmlns:p14="http://schemas.microsoft.com/office/powerpoint/2010/main" val="630501610"/>
              </p:ext>
            </p:extLst>
          </p:nvPr>
        </p:nvGraphicFramePr>
        <p:xfrm>
          <a:off x="548654" y="1078992"/>
          <a:ext cx="11089514" cy="2783133"/>
        </p:xfrm>
        <a:graphic>
          <a:graphicData uri="http://schemas.openxmlformats.org/drawingml/2006/table">
            <a:tbl>
              <a:tblPr firstRow="1" firstCol="1" bandRow="1">
                <a:tableStyleId>{5C22544A-7EE6-4342-B048-85BDC9FD1C3A}</a:tableStyleId>
              </a:tblPr>
              <a:tblGrid>
                <a:gridCol w="1883650">
                  <a:extLst>
                    <a:ext uri="{9D8B030D-6E8A-4147-A177-3AD203B41FA5}">
                      <a16:colId xmlns:a16="http://schemas.microsoft.com/office/drawing/2014/main" xmlns="" val="3901580119"/>
                    </a:ext>
                  </a:extLst>
                </a:gridCol>
                <a:gridCol w="9205864">
                  <a:extLst>
                    <a:ext uri="{9D8B030D-6E8A-4147-A177-3AD203B41FA5}">
                      <a16:colId xmlns:a16="http://schemas.microsoft.com/office/drawing/2014/main" xmlns="" val="3653744194"/>
                    </a:ext>
                  </a:extLst>
                </a:gridCol>
              </a:tblGrid>
              <a:tr h="624112">
                <a:tc rowSpan="2">
                  <a:txBody>
                    <a:bodyPr/>
                    <a:lstStyle/>
                    <a:p>
                      <a:pPr algn="l">
                        <a:lnSpc>
                          <a:spcPct val="115000"/>
                        </a:lnSpc>
                        <a:spcBef>
                          <a:spcPts val="600"/>
                        </a:spcBef>
                        <a:spcAft>
                          <a:spcPts val="0"/>
                        </a:spcAft>
                      </a:pPr>
                      <a:r>
                        <a:rPr lang="it-IT" sz="1800" dirty="0">
                          <a:solidFill>
                            <a:srgbClr val="0070C0"/>
                          </a:solidFill>
                          <a:effectLst/>
                          <a:latin typeface="+mn-lt"/>
                          <a:ea typeface="Times New Roman" panose="02020603050405020304" pitchFamily="18" charset="0"/>
                          <a:cs typeface="Times New Roman" panose="02020603050405020304" pitchFamily="18" charset="0"/>
                        </a:rPr>
                        <a:t>Nodi logistici</a:t>
                      </a:r>
                    </a:p>
                  </a:txBody>
                  <a:tcPr marL="29637" marR="29637" marT="0" marB="0">
                    <a:lnT w="19050" cap="flat" cmpd="sng" algn="ctr">
                      <a:solidFill>
                        <a:srgbClr val="9DC3E6"/>
                      </a:solidFill>
                      <a:prstDash val="solid"/>
                      <a:round/>
                      <a:headEnd type="none" w="med" len="med"/>
                      <a:tailEnd type="none" w="med" len="med"/>
                    </a:lnT>
                    <a:lnB w="19050" cap="flat" cmpd="sng" algn="ctr">
                      <a:solidFill>
                        <a:srgbClr val="9DC3E6"/>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15000"/>
                        </a:lnSpc>
                        <a:spcBef>
                          <a:spcPts val="600"/>
                        </a:spcBef>
                        <a:spcAft>
                          <a:spcPts val="0"/>
                        </a:spcAft>
                        <a:buClr>
                          <a:srgbClr val="C00000"/>
                        </a:buClr>
                        <a:buSzTx/>
                        <a:buFont typeface="+mj-lt"/>
                        <a:buAutoNum type="arabicPeriod" startAt="10"/>
                        <a:tabLst/>
                        <a:defRPr/>
                      </a:pPr>
                      <a:r>
                        <a:rPr lang="it-IT" sz="1800" b="0" dirty="0">
                          <a:solidFill>
                            <a:srgbClr val="0070C0"/>
                          </a:solidFill>
                          <a:effectLst/>
                        </a:rPr>
                        <a:t>Pianificare interventi urgenti per rendere </a:t>
                      </a:r>
                      <a:r>
                        <a:rPr lang="it-IT" sz="1800" b="1" dirty="0">
                          <a:solidFill>
                            <a:srgbClr val="C00000"/>
                          </a:solidFill>
                          <a:effectLst/>
                        </a:rPr>
                        <a:t>l’Aeroporto Cristoforo Colombo </a:t>
                      </a:r>
                      <a:r>
                        <a:rPr lang="it-IT" sz="1800" b="0" dirty="0">
                          <a:solidFill>
                            <a:srgbClr val="0070C0"/>
                          </a:solidFill>
                          <a:effectLst/>
                        </a:rPr>
                        <a:t>una porta di accesso efficiente per la Liguria: nuove destinazioni, tariffe competitive, collegamenti con la città e la regione.</a:t>
                      </a:r>
                      <a:endParaRPr lang="it-IT" sz="18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19050"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3341896380"/>
                  </a:ext>
                </a:extLst>
              </a:tr>
              <a:tr h="928869">
                <a:tc vMerge="1">
                  <a:txBody>
                    <a:bodyPr/>
                    <a:lstStyle/>
                    <a:p>
                      <a:endParaRPr lang="it-IT"/>
                    </a:p>
                  </a:txBody>
                  <a:tcPr/>
                </a:tc>
                <a:tc>
                  <a:txBody>
                    <a:bodyPr/>
                    <a:lstStyle/>
                    <a:p>
                      <a:pPr marL="342900" indent="-342900" algn="just">
                        <a:lnSpc>
                          <a:spcPct val="115000"/>
                        </a:lnSpc>
                        <a:spcBef>
                          <a:spcPts val="600"/>
                        </a:spcBef>
                        <a:spcAft>
                          <a:spcPts val="0"/>
                        </a:spcAft>
                        <a:buClr>
                          <a:srgbClr val="C00000"/>
                        </a:buClr>
                        <a:buFont typeface="+mj-lt"/>
                        <a:buAutoNum type="arabicPeriod" startAt="11"/>
                      </a:pPr>
                      <a:r>
                        <a:rPr lang="it-IT" sz="1800" b="0" dirty="0">
                          <a:solidFill>
                            <a:srgbClr val="0070C0"/>
                          </a:solidFill>
                          <a:effectLst/>
                        </a:rPr>
                        <a:t>Accelerare i lavori per la realizzazione della </a:t>
                      </a:r>
                      <a:r>
                        <a:rPr lang="it-IT" sz="1800" b="1" dirty="0">
                          <a:solidFill>
                            <a:srgbClr val="C00000"/>
                          </a:solidFill>
                          <a:effectLst/>
                        </a:rPr>
                        <a:t>Diga Foranea </a:t>
                      </a:r>
                      <a:r>
                        <a:rPr lang="it-IT" sz="1800" b="0" dirty="0">
                          <a:solidFill>
                            <a:srgbClr val="0070C0"/>
                          </a:solidFill>
                          <a:effectLst/>
                        </a:rPr>
                        <a:t>e completare gli interventi sulla </a:t>
                      </a:r>
                      <a:r>
                        <a:rPr lang="it-IT" sz="1800" b="1" dirty="0">
                          <a:solidFill>
                            <a:srgbClr val="0070C0"/>
                          </a:solidFill>
                          <a:effectLst/>
                        </a:rPr>
                        <a:t>viabilità portuale </a:t>
                      </a:r>
                      <a:r>
                        <a:rPr lang="it-IT" sz="1800" b="0" dirty="0">
                          <a:solidFill>
                            <a:srgbClr val="0070C0"/>
                          </a:solidFill>
                          <a:effectLst/>
                        </a:rPr>
                        <a:t>in tempo per l’apertura del Terzo Valico per potenziare l’intermodalità dello scalo genovese.</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9525"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3386630744"/>
                  </a:ext>
                </a:extLst>
              </a:tr>
              <a:tr h="614025">
                <a:tc>
                  <a:txBody>
                    <a:bodyPr/>
                    <a:lstStyle/>
                    <a:p>
                      <a:pPr algn="l">
                        <a:lnSpc>
                          <a:spcPct val="115000"/>
                        </a:lnSpc>
                        <a:spcBef>
                          <a:spcPts val="600"/>
                        </a:spcBef>
                        <a:spcAft>
                          <a:spcPts val="0"/>
                        </a:spcAft>
                      </a:pPr>
                      <a:r>
                        <a:rPr lang="it-IT" sz="1800" dirty="0">
                          <a:solidFill>
                            <a:srgbClr val="0070C0"/>
                          </a:solidFill>
                          <a:effectLst/>
                          <a:latin typeface="+mn-lt"/>
                          <a:ea typeface="Times New Roman" panose="02020603050405020304" pitchFamily="18" charset="0"/>
                          <a:cs typeface="Times New Roman" panose="02020603050405020304" pitchFamily="18" charset="0"/>
                        </a:rPr>
                        <a:t>Governance</a:t>
                      </a:r>
                    </a:p>
                  </a:txBody>
                  <a:tcPr marL="29637" marR="29637" marT="0" marB="0">
                    <a:lnT w="19050" cap="flat" cmpd="sng" algn="ctr">
                      <a:solidFill>
                        <a:srgbClr val="9DC3E6"/>
                      </a:solidFill>
                      <a:prstDash val="solid"/>
                      <a:round/>
                      <a:headEnd type="none" w="med" len="med"/>
                      <a:tailEnd type="none" w="med" len="med"/>
                    </a:lnT>
                    <a:noFill/>
                  </a:tcPr>
                </a:tc>
                <a:tc>
                  <a:txBody>
                    <a:bodyPr/>
                    <a:lstStyle/>
                    <a:p>
                      <a:pPr marL="342900" indent="-342900" algn="just">
                        <a:lnSpc>
                          <a:spcPct val="115000"/>
                        </a:lnSpc>
                        <a:spcBef>
                          <a:spcPts val="600"/>
                        </a:spcBef>
                        <a:spcAft>
                          <a:spcPts val="0"/>
                        </a:spcAft>
                        <a:buClr>
                          <a:srgbClr val="C00000"/>
                        </a:buClr>
                        <a:buFont typeface="+mj-lt"/>
                        <a:buAutoNum type="arabicPeriod" startAt="12"/>
                      </a:pPr>
                      <a:r>
                        <a:rPr lang="it-IT" sz="1800" kern="1200" dirty="0">
                          <a:solidFill>
                            <a:srgbClr val="0070C0"/>
                          </a:solidFill>
                          <a:effectLst/>
                          <a:latin typeface="+mn-lt"/>
                          <a:ea typeface="+mn-ea"/>
                          <a:cs typeface="+mn-cs"/>
                        </a:rPr>
                        <a:t>Istituire a Genova una sede territoriale dell’</a:t>
                      </a:r>
                      <a:r>
                        <a:rPr lang="it-IT" sz="1800" b="1" kern="1200" dirty="0">
                          <a:solidFill>
                            <a:srgbClr val="0070C0"/>
                          </a:solidFill>
                          <a:effectLst/>
                          <a:latin typeface="+mn-lt"/>
                          <a:ea typeface="+mn-ea"/>
                          <a:cs typeface="+mn-cs"/>
                        </a:rPr>
                        <a:t>Agenzia nazionale per la sicurezza delle ferrovie e delle infrastrutture stradali e autostradali </a:t>
                      </a:r>
                      <a:r>
                        <a:rPr lang="it-IT" sz="1800" kern="1200" dirty="0">
                          <a:solidFill>
                            <a:srgbClr val="0070C0"/>
                          </a:solidFill>
                          <a:effectLst/>
                          <a:latin typeface="+mn-lt"/>
                          <a:ea typeface="+mn-ea"/>
                          <a:cs typeface="+mn-cs"/>
                        </a:rPr>
                        <a:t>(</a:t>
                      </a:r>
                      <a:r>
                        <a:rPr lang="it-IT" sz="1800" b="1" kern="1200" dirty="0">
                          <a:solidFill>
                            <a:srgbClr val="C00000"/>
                          </a:solidFill>
                          <a:effectLst/>
                          <a:latin typeface="+mn-lt"/>
                          <a:ea typeface="+mn-ea"/>
                          <a:cs typeface="+mn-cs"/>
                        </a:rPr>
                        <a:t>ANSFISA</a:t>
                      </a:r>
                      <a:r>
                        <a:rPr lang="it-IT" sz="1800" kern="1200" dirty="0">
                          <a:solidFill>
                            <a:srgbClr val="0070C0"/>
                          </a:solidFill>
                          <a:effectLst/>
                          <a:latin typeface="+mn-lt"/>
                          <a:ea typeface="+mn-ea"/>
                          <a:cs typeface="+mn-cs"/>
                        </a:rPr>
                        <a:t>), in accordo con quanto previsto dal «Decreto Genova».</a:t>
                      </a:r>
                    </a:p>
                  </a:txBody>
                  <a:tcPr marL="29637" marR="29637" marT="0" marB="0" anchor="ctr">
                    <a:lnT w="9525"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3598646349"/>
                  </a:ext>
                </a:extLst>
              </a:tr>
            </a:tbl>
          </a:graphicData>
        </a:graphic>
      </p:graphicFrame>
    </p:spTree>
    <p:extLst>
      <p:ext uri="{BB962C8B-B14F-4D97-AF65-F5344CB8AC3E}">
        <p14:creationId xmlns:p14="http://schemas.microsoft.com/office/powerpoint/2010/main" val="3027449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1.</a:t>
            </a:r>
            <a:r>
              <a:rPr lang="it-IT" sz="2800" b="1" dirty="0"/>
              <a:t> Il ponte sul Polcevera: collegamenti e gestione</a:t>
            </a:r>
          </a:p>
        </p:txBody>
      </p:sp>
      <p:sp>
        <p:nvSpPr>
          <p:cNvPr id="3" name="Segnaposto contenuto 3">
            <a:extLst>
              <a:ext uri="{FF2B5EF4-FFF2-40B4-BE49-F238E27FC236}">
                <a16:creationId xmlns:a16="http://schemas.microsoft.com/office/drawing/2014/main" xmlns="" id="{ED0CD598-0C0E-46E6-8C51-DA99093C70F3}"/>
              </a:ext>
            </a:extLst>
          </p:cNvPr>
          <p:cNvSpPr txBox="1">
            <a:spLocks/>
          </p:cNvSpPr>
          <p:nvPr/>
        </p:nvSpPr>
        <p:spPr>
          <a:xfrm>
            <a:off x="439467" y="769676"/>
            <a:ext cx="5819819"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Font typeface="Corbel" pitchFamily="34" charset="0"/>
              <a:buNone/>
            </a:pPr>
            <a:r>
              <a:rPr lang="it-IT" sz="1800" dirty="0">
                <a:solidFill>
                  <a:srgbClr val="0070C0"/>
                </a:solidFill>
              </a:rPr>
              <a:t>Il nuovo ponte di Genova ha una lunghezza di 1.067 metri e si poggia su 18 pile di cemento armato che suddividono 19 campate. L’impalcato è stato realizzato in una struttura mista acciaio-calcestruzzo e richiama la carena di una nave. La struttura è dotata di sistemi automatici per il controllo infrastrutturale e la manutenzione, mentre dei pannelli fotovoltaici produrranno l’energia necessaria per il funzionamento dei sui sistemi.</a:t>
            </a:r>
          </a:p>
          <a:p>
            <a:pPr marL="45720" indent="0" algn="just" fontAlgn="base">
              <a:lnSpc>
                <a:spcPct val="110000"/>
              </a:lnSpc>
              <a:spcBef>
                <a:spcPts val="600"/>
              </a:spcBef>
              <a:buFont typeface="Corbel" pitchFamily="34" charset="0"/>
              <a:buNone/>
            </a:pPr>
            <a:r>
              <a:rPr lang="it-IT" sz="1800" dirty="0">
                <a:solidFill>
                  <a:srgbClr val="0070C0"/>
                </a:solidFill>
              </a:rPr>
              <a:t>I lavori di costruzione sono durati poco più di un anno e sono proseguiti anche durante il periodo di lockdown, con stringenti misure di sicurezza per  gli operai e gli addetti al cantiere. L’inaugurazione è prevista entro l’estate 2020.</a:t>
            </a:r>
          </a:p>
          <a:p>
            <a:pPr marL="45720" indent="0" algn="just" fontAlgn="base">
              <a:lnSpc>
                <a:spcPct val="110000"/>
              </a:lnSpc>
              <a:spcBef>
                <a:spcPts val="600"/>
              </a:spcBef>
              <a:buFont typeface="Corbel" pitchFamily="34" charset="0"/>
              <a:buNone/>
            </a:pPr>
            <a:r>
              <a:rPr lang="it-IT" sz="1800" b="1" dirty="0">
                <a:solidFill>
                  <a:srgbClr val="C00000"/>
                </a:solidFill>
              </a:rPr>
              <a:t>Criticità:</a:t>
            </a:r>
          </a:p>
          <a:p>
            <a:pPr algn="just" fontAlgn="base">
              <a:lnSpc>
                <a:spcPct val="110000"/>
              </a:lnSpc>
              <a:spcBef>
                <a:spcPts val="600"/>
              </a:spcBef>
              <a:buClr>
                <a:srgbClr val="C00000"/>
              </a:buClr>
              <a:buFont typeface="Wingdings" panose="05000000000000000000" pitchFamily="2" charset="2"/>
              <a:buChar char="§"/>
            </a:pPr>
            <a:r>
              <a:rPr lang="it-IT" sz="1800" dirty="0">
                <a:solidFill>
                  <a:srgbClr val="0070C0"/>
                </a:solidFill>
              </a:rPr>
              <a:t>Realizzazione in tempi brevi degli accessi al ponte</a:t>
            </a:r>
          </a:p>
          <a:p>
            <a:pPr algn="just" fontAlgn="base">
              <a:lnSpc>
                <a:spcPct val="110000"/>
              </a:lnSpc>
              <a:spcBef>
                <a:spcPts val="600"/>
              </a:spcBef>
              <a:buClr>
                <a:srgbClr val="C00000"/>
              </a:buClr>
              <a:buFont typeface="Wingdings" panose="05000000000000000000" pitchFamily="2" charset="2"/>
              <a:buChar char="§"/>
            </a:pPr>
            <a:r>
              <a:rPr lang="it-IT" sz="1800" dirty="0">
                <a:solidFill>
                  <a:srgbClr val="0070C0"/>
                </a:solidFill>
              </a:rPr>
              <a:t>Il nodo principale riguarda la gestione del ponte. Ad oggi la competenza sarebbe di ASPI, ma resta ancora in sospeso la questione della revoca/revisione delle concessioni alla società autostradale.</a:t>
            </a:r>
          </a:p>
        </p:txBody>
      </p:sp>
      <p:pic>
        <p:nvPicPr>
          <p:cNvPr id="4" name="Immagine 3">
            <a:extLst>
              <a:ext uri="{FF2B5EF4-FFF2-40B4-BE49-F238E27FC236}">
                <a16:creationId xmlns:a16="http://schemas.microsoft.com/office/drawing/2014/main" xmlns="" id="{88E65C1F-4572-4786-82D4-FB27C547D046}"/>
              </a:ext>
            </a:extLst>
          </p:cNvPr>
          <p:cNvPicPr>
            <a:picLocks noChangeAspect="1"/>
          </p:cNvPicPr>
          <p:nvPr/>
        </p:nvPicPr>
        <p:blipFill>
          <a:blip r:embed="rId3"/>
          <a:stretch>
            <a:fillRect/>
          </a:stretch>
        </p:blipFill>
        <p:spPr>
          <a:xfrm>
            <a:off x="6827012" y="941832"/>
            <a:ext cx="5029200" cy="2828925"/>
          </a:xfrm>
          <a:prstGeom prst="rect">
            <a:avLst/>
          </a:prstGeom>
        </p:spPr>
      </p:pic>
      <p:graphicFrame>
        <p:nvGraphicFramePr>
          <p:cNvPr id="6" name="Tabella 6">
            <a:extLst>
              <a:ext uri="{FF2B5EF4-FFF2-40B4-BE49-F238E27FC236}">
                <a16:creationId xmlns:a16="http://schemas.microsoft.com/office/drawing/2014/main" xmlns="" id="{222B9E99-4C23-42E6-8E8F-C5650C05F6A1}"/>
              </a:ext>
            </a:extLst>
          </p:cNvPr>
          <p:cNvGraphicFramePr>
            <a:graphicFrameLocks noGrp="1"/>
          </p:cNvGraphicFramePr>
          <p:nvPr>
            <p:extLst>
              <p:ext uri="{D42A27DB-BD31-4B8C-83A1-F6EECF244321}">
                <p14:modId xmlns:p14="http://schemas.microsoft.com/office/powerpoint/2010/main" val="639242560"/>
              </p:ext>
            </p:extLst>
          </p:nvPr>
        </p:nvGraphicFramePr>
        <p:xfrm>
          <a:off x="6805241" y="3969964"/>
          <a:ext cx="5029200" cy="2392680"/>
        </p:xfrm>
        <a:graphic>
          <a:graphicData uri="http://schemas.openxmlformats.org/drawingml/2006/table">
            <a:tbl>
              <a:tblPr firstRow="1" bandRow="1">
                <a:tableStyleId>{3B4B98B0-60AC-42C2-AFA5-B58CD77FA1E5}</a:tableStyleId>
              </a:tblPr>
              <a:tblGrid>
                <a:gridCol w="2893481">
                  <a:extLst>
                    <a:ext uri="{9D8B030D-6E8A-4147-A177-3AD203B41FA5}">
                      <a16:colId xmlns:a16="http://schemas.microsoft.com/office/drawing/2014/main" xmlns="" val="1741821049"/>
                    </a:ext>
                  </a:extLst>
                </a:gridCol>
                <a:gridCol w="2135719">
                  <a:extLst>
                    <a:ext uri="{9D8B030D-6E8A-4147-A177-3AD203B41FA5}">
                      <a16:colId xmlns:a16="http://schemas.microsoft.com/office/drawing/2014/main" xmlns="" val="1974633160"/>
                    </a:ext>
                  </a:extLst>
                </a:gridCol>
              </a:tblGrid>
              <a:tr h="265723">
                <a:tc>
                  <a:txBody>
                    <a:bodyPr/>
                    <a:lstStyle/>
                    <a:p>
                      <a:r>
                        <a:rPr lang="it-IT" b="0" dirty="0">
                          <a:solidFill>
                            <a:srgbClr val="C00000"/>
                          </a:solidFill>
                        </a:rPr>
                        <a:t>Caratteristiche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b="0" dirty="0">
                          <a:solidFill>
                            <a:srgbClr val="0070C0"/>
                          </a:solidFill>
                        </a:rPr>
                        <a:t>Lunghezza 1.067 m</a:t>
                      </a:r>
                    </a:p>
                    <a:p>
                      <a:r>
                        <a:rPr lang="it-IT" b="0" dirty="0">
                          <a:solidFill>
                            <a:srgbClr val="0070C0"/>
                          </a:solidFill>
                        </a:rPr>
                        <a:t>19 campate</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8161496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C00000"/>
                          </a:solidFill>
                        </a:rPr>
                        <a:t>Stato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dirty="0">
                          <a:solidFill>
                            <a:srgbClr val="0070C0"/>
                          </a:solidFill>
                        </a:rPr>
                        <a:t>Lavori in corso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03149380"/>
                  </a:ext>
                </a:extLst>
              </a:tr>
              <a:tr h="370840">
                <a:tc>
                  <a:txBody>
                    <a:bodyPr/>
                    <a:lstStyle/>
                    <a:p>
                      <a:r>
                        <a:rPr lang="it-IT" dirty="0">
                          <a:solidFill>
                            <a:srgbClr val="C00000"/>
                          </a:solidFill>
                        </a:rPr>
                        <a:t>Costo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dirty="0">
                          <a:solidFill>
                            <a:srgbClr val="0070C0"/>
                          </a:solidFill>
                        </a:rPr>
                        <a:t>202 mln€</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612602850"/>
                  </a:ext>
                </a:extLst>
              </a:tr>
              <a:tr h="370840">
                <a:tc>
                  <a:txBody>
                    <a:bodyPr/>
                    <a:lstStyle/>
                    <a:p>
                      <a:r>
                        <a:rPr lang="it-IT" dirty="0">
                          <a:solidFill>
                            <a:srgbClr val="C00000"/>
                          </a:solidFill>
                        </a:rPr>
                        <a:t>Termine previsto di completamento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dirty="0">
                          <a:solidFill>
                            <a:srgbClr val="0070C0"/>
                          </a:solidFill>
                        </a:rPr>
                        <a:t>Luglio 2020</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891827528"/>
                  </a:ext>
                </a:extLst>
              </a:tr>
              <a:tr h="370840">
                <a:tc>
                  <a:txBody>
                    <a:bodyPr/>
                    <a:lstStyle/>
                    <a:p>
                      <a:r>
                        <a:rPr lang="it-IT" dirty="0">
                          <a:solidFill>
                            <a:srgbClr val="C00000"/>
                          </a:solidFill>
                        </a:rPr>
                        <a:t>Fabbisogno finanziario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dirty="0">
                          <a:solidFill>
                            <a:srgbClr val="0070C0"/>
                          </a:solidFill>
                        </a:rPr>
                        <a:t>0,00</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347232969"/>
                  </a:ext>
                </a:extLst>
              </a:tr>
            </a:tbl>
          </a:graphicData>
        </a:graphic>
      </p:graphicFrame>
    </p:spTree>
    <p:extLst>
      <p:ext uri="{BB962C8B-B14F-4D97-AF65-F5344CB8AC3E}">
        <p14:creationId xmlns:p14="http://schemas.microsoft.com/office/powerpoint/2010/main" val="235025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2.</a:t>
            </a:r>
            <a:r>
              <a:rPr lang="it-IT" sz="2800" b="1" dirty="0"/>
              <a:t> La Gronda di Genova: risoluzione vertenza ASPI e avvio dei cantieri</a:t>
            </a:r>
          </a:p>
        </p:txBody>
      </p:sp>
      <p:sp>
        <p:nvSpPr>
          <p:cNvPr id="3" name="Segnaposto contenuto 3">
            <a:extLst>
              <a:ext uri="{FF2B5EF4-FFF2-40B4-BE49-F238E27FC236}">
                <a16:creationId xmlns:a16="http://schemas.microsoft.com/office/drawing/2014/main" xmlns="" id="{D1006967-A8E2-4279-9D90-CF7D694F546A}"/>
              </a:ext>
            </a:extLst>
          </p:cNvPr>
          <p:cNvSpPr txBox="1">
            <a:spLocks/>
          </p:cNvSpPr>
          <p:nvPr/>
        </p:nvSpPr>
        <p:spPr>
          <a:xfrm>
            <a:off x="439467" y="769676"/>
            <a:ext cx="5819819"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Font typeface="Corbel" pitchFamily="34" charset="0"/>
              <a:buNone/>
            </a:pPr>
            <a:r>
              <a:rPr lang="it-IT" sz="1800" dirty="0">
                <a:solidFill>
                  <a:srgbClr val="0070C0"/>
                </a:solidFill>
              </a:rPr>
              <a:t>La Gronda Autostradale di Genova nasce con l’obiettivo alleggerire il tratto di A10 dal casello di Genova Ovest (Porto di Genova) all’abitato di Voltri.</a:t>
            </a:r>
          </a:p>
          <a:p>
            <a:pPr marL="45720" indent="0" algn="just" fontAlgn="base">
              <a:lnSpc>
                <a:spcPct val="110000"/>
              </a:lnSpc>
              <a:spcBef>
                <a:spcPts val="600"/>
              </a:spcBef>
              <a:buNone/>
            </a:pPr>
            <a:r>
              <a:rPr lang="it-IT" sz="1800" dirty="0">
                <a:solidFill>
                  <a:srgbClr val="0070C0"/>
                </a:solidFill>
              </a:rPr>
              <a:t>La nuova infrastruttura, lunga 72 km, si allaccerà agli svincoli che delimitano l'area cittadina (Genova Est, Genova Ovest, Bolzaneto), con la direttrice dell'A26 a Voltri e si ricongiungerà con l'A10 in </a:t>
            </a:r>
            <a:r>
              <a:rPr lang="it-IT" sz="1800" dirty="0" err="1">
                <a:solidFill>
                  <a:srgbClr val="0070C0"/>
                </a:solidFill>
              </a:rPr>
              <a:t>loc</a:t>
            </a:r>
            <a:r>
              <a:rPr lang="it-IT" sz="1800" dirty="0">
                <a:solidFill>
                  <a:srgbClr val="0070C0"/>
                </a:solidFill>
              </a:rPr>
              <a:t>. Vesima. Il 75% circa del tracciato si svilupperà in galleria.</a:t>
            </a:r>
          </a:p>
          <a:p>
            <a:pPr marL="45720" indent="0" algn="just" fontAlgn="base">
              <a:lnSpc>
                <a:spcPct val="110000"/>
              </a:lnSpc>
              <a:spcBef>
                <a:spcPts val="600"/>
              </a:spcBef>
              <a:buNone/>
            </a:pPr>
            <a:r>
              <a:rPr lang="it-IT" sz="1800" dirty="0">
                <a:solidFill>
                  <a:srgbClr val="0070C0"/>
                </a:solidFill>
              </a:rPr>
              <a:t>L’opera sarà finanziata interamente con l’aumento dei pedaggi da attuarsi dal momento della cantierizzazione, senza alcun onere per lo Stato.</a:t>
            </a: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10000"/>
              </a:lnSpc>
              <a:spcBef>
                <a:spcPts val="600"/>
              </a:spcBef>
              <a:buNone/>
            </a:pPr>
            <a:r>
              <a:rPr lang="it-IT" sz="1800" dirty="0">
                <a:solidFill>
                  <a:srgbClr val="0070C0"/>
                </a:solidFill>
              </a:rPr>
              <a:t>Il progetto esecutivo è stato consegnato al MIT. L’avvio della fase di cantierizzazione è condizionata dalla risoluzione della questione della revoca/revisione delle concessioni ad ASPI, che è stato individuato quale soggetto attuatore. In caso di revoca dovrà essere individuato in tempi brevi un nuovo soggetto attuatore.</a:t>
            </a:r>
          </a:p>
        </p:txBody>
      </p:sp>
      <p:pic>
        <p:nvPicPr>
          <p:cNvPr id="4" name="Picture 2" descr="La Gronda di Genova">
            <a:extLst>
              <a:ext uri="{FF2B5EF4-FFF2-40B4-BE49-F238E27FC236}">
                <a16:creationId xmlns:a16="http://schemas.microsoft.com/office/drawing/2014/main" xmlns="" id="{C9294A95-8EB6-4FB8-B60B-F4D2EF1ABA1C}"/>
              </a:ext>
            </a:extLst>
          </p:cNvPr>
          <p:cNvPicPr>
            <a:picLocks noChangeAspect="1" noChangeArrowheads="1"/>
          </p:cNvPicPr>
          <p:nvPr/>
        </p:nvPicPr>
        <p:blipFill>
          <a:blip r:embed="rId2" cstate="print"/>
          <a:srcRect/>
          <a:stretch>
            <a:fillRect/>
          </a:stretch>
        </p:blipFill>
        <p:spPr bwMode="auto">
          <a:xfrm>
            <a:off x="6379285" y="943200"/>
            <a:ext cx="5355670" cy="2809637"/>
          </a:xfrm>
          <a:prstGeom prst="rect">
            <a:avLst/>
          </a:prstGeom>
          <a:noFill/>
        </p:spPr>
      </p:pic>
      <p:graphicFrame>
        <p:nvGraphicFramePr>
          <p:cNvPr id="5" name="Tabella 4">
            <a:extLst>
              <a:ext uri="{FF2B5EF4-FFF2-40B4-BE49-F238E27FC236}">
                <a16:creationId xmlns:a16="http://schemas.microsoft.com/office/drawing/2014/main" xmlns="" id="{D1F28E93-EADC-4FF5-A3B3-A344359E5E4A}"/>
              </a:ext>
            </a:extLst>
          </p:cNvPr>
          <p:cNvGraphicFramePr>
            <a:graphicFrameLocks noGrp="1"/>
          </p:cNvGraphicFramePr>
          <p:nvPr>
            <p:extLst>
              <p:ext uri="{D42A27DB-BD31-4B8C-83A1-F6EECF244321}">
                <p14:modId xmlns:p14="http://schemas.microsoft.com/office/powerpoint/2010/main" val="841025146"/>
              </p:ext>
            </p:extLst>
          </p:nvPr>
        </p:nvGraphicFramePr>
        <p:xfrm>
          <a:off x="6391686" y="3951514"/>
          <a:ext cx="5360848" cy="2570480"/>
        </p:xfrm>
        <a:graphic>
          <a:graphicData uri="http://schemas.openxmlformats.org/drawingml/2006/table">
            <a:tbl>
              <a:tblPr firstRow="1" bandRow="1">
                <a:tableStyleId>{3B4B98B0-60AC-42C2-AFA5-B58CD77FA1E5}</a:tableStyleId>
              </a:tblPr>
              <a:tblGrid>
                <a:gridCol w="2820237">
                  <a:extLst>
                    <a:ext uri="{9D8B030D-6E8A-4147-A177-3AD203B41FA5}">
                      <a16:colId xmlns:a16="http://schemas.microsoft.com/office/drawing/2014/main" xmlns="" val="2500512773"/>
                    </a:ext>
                  </a:extLst>
                </a:gridCol>
                <a:gridCol w="2540611">
                  <a:extLst>
                    <a:ext uri="{9D8B030D-6E8A-4147-A177-3AD203B41FA5}">
                      <a16:colId xmlns:a16="http://schemas.microsoft.com/office/drawing/2014/main" xmlns="" val="2791550003"/>
                    </a:ext>
                  </a:extLst>
                </a:gridCol>
              </a:tblGrid>
              <a:tr h="265723">
                <a:tc>
                  <a:txBody>
                    <a:bodyPr/>
                    <a:lstStyle/>
                    <a:p>
                      <a:r>
                        <a:rPr lang="it-IT" sz="1700" b="0" dirty="0">
                          <a:solidFill>
                            <a:srgbClr val="C00000"/>
                          </a:solidFill>
                          <a:effectLst/>
                        </a:rPr>
                        <a:t>Caratteristiche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b="0" dirty="0">
                          <a:solidFill>
                            <a:srgbClr val="0070C0"/>
                          </a:solidFill>
                        </a:rPr>
                        <a:t>Lunghezza 72 km</a:t>
                      </a:r>
                    </a:p>
                    <a:p>
                      <a:r>
                        <a:rPr lang="it-IT" sz="1700" b="0" dirty="0">
                          <a:solidFill>
                            <a:srgbClr val="0070C0"/>
                          </a:solidFill>
                        </a:rPr>
                        <a:t>Totale gallerie 54 km</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570352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solidFill>
                            <a:srgbClr val="C00000"/>
                          </a:solidFill>
                          <a:effectLst/>
                        </a:rPr>
                        <a:t>Stato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Progettazione esecutiva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262202999"/>
                  </a:ext>
                </a:extLst>
              </a:tr>
              <a:tr h="370840">
                <a:tc>
                  <a:txBody>
                    <a:bodyPr/>
                    <a:lstStyle/>
                    <a:p>
                      <a:r>
                        <a:rPr lang="it-IT" sz="1700" dirty="0">
                          <a:solidFill>
                            <a:srgbClr val="C00000"/>
                          </a:solidFill>
                          <a:effectLst/>
                        </a:rPr>
                        <a:t>Costo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4,755 mld€</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550951065"/>
                  </a:ext>
                </a:extLst>
              </a:tr>
              <a:tr h="370840">
                <a:tc>
                  <a:txBody>
                    <a:bodyPr/>
                    <a:lstStyle/>
                    <a:p>
                      <a:r>
                        <a:rPr lang="it-IT" sz="1700" dirty="0">
                          <a:solidFill>
                            <a:srgbClr val="C00000"/>
                          </a:solidFill>
                          <a:effectLst/>
                        </a:rPr>
                        <a:t>Termine previsto di completamento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Oltre 2025</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14671901"/>
                  </a:ext>
                </a:extLst>
              </a:tr>
              <a:tr h="370840">
                <a:tc>
                  <a:txBody>
                    <a:bodyPr/>
                    <a:lstStyle/>
                    <a:p>
                      <a:r>
                        <a:rPr lang="it-IT" sz="1700" dirty="0">
                          <a:solidFill>
                            <a:srgbClr val="C00000"/>
                          </a:solidFill>
                          <a:effectLst/>
                        </a:rPr>
                        <a:t>Fabbisogno finanziario</a:t>
                      </a:r>
                    </a:p>
                    <a:p>
                      <a:r>
                        <a:rPr lang="it-IT" sz="1700" dirty="0">
                          <a:solidFill>
                            <a:srgbClr val="C00000"/>
                          </a:solidFill>
                          <a:effectLst/>
                        </a:rPr>
                        <a:t>(silos 31 ottobre 2019)</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0,00</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59149006"/>
                  </a:ext>
                </a:extLst>
              </a:tr>
            </a:tbl>
          </a:graphicData>
        </a:graphic>
      </p:graphicFrame>
    </p:spTree>
    <p:extLst>
      <p:ext uri="{BB962C8B-B14F-4D97-AF65-F5344CB8AC3E}">
        <p14:creationId xmlns:p14="http://schemas.microsoft.com/office/powerpoint/2010/main" val="244454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3. </a:t>
            </a:r>
            <a:r>
              <a:rPr lang="it-IT" sz="2800" b="1" dirty="0"/>
              <a:t>Tunnel di Val Fontanabuona: avvio dell’opera</a:t>
            </a:r>
          </a:p>
        </p:txBody>
      </p:sp>
      <p:pic>
        <p:nvPicPr>
          <p:cNvPr id="3" name="Picture 4">
            <a:extLst>
              <a:ext uri="{FF2B5EF4-FFF2-40B4-BE49-F238E27FC236}">
                <a16:creationId xmlns:a16="http://schemas.microsoft.com/office/drawing/2014/main" xmlns="" id="{0FD4497C-3737-4B62-B099-1753186B0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686" y="1069325"/>
            <a:ext cx="5486400" cy="26883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a:extLst>
              <a:ext uri="{FF2B5EF4-FFF2-40B4-BE49-F238E27FC236}">
                <a16:creationId xmlns:a16="http://schemas.microsoft.com/office/drawing/2014/main" xmlns="" id="{FE12BCAF-AD30-4DCB-849F-633579A762F5}"/>
              </a:ext>
            </a:extLst>
          </p:cNvPr>
          <p:cNvGraphicFramePr>
            <a:graphicFrameLocks noGrp="1"/>
          </p:cNvGraphicFramePr>
          <p:nvPr>
            <p:extLst>
              <p:ext uri="{D42A27DB-BD31-4B8C-83A1-F6EECF244321}">
                <p14:modId xmlns:p14="http://schemas.microsoft.com/office/powerpoint/2010/main" val="2636375908"/>
              </p:ext>
            </p:extLst>
          </p:nvPr>
        </p:nvGraphicFramePr>
        <p:xfrm>
          <a:off x="6391686" y="4253266"/>
          <a:ext cx="5360848" cy="2072640"/>
        </p:xfrm>
        <a:graphic>
          <a:graphicData uri="http://schemas.openxmlformats.org/drawingml/2006/table">
            <a:tbl>
              <a:tblPr firstRow="1" bandRow="1">
                <a:tableStyleId>{3B4B98B0-60AC-42C2-AFA5-B58CD77FA1E5}</a:tableStyleId>
              </a:tblPr>
              <a:tblGrid>
                <a:gridCol w="2820237">
                  <a:extLst>
                    <a:ext uri="{9D8B030D-6E8A-4147-A177-3AD203B41FA5}">
                      <a16:colId xmlns:a16="http://schemas.microsoft.com/office/drawing/2014/main" xmlns="" val="2500512773"/>
                    </a:ext>
                  </a:extLst>
                </a:gridCol>
                <a:gridCol w="2540611">
                  <a:extLst>
                    <a:ext uri="{9D8B030D-6E8A-4147-A177-3AD203B41FA5}">
                      <a16:colId xmlns:a16="http://schemas.microsoft.com/office/drawing/2014/main" xmlns="" val="2791550003"/>
                    </a:ext>
                  </a:extLst>
                </a:gridCol>
              </a:tblGrid>
              <a:tr h="265723">
                <a:tc>
                  <a:txBody>
                    <a:bodyPr/>
                    <a:lstStyle/>
                    <a:p>
                      <a:r>
                        <a:rPr lang="it-IT" sz="1700" b="0" dirty="0">
                          <a:solidFill>
                            <a:srgbClr val="C00000"/>
                          </a:solidFill>
                        </a:rPr>
                        <a:t>Caratteristiche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b="0" dirty="0">
                          <a:solidFill>
                            <a:srgbClr val="0070C0"/>
                          </a:solidFill>
                        </a:rPr>
                        <a:t>Lunghezza 5,6 km</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570352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solidFill>
                            <a:srgbClr val="C00000"/>
                          </a:solidFill>
                        </a:rPr>
                        <a:t>Stato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Progettazione definitiva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262202999"/>
                  </a:ext>
                </a:extLst>
              </a:tr>
              <a:tr h="370840">
                <a:tc>
                  <a:txBody>
                    <a:bodyPr/>
                    <a:lstStyle/>
                    <a:p>
                      <a:r>
                        <a:rPr lang="it-IT" sz="1700" dirty="0">
                          <a:solidFill>
                            <a:srgbClr val="C00000"/>
                          </a:solidFill>
                        </a:rPr>
                        <a:t>Costo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308 mln€</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550951065"/>
                  </a:ext>
                </a:extLst>
              </a:tr>
              <a:tr h="370840">
                <a:tc>
                  <a:txBody>
                    <a:bodyPr/>
                    <a:lstStyle/>
                    <a:p>
                      <a:r>
                        <a:rPr lang="it-IT" sz="1700" dirty="0">
                          <a:solidFill>
                            <a:srgbClr val="C00000"/>
                          </a:solidFill>
                        </a:rPr>
                        <a:t>Termine previsto di completamento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Oltre 2025</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14671901"/>
                  </a:ext>
                </a:extLst>
              </a:tr>
              <a:tr h="370840">
                <a:tc>
                  <a:txBody>
                    <a:bodyPr/>
                    <a:lstStyle/>
                    <a:p>
                      <a:r>
                        <a:rPr lang="it-IT" sz="1700" dirty="0">
                          <a:solidFill>
                            <a:srgbClr val="C00000"/>
                          </a:solidFill>
                        </a:rPr>
                        <a:t>Fabbisogno finanziario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308 mln€</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59149006"/>
                  </a:ext>
                </a:extLst>
              </a:tr>
            </a:tbl>
          </a:graphicData>
        </a:graphic>
      </p:graphicFrame>
      <p:sp>
        <p:nvSpPr>
          <p:cNvPr id="7" name="Segnaposto contenuto 3">
            <a:extLst>
              <a:ext uri="{FF2B5EF4-FFF2-40B4-BE49-F238E27FC236}">
                <a16:creationId xmlns:a16="http://schemas.microsoft.com/office/drawing/2014/main" xmlns="" id="{BA2F6AB3-3EC1-4C31-B052-FCE642E23F71}"/>
              </a:ext>
            </a:extLst>
          </p:cNvPr>
          <p:cNvSpPr txBox="1">
            <a:spLocks/>
          </p:cNvSpPr>
          <p:nvPr/>
        </p:nvSpPr>
        <p:spPr>
          <a:xfrm>
            <a:off x="439467" y="769676"/>
            <a:ext cx="5819819"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just">
              <a:lnSpc>
                <a:spcPct val="100000"/>
              </a:lnSpc>
              <a:buNone/>
            </a:pPr>
            <a:r>
              <a:rPr lang="it-IT" sz="1800" dirty="0">
                <a:solidFill>
                  <a:srgbClr val="0070C0"/>
                </a:solidFill>
              </a:rPr>
              <a:t>Il tracciato si sviluppa a partire dall’autostrada esistente, tra gli svincoli di Recco e Rapallo e raggiunge la Val Fontanabuona in corrispondenza dell’abitato di Moconesi, dove ci sarà il collegamento con la viabilità di fondovalle esistente (Strada Provinciale 225).</a:t>
            </a:r>
          </a:p>
          <a:p>
            <a:pPr marL="0" indent="0" algn="just">
              <a:buNone/>
            </a:pPr>
            <a:r>
              <a:rPr lang="it-IT" sz="1800" dirty="0">
                <a:solidFill>
                  <a:srgbClr val="0070C0"/>
                </a:solidFill>
              </a:rPr>
              <a:t>Il progetto prevede al realizzazione di:</a:t>
            </a:r>
          </a:p>
          <a:p>
            <a:pPr algn="just">
              <a:spcBef>
                <a:spcPts val="600"/>
              </a:spcBef>
            </a:pPr>
            <a:r>
              <a:rPr lang="it-IT" sz="1800" dirty="0">
                <a:solidFill>
                  <a:srgbClr val="0070C0"/>
                </a:solidFill>
              </a:rPr>
              <a:t>uno svincolo completo che si innesta sull’ Autostrada A12</a:t>
            </a:r>
          </a:p>
          <a:p>
            <a:pPr algn="just">
              <a:spcBef>
                <a:spcPts val="600"/>
              </a:spcBef>
            </a:pPr>
            <a:r>
              <a:rPr lang="it-IT" sz="1800" dirty="0">
                <a:solidFill>
                  <a:srgbClr val="0070C0"/>
                </a:solidFill>
              </a:rPr>
              <a:t>una rampa principale di 5,6 km che costituisce il collegamento principale con la Val Fontanabuona</a:t>
            </a:r>
          </a:p>
          <a:p>
            <a:pPr algn="just">
              <a:spcBef>
                <a:spcPts val="600"/>
              </a:spcBef>
            </a:pPr>
            <a:r>
              <a:rPr lang="it-IT" sz="1800" dirty="0">
                <a:solidFill>
                  <a:srgbClr val="0070C0"/>
                </a:solidFill>
              </a:rPr>
              <a:t>Intervento di adeguamento della A22 tra il punto di intersezione con la rampa e l’abitato di Moconesi.</a:t>
            </a: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10000"/>
              </a:lnSpc>
              <a:spcBef>
                <a:spcPts val="600"/>
              </a:spcBef>
              <a:buNone/>
            </a:pPr>
            <a:r>
              <a:rPr lang="it-IT" sz="1800" dirty="0">
                <a:solidFill>
                  <a:srgbClr val="0070C0"/>
                </a:solidFill>
              </a:rPr>
              <a:t>L’infrastruttura è stata inserita nell’elenco delle opere prioritarie della Liguria e il soggetto attuatore individuato è ASPI. Le nuove norme europee non consentono più la canna unica per le gallerie di una determinata lunghezza e quindi occorre ripensare il progetto a doppia carreggiata, con aumento dei costi. La criticità principale è legata alla reperibilità dei finanziamenti necessari.</a:t>
            </a:r>
          </a:p>
        </p:txBody>
      </p:sp>
    </p:spTree>
    <p:extLst>
      <p:ext uri="{BB962C8B-B14F-4D97-AF65-F5344CB8AC3E}">
        <p14:creationId xmlns:p14="http://schemas.microsoft.com/office/powerpoint/2010/main" val="224541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4.</a:t>
            </a:r>
            <a:r>
              <a:rPr lang="it-IT" sz="2800" b="1" dirty="0"/>
              <a:t> Interventi sulla variante SS1 Aurelia bis</a:t>
            </a:r>
          </a:p>
        </p:txBody>
      </p:sp>
      <p:sp>
        <p:nvSpPr>
          <p:cNvPr id="6" name="Segnaposto contenuto 3">
            <a:extLst>
              <a:ext uri="{FF2B5EF4-FFF2-40B4-BE49-F238E27FC236}">
                <a16:creationId xmlns:a16="http://schemas.microsoft.com/office/drawing/2014/main" xmlns="" id="{7EC6459E-5966-48D2-85E4-932391781AF0}"/>
              </a:ext>
            </a:extLst>
          </p:cNvPr>
          <p:cNvSpPr txBox="1">
            <a:spLocks/>
          </p:cNvSpPr>
          <p:nvPr/>
        </p:nvSpPr>
        <p:spPr>
          <a:xfrm>
            <a:off x="439044" y="874074"/>
            <a:ext cx="4462141" cy="5576304"/>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None/>
            </a:pPr>
            <a:r>
              <a:rPr lang="it-IT" sz="1800" dirty="0">
                <a:solidFill>
                  <a:srgbClr val="0070C0"/>
                </a:solidFill>
              </a:rPr>
              <a:t>Si tratta di un intervento molto articolato, progettato per migliorare la viabilità di accesso ai port di Savona e La Spezia. </a:t>
            </a:r>
          </a:p>
          <a:p>
            <a:pPr marL="45720" indent="0" algn="just" fontAlgn="base">
              <a:lnSpc>
                <a:spcPct val="110000"/>
              </a:lnSpc>
              <a:spcBef>
                <a:spcPts val="600"/>
              </a:spcBef>
              <a:buNone/>
            </a:pPr>
            <a:r>
              <a:rPr lang="it-IT" sz="1800" dirty="0">
                <a:solidFill>
                  <a:srgbClr val="0070C0"/>
                </a:solidFill>
              </a:rPr>
              <a:t>Attualmente risultano lavori in corso in corrispondenza dell’ Interconnessione tra i caselli della A10 di Savona e Albissola e i porti di Savona e Vado - Variante alla SS1 Aurelia bis nel tratto tra Savona/torrente Letimbro e Albisola Superiore.</a:t>
            </a:r>
          </a:p>
          <a:p>
            <a:pPr marL="45720" indent="0" algn="just" fontAlgn="base">
              <a:lnSpc>
                <a:spcPct val="110000"/>
              </a:lnSpc>
              <a:spcBef>
                <a:spcPts val="600"/>
              </a:spcBef>
              <a:buNone/>
            </a:pPr>
            <a:r>
              <a:rPr lang="it-IT" sz="1800" dirty="0">
                <a:solidFill>
                  <a:srgbClr val="0070C0"/>
                </a:solidFill>
              </a:rPr>
              <a:t>Gli altri interventi programmati e monitorati dal sistema Silos sono fermi alla fase di progettazione.</a:t>
            </a: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10000"/>
              </a:lnSpc>
              <a:spcBef>
                <a:spcPts val="600"/>
              </a:spcBef>
              <a:buNone/>
            </a:pPr>
            <a:r>
              <a:rPr lang="it-IT" sz="1800" dirty="0">
                <a:solidFill>
                  <a:srgbClr val="0070C0"/>
                </a:solidFill>
              </a:rPr>
              <a:t>I lavori in corso hanno subito fermi a causa di problemi societari dei contractors.</a:t>
            </a:r>
          </a:p>
          <a:p>
            <a:pPr marL="45720" indent="0" algn="just" fontAlgn="base">
              <a:lnSpc>
                <a:spcPct val="110000"/>
              </a:lnSpc>
              <a:spcBef>
                <a:spcPts val="600"/>
              </a:spcBef>
              <a:buNone/>
            </a:pPr>
            <a:r>
              <a:rPr lang="it-IT" sz="1800" dirty="0">
                <a:solidFill>
                  <a:srgbClr val="0070C0"/>
                </a:solidFill>
              </a:rPr>
              <a:t>Occorre accelerare le fasi per arrivare alla cantierizzazione.</a:t>
            </a:r>
          </a:p>
        </p:txBody>
      </p:sp>
      <p:graphicFrame>
        <p:nvGraphicFramePr>
          <p:cNvPr id="8" name="Tabella 7">
            <a:extLst>
              <a:ext uri="{FF2B5EF4-FFF2-40B4-BE49-F238E27FC236}">
                <a16:creationId xmlns:a16="http://schemas.microsoft.com/office/drawing/2014/main" xmlns="" id="{19D4F067-B011-40BC-A6C7-FD112F9FF9CE}"/>
              </a:ext>
            </a:extLst>
          </p:cNvPr>
          <p:cNvGraphicFramePr>
            <a:graphicFrameLocks noGrp="1"/>
          </p:cNvGraphicFramePr>
          <p:nvPr>
            <p:extLst>
              <p:ext uri="{D42A27DB-BD31-4B8C-83A1-F6EECF244321}">
                <p14:modId xmlns:p14="http://schemas.microsoft.com/office/powerpoint/2010/main" val="797950159"/>
              </p:ext>
            </p:extLst>
          </p:nvPr>
        </p:nvGraphicFramePr>
        <p:xfrm>
          <a:off x="4986670" y="863570"/>
          <a:ext cx="6836523" cy="5482410"/>
        </p:xfrm>
        <a:graphic>
          <a:graphicData uri="http://schemas.openxmlformats.org/drawingml/2006/table">
            <a:tbl>
              <a:tblPr>
                <a:tableStyleId>{5C22544A-7EE6-4342-B048-85BDC9FD1C3A}</a:tableStyleId>
              </a:tblPr>
              <a:tblGrid>
                <a:gridCol w="2439347">
                  <a:extLst>
                    <a:ext uri="{9D8B030D-6E8A-4147-A177-3AD203B41FA5}">
                      <a16:colId xmlns:a16="http://schemas.microsoft.com/office/drawing/2014/main" xmlns="" val="3518371394"/>
                    </a:ext>
                  </a:extLst>
                </a:gridCol>
                <a:gridCol w="629847">
                  <a:extLst>
                    <a:ext uri="{9D8B030D-6E8A-4147-A177-3AD203B41FA5}">
                      <a16:colId xmlns:a16="http://schemas.microsoft.com/office/drawing/2014/main" xmlns="" val="1243546347"/>
                    </a:ext>
                  </a:extLst>
                </a:gridCol>
                <a:gridCol w="713232">
                  <a:extLst>
                    <a:ext uri="{9D8B030D-6E8A-4147-A177-3AD203B41FA5}">
                      <a16:colId xmlns:a16="http://schemas.microsoft.com/office/drawing/2014/main" xmlns="" val="2667072455"/>
                    </a:ext>
                  </a:extLst>
                </a:gridCol>
                <a:gridCol w="781391">
                  <a:extLst>
                    <a:ext uri="{9D8B030D-6E8A-4147-A177-3AD203B41FA5}">
                      <a16:colId xmlns:a16="http://schemas.microsoft.com/office/drawing/2014/main" xmlns="" val="240823705"/>
                    </a:ext>
                  </a:extLst>
                </a:gridCol>
                <a:gridCol w="680891">
                  <a:extLst>
                    <a:ext uri="{9D8B030D-6E8A-4147-A177-3AD203B41FA5}">
                      <a16:colId xmlns:a16="http://schemas.microsoft.com/office/drawing/2014/main" xmlns="" val="1445260763"/>
                    </a:ext>
                  </a:extLst>
                </a:gridCol>
                <a:gridCol w="800510">
                  <a:extLst>
                    <a:ext uri="{9D8B030D-6E8A-4147-A177-3AD203B41FA5}">
                      <a16:colId xmlns:a16="http://schemas.microsoft.com/office/drawing/2014/main" xmlns="" val="1720074175"/>
                    </a:ext>
                  </a:extLst>
                </a:gridCol>
                <a:gridCol w="791305">
                  <a:extLst>
                    <a:ext uri="{9D8B030D-6E8A-4147-A177-3AD203B41FA5}">
                      <a16:colId xmlns:a16="http://schemas.microsoft.com/office/drawing/2014/main" xmlns="" val="1763982570"/>
                    </a:ext>
                  </a:extLst>
                </a:gridCol>
              </a:tblGrid>
              <a:tr h="319002">
                <a:tc>
                  <a:txBody>
                    <a:bodyPr/>
                    <a:lstStyle/>
                    <a:p>
                      <a:pPr algn="ctr" fontAlgn="ctr"/>
                      <a:r>
                        <a:rPr lang="it-IT" sz="900" u="none" strike="noStrike" dirty="0">
                          <a:solidFill>
                            <a:schemeClr val="bg1"/>
                          </a:solidFill>
                          <a:effectLst/>
                        </a:rPr>
                        <a:t>Denominazione</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dirty="0">
                          <a:solidFill>
                            <a:schemeClr val="bg1"/>
                          </a:solidFill>
                          <a:effectLst/>
                        </a:rPr>
                        <a:t>Soggetto competente</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dirty="0">
                          <a:solidFill>
                            <a:schemeClr val="bg1"/>
                          </a:solidFill>
                          <a:effectLst/>
                        </a:rPr>
                        <a:t>Stato di avanzamento al 31 ottobre 2019</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dirty="0">
                          <a:solidFill>
                            <a:schemeClr val="bg1"/>
                          </a:solidFill>
                          <a:effectLst/>
                        </a:rPr>
                        <a:t>Ultimazione lavori al 31 ottobre 2019</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dirty="0">
                          <a:solidFill>
                            <a:schemeClr val="bg1"/>
                          </a:solidFill>
                          <a:effectLst/>
                        </a:rPr>
                        <a:t>Costi al 31 ottobre 2019</a:t>
                      </a:r>
                    </a:p>
                    <a:p>
                      <a:pPr algn="ctr" fontAlgn="ctr"/>
                      <a:r>
                        <a:rPr lang="it-IT" sz="900" b="1" i="0" u="none" strike="noStrike" dirty="0">
                          <a:solidFill>
                            <a:schemeClr val="bg1"/>
                          </a:solidFill>
                          <a:effectLst/>
                          <a:latin typeface="Fedra Sans Std Light" panose="020B0303040000020004" pitchFamily="34" charset="0"/>
                        </a:rPr>
                        <a:t>mln€</a:t>
                      </a:r>
                    </a:p>
                  </a:txBody>
                  <a:tcPr marL="2987" marR="2987" marT="2987" marB="0" anchor="ctr">
                    <a:solidFill>
                      <a:srgbClr val="1CADE4"/>
                    </a:solidFill>
                  </a:tcPr>
                </a:tc>
                <a:tc>
                  <a:txBody>
                    <a:bodyPr/>
                    <a:lstStyle/>
                    <a:p>
                      <a:pPr algn="ctr" fontAlgn="ctr"/>
                      <a:r>
                        <a:rPr lang="it-IT" sz="900" u="none" strike="noStrike" dirty="0">
                          <a:solidFill>
                            <a:schemeClr val="bg1"/>
                          </a:solidFill>
                          <a:effectLst/>
                        </a:rPr>
                        <a:t>Disponibilità al 31 ottobre 2019</a:t>
                      </a:r>
                    </a:p>
                    <a:p>
                      <a:pPr algn="ctr" fontAlgn="ctr"/>
                      <a:r>
                        <a:rPr lang="it-IT" sz="900" b="1" i="0" u="none" strike="noStrike" dirty="0">
                          <a:solidFill>
                            <a:schemeClr val="bg1"/>
                          </a:solidFill>
                          <a:effectLst/>
                          <a:latin typeface="Fedra Sans Std Light" panose="020B0303040000020004" pitchFamily="34" charset="0"/>
                        </a:rPr>
                        <a:t>mln€</a:t>
                      </a:r>
                    </a:p>
                  </a:txBody>
                  <a:tcPr marL="2987" marR="2987" marT="2987" marB="0" anchor="ctr">
                    <a:solidFill>
                      <a:srgbClr val="1CADE4"/>
                    </a:solidFill>
                  </a:tcPr>
                </a:tc>
                <a:tc>
                  <a:txBody>
                    <a:bodyPr/>
                    <a:lstStyle/>
                    <a:p>
                      <a:pPr algn="ctr" fontAlgn="ctr"/>
                      <a:r>
                        <a:rPr lang="it-IT" sz="900" u="none" strike="noStrike" dirty="0">
                          <a:solidFill>
                            <a:schemeClr val="bg1"/>
                          </a:solidFill>
                          <a:effectLst/>
                        </a:rPr>
                        <a:t>Fabbisogno al 31 ottobre 2019</a:t>
                      </a:r>
                    </a:p>
                    <a:p>
                      <a:pPr algn="ctr" fontAlgn="ctr"/>
                      <a:r>
                        <a:rPr lang="it-IT" sz="900" b="1" i="0" u="none" strike="noStrike" dirty="0">
                          <a:solidFill>
                            <a:schemeClr val="bg1"/>
                          </a:solidFill>
                          <a:effectLst/>
                          <a:latin typeface="Fedra Sans Std Light" panose="020B0303040000020004" pitchFamily="34" charset="0"/>
                        </a:rPr>
                        <a:t>mln€</a:t>
                      </a:r>
                    </a:p>
                  </a:txBody>
                  <a:tcPr marL="2987" marR="2987" marT="2987" marB="0" anchor="ctr">
                    <a:solidFill>
                      <a:srgbClr val="1CADE4"/>
                    </a:solidFill>
                  </a:tcPr>
                </a:tc>
                <a:extLst>
                  <a:ext uri="{0D108BD9-81ED-4DB2-BD59-A6C34878D82A}">
                    <a16:rowId xmlns:a16="http://schemas.microsoft.com/office/drawing/2014/main" xmlns="" val="442869385"/>
                  </a:ext>
                </a:extLst>
              </a:tr>
              <a:tr h="638003">
                <a:tc>
                  <a:txBody>
                    <a:bodyPr/>
                    <a:lstStyle/>
                    <a:p>
                      <a:pPr algn="l" fontAlgn="ctr"/>
                      <a:r>
                        <a:rPr lang="it-IT" sz="900" u="none" strike="noStrike">
                          <a:solidFill>
                            <a:schemeClr val="bg1"/>
                          </a:solidFill>
                          <a:effectLst/>
                        </a:rPr>
                        <a:t>Viabilità di accesso all'hub portuale di Savona - Interconnessione tra i caselli della A10 di Savona e Albissola e i porti di Savona e Vado - Variante alla SS1 Aurelia bis nel tratto tra Savona/torrente Letimbro e Albisola Superiore (GE21)</a:t>
                      </a:r>
                      <a:endParaRPr lang="it-IT" sz="900" b="1" i="0" u="none" strike="noStrike">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dirty="0">
                          <a:effectLst/>
                        </a:rPr>
                        <a:t>ANAS Spa</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Lavori in corso</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2020</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239,414</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239,414</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0</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1078254185"/>
                  </a:ext>
                </a:extLst>
              </a:tr>
              <a:tr h="638003">
                <a:tc>
                  <a:txBody>
                    <a:bodyPr/>
                    <a:lstStyle/>
                    <a:p>
                      <a:pPr algn="l" fontAlgn="ctr"/>
                      <a:r>
                        <a:rPr lang="it-IT" sz="900" u="none" strike="noStrike" dirty="0">
                          <a:solidFill>
                            <a:schemeClr val="bg1"/>
                          </a:solidFill>
                          <a:effectLst/>
                        </a:rPr>
                        <a:t>Viabilità di accesso all'hub portuale di Savona - Interconnessione tra i caselli della A10 di Savona e Albissola e i porti di Savona e Vado - Variante alla SS 1 Aurelia bis nel tratto tra Savona/torrente Letimbro e Savona/casello autostradale (GE22)</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PP/PF</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Oltre 2025</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a:effectLst/>
                        </a:rPr>
                        <a:t>143</a:t>
                      </a:r>
                      <a:endParaRPr lang="it-IT" sz="10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7</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136</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2142640766"/>
                  </a:ext>
                </a:extLst>
              </a:tr>
              <a:tr h="319002">
                <a:tc>
                  <a:txBody>
                    <a:bodyPr/>
                    <a:lstStyle/>
                    <a:p>
                      <a:pPr algn="l" fontAlgn="ctr"/>
                      <a:r>
                        <a:rPr lang="it-IT" sz="900" u="none" strike="noStrike">
                          <a:solidFill>
                            <a:schemeClr val="bg1"/>
                          </a:solidFill>
                          <a:effectLst/>
                        </a:rPr>
                        <a:t>Nuova tratta autostradale Carcare-Predosa ( vedi progetto unitario Nuovo tratto autostradale Albenga-Predosa)</a:t>
                      </a:r>
                      <a:endParaRPr lang="it-IT" sz="900" b="1" i="0" u="none" strike="noStrike">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 </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N.D.</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N.D.</a:t>
                      </a:r>
                      <a:endParaRPr lang="it-IT" sz="900" b="1" i="0" u="none" strike="noStrike">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903858677"/>
                  </a:ext>
                </a:extLst>
              </a:tr>
              <a:tr h="212745">
                <a:tc>
                  <a:txBody>
                    <a:bodyPr/>
                    <a:lstStyle/>
                    <a:p>
                      <a:pPr algn="l" fontAlgn="ctr"/>
                      <a:r>
                        <a:rPr lang="it-IT" sz="900" u="none" strike="noStrike">
                          <a:solidFill>
                            <a:schemeClr val="bg1"/>
                          </a:solidFill>
                          <a:effectLst/>
                        </a:rPr>
                        <a:t>Viabilità di Accesso all'Hub portuale di Savona - SS 1 Svincolo di Margonara</a:t>
                      </a:r>
                      <a:endParaRPr lang="it-IT" sz="900" b="1" i="0" u="none" strike="noStrike">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Oltre 2025</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54,61</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0</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54,61</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3292034450"/>
                  </a:ext>
                </a:extLst>
              </a:tr>
              <a:tr h="212745">
                <a:tc>
                  <a:txBody>
                    <a:bodyPr/>
                    <a:lstStyle/>
                    <a:p>
                      <a:pPr algn="l" fontAlgn="ctr"/>
                      <a:r>
                        <a:rPr lang="it-IT" sz="900" u="none" strike="noStrike" dirty="0">
                          <a:solidFill>
                            <a:schemeClr val="bg1"/>
                          </a:solidFill>
                          <a:effectLst/>
                        </a:rPr>
                        <a:t>Nuova Aurelia - Completamento variante di Varazze, Variante di San Lorenzo al Mare, Variante tra Bergeggi e Spotorno, Variante tra Finale e Albenga, completamento Andora-Alassio-Albenga</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PP/PF</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 </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N.D.</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N.D.</a:t>
                      </a:r>
                      <a:endParaRPr lang="it-IT" sz="900" b="1" i="0" u="none" strike="noStrike">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311901836"/>
                  </a:ext>
                </a:extLst>
              </a:tr>
              <a:tr h="425337">
                <a:tc>
                  <a:txBody>
                    <a:bodyPr/>
                    <a:lstStyle/>
                    <a:p>
                      <a:pPr algn="l" fontAlgn="ctr"/>
                      <a:r>
                        <a:rPr lang="it-IT" sz="900" u="none" strike="noStrike" dirty="0">
                          <a:solidFill>
                            <a:schemeClr val="bg1"/>
                          </a:solidFill>
                          <a:effectLst/>
                        </a:rPr>
                        <a:t>Viabilità di accesso all'Hub Portuale di La Spezia - Variante alla S.S. 1 Aurelia - 3° Lotto tra </a:t>
                      </a:r>
                      <a:r>
                        <a:rPr lang="it-IT" sz="900" u="none" strike="noStrike" dirty="0" err="1">
                          <a:solidFill>
                            <a:schemeClr val="bg1"/>
                          </a:solidFill>
                          <a:effectLst/>
                        </a:rPr>
                        <a:t>Felettino</a:t>
                      </a:r>
                      <a:r>
                        <a:rPr lang="it-IT" sz="900" u="none" strike="noStrike" dirty="0">
                          <a:solidFill>
                            <a:schemeClr val="bg1"/>
                          </a:solidFill>
                          <a:effectLst/>
                        </a:rPr>
                        <a:t> ed il raccordo autostradale</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311,34</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240,82</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70,52</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1421953051"/>
                  </a:ext>
                </a:extLst>
              </a:tr>
              <a:tr h="212745">
                <a:tc>
                  <a:txBody>
                    <a:bodyPr/>
                    <a:lstStyle/>
                    <a:p>
                      <a:pPr algn="l" fontAlgn="ctr"/>
                      <a:r>
                        <a:rPr lang="it-IT" sz="900" u="none" strike="noStrike" dirty="0">
                          <a:solidFill>
                            <a:schemeClr val="bg1"/>
                          </a:solidFill>
                          <a:effectLst/>
                        </a:rPr>
                        <a:t>Variante alla SS 1 Aurelia - 4° lotto tra San Benedetto e Beverino</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PP/PF</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N.D.</a:t>
                      </a:r>
                      <a:endParaRPr lang="it-IT" sz="900" b="1" i="0" u="none" strike="noStrike">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3611160477"/>
                  </a:ext>
                </a:extLst>
              </a:tr>
              <a:tr h="212745">
                <a:tc>
                  <a:txBody>
                    <a:bodyPr/>
                    <a:lstStyle/>
                    <a:p>
                      <a:pPr algn="l" fontAlgn="ctr"/>
                      <a:r>
                        <a:rPr lang="it-IT" sz="900" u="none" strike="noStrike" dirty="0">
                          <a:solidFill>
                            <a:schemeClr val="bg1"/>
                          </a:solidFill>
                          <a:effectLst/>
                        </a:rPr>
                        <a:t>Nuova Aurelia - Variante Ex 330 Sarzana/Confine Toscana, Variante Ex 330 </a:t>
                      </a:r>
                      <a:r>
                        <a:rPr lang="it-IT" sz="900" u="none" strike="noStrike" dirty="0" err="1">
                          <a:solidFill>
                            <a:schemeClr val="bg1"/>
                          </a:solidFill>
                          <a:effectLst/>
                        </a:rPr>
                        <a:t>Felettino-Ceprana</a:t>
                      </a:r>
                      <a:r>
                        <a:rPr lang="it-IT" sz="900" u="none" strike="noStrike" dirty="0">
                          <a:solidFill>
                            <a:schemeClr val="bg1"/>
                          </a:solidFill>
                          <a:effectLst/>
                        </a:rPr>
                        <a:t>, Variante Ex 330 tra </a:t>
                      </a:r>
                      <a:r>
                        <a:rPr lang="it-IT" sz="900" u="none" strike="noStrike" dirty="0" err="1">
                          <a:solidFill>
                            <a:schemeClr val="bg1"/>
                          </a:solidFill>
                          <a:effectLst/>
                        </a:rPr>
                        <a:t>Ceprana</a:t>
                      </a:r>
                      <a:r>
                        <a:rPr lang="it-IT" sz="900" u="none" strike="noStrike" dirty="0">
                          <a:solidFill>
                            <a:schemeClr val="bg1"/>
                          </a:solidFill>
                          <a:effectLst/>
                        </a:rPr>
                        <a:t>-Sarzana</a:t>
                      </a:r>
                      <a:endParaRPr lang="it-IT" sz="900" b="1" i="0" u="none" strike="noStrike" dirty="0">
                        <a:solidFill>
                          <a:schemeClr val="bg1"/>
                        </a:solidFill>
                        <a:effectLst/>
                        <a:latin typeface="Fedra Sans Std Light" panose="020B0303040000020004" pitchFamily="34" charset="0"/>
                      </a:endParaRP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PP/PF</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N.D.</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1528633651"/>
                  </a:ext>
                </a:extLst>
              </a:tr>
              <a:tr h="212669">
                <a:tc>
                  <a:txBody>
                    <a:bodyPr/>
                    <a:lstStyle/>
                    <a:p>
                      <a:pPr marL="0" algn="l" defTabSz="914400" rtl="0" eaLnBrk="1" fontAlgn="ctr" latinLnBrk="0" hangingPunct="1"/>
                      <a:r>
                        <a:rPr lang="it-IT" sz="900" u="none" strike="noStrike" kern="1200" dirty="0">
                          <a:solidFill>
                            <a:schemeClr val="bg1"/>
                          </a:solidFill>
                          <a:effectLst/>
                          <a:latin typeface="+mn-lt"/>
                          <a:ea typeface="+mn-ea"/>
                          <a:cs typeface="+mn-cs"/>
                        </a:rPr>
                        <a:t>Nuova Aurelia - Variante Albisola-Celle Ligure</a:t>
                      </a: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PP/PF</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3216155594"/>
                  </a:ext>
                </a:extLst>
              </a:tr>
              <a:tr h="212745">
                <a:tc>
                  <a:txBody>
                    <a:bodyPr/>
                    <a:lstStyle/>
                    <a:p>
                      <a:pPr marL="0" algn="l" defTabSz="914400" rtl="0" eaLnBrk="1" fontAlgn="ctr" latinLnBrk="0" hangingPunct="1"/>
                      <a:r>
                        <a:rPr lang="it-IT" sz="900" u="none" strike="noStrike" kern="1200" dirty="0">
                          <a:solidFill>
                            <a:schemeClr val="bg1"/>
                          </a:solidFill>
                          <a:effectLst/>
                          <a:latin typeface="+mn-lt"/>
                          <a:ea typeface="+mn-ea"/>
                          <a:cs typeface="+mn-cs"/>
                        </a:rPr>
                        <a:t>Nuova Aurelia - Variante alla SS 1 Aurelia in località Capo Noli (GE86)</a:t>
                      </a: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PD</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Oltre 2025</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39,9</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0</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1000" b="1" u="none" strike="noStrike" dirty="0">
                          <a:effectLst/>
                        </a:rPr>
                        <a:t>39,9</a:t>
                      </a:r>
                      <a:endParaRPr lang="it-IT" sz="10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2090909140"/>
                  </a:ext>
                </a:extLst>
              </a:tr>
              <a:tr h="212745">
                <a:tc>
                  <a:txBody>
                    <a:bodyPr/>
                    <a:lstStyle/>
                    <a:p>
                      <a:pPr marL="0" algn="l" defTabSz="914400" rtl="0" eaLnBrk="1" fontAlgn="ctr" latinLnBrk="0" hangingPunct="1"/>
                      <a:r>
                        <a:rPr lang="it-IT" sz="900" u="none" strike="noStrike" kern="1200" dirty="0">
                          <a:solidFill>
                            <a:schemeClr val="bg1"/>
                          </a:solidFill>
                          <a:effectLst/>
                          <a:latin typeface="+mn-lt"/>
                          <a:ea typeface="+mn-ea"/>
                          <a:cs typeface="+mn-cs"/>
                        </a:rPr>
                        <a:t>Nuova Aurelia - Variante tratta Riva Trigoso-Calvari</a:t>
                      </a: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PP/PF</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N.D.</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3606675407"/>
                  </a:ext>
                </a:extLst>
              </a:tr>
              <a:tr h="212745">
                <a:tc>
                  <a:txBody>
                    <a:bodyPr/>
                    <a:lstStyle/>
                    <a:p>
                      <a:pPr marL="0" algn="l" defTabSz="914400" rtl="0" eaLnBrk="1" fontAlgn="ctr" latinLnBrk="0" hangingPunct="1"/>
                      <a:r>
                        <a:rPr lang="it-IT" sz="900" u="none" strike="noStrike" kern="1200" dirty="0">
                          <a:solidFill>
                            <a:schemeClr val="bg1"/>
                          </a:solidFill>
                          <a:effectLst/>
                          <a:latin typeface="+mn-lt"/>
                          <a:ea typeface="+mn-ea"/>
                          <a:cs typeface="+mn-cs"/>
                        </a:rPr>
                        <a:t>Nuova Aurelia - Variante tratta </a:t>
                      </a:r>
                      <a:r>
                        <a:rPr lang="it-IT" sz="900" u="none" strike="noStrike" kern="1200" dirty="0" err="1">
                          <a:solidFill>
                            <a:schemeClr val="bg1"/>
                          </a:solidFill>
                          <a:effectLst/>
                          <a:latin typeface="+mn-lt"/>
                          <a:ea typeface="+mn-ea"/>
                          <a:cs typeface="+mn-cs"/>
                        </a:rPr>
                        <a:t>Cogoledo</a:t>
                      </a:r>
                      <a:r>
                        <a:rPr lang="it-IT" sz="900" u="none" strike="noStrike" kern="1200" dirty="0">
                          <a:solidFill>
                            <a:schemeClr val="bg1"/>
                          </a:solidFill>
                          <a:effectLst/>
                          <a:latin typeface="+mn-lt"/>
                          <a:ea typeface="+mn-ea"/>
                          <a:cs typeface="+mn-cs"/>
                        </a:rPr>
                        <a:t> e Arenzano</a:t>
                      </a: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PP/PF</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N.D.</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N.D.</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2601837089"/>
                  </a:ext>
                </a:extLst>
              </a:tr>
              <a:tr h="212669">
                <a:tc>
                  <a:txBody>
                    <a:bodyPr/>
                    <a:lstStyle/>
                    <a:p>
                      <a:pPr marL="0" algn="l" defTabSz="914400" rtl="0" eaLnBrk="1" fontAlgn="ctr" latinLnBrk="0" hangingPunct="1"/>
                      <a:r>
                        <a:rPr lang="it-IT" sz="900" u="none" strike="noStrike" kern="1200" dirty="0">
                          <a:solidFill>
                            <a:schemeClr val="bg1"/>
                          </a:solidFill>
                          <a:effectLst/>
                          <a:latin typeface="+mn-lt"/>
                          <a:ea typeface="+mn-ea"/>
                          <a:cs typeface="+mn-cs"/>
                        </a:rPr>
                        <a:t>Nuova Aurelia - Variante Tratta Calvari-Ferriere</a:t>
                      </a:r>
                    </a:p>
                  </a:txBody>
                  <a:tcPr marL="2987" marR="2987" marT="2987" marB="0" anchor="ctr">
                    <a:solidFill>
                      <a:srgbClr val="1CADE4"/>
                    </a:solidFill>
                  </a:tcPr>
                </a:tc>
                <a:tc>
                  <a:txBody>
                    <a:bodyPr/>
                    <a:lstStyle/>
                    <a:p>
                      <a:pPr algn="ctr" fontAlgn="ctr"/>
                      <a:r>
                        <a:rPr lang="it-IT" sz="900" u="none" strike="noStrike">
                          <a:effectLst/>
                        </a:rPr>
                        <a:t>ANAS Spa</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err="1">
                          <a:effectLst/>
                        </a:rPr>
                        <a:t>SdF</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 </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0</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a:effectLst/>
                        </a:rPr>
                        <a:t>0</a:t>
                      </a:r>
                      <a:endParaRPr lang="it-IT" sz="900" b="1" i="0" u="none" strike="noStrike">
                        <a:solidFill>
                          <a:srgbClr val="000000"/>
                        </a:solidFill>
                        <a:effectLst/>
                        <a:latin typeface="Fedra Sans Std Light" panose="020B0303040000020004" pitchFamily="34" charset="0"/>
                      </a:endParaRPr>
                    </a:p>
                  </a:txBody>
                  <a:tcPr marL="2987" marR="2987" marT="2987" marB="0" anchor="ctr"/>
                </a:tc>
                <a:tc>
                  <a:txBody>
                    <a:bodyPr/>
                    <a:lstStyle/>
                    <a:p>
                      <a:pPr algn="ctr" fontAlgn="ctr"/>
                      <a:r>
                        <a:rPr lang="it-IT" sz="900" u="none" strike="noStrike" dirty="0">
                          <a:effectLst/>
                        </a:rPr>
                        <a:t>0</a:t>
                      </a:r>
                      <a:endParaRPr lang="it-IT" sz="900" b="1" i="0" u="none" strike="noStrike" dirty="0">
                        <a:solidFill>
                          <a:srgbClr val="000000"/>
                        </a:solidFill>
                        <a:effectLst/>
                        <a:latin typeface="Fedra Sans Std Light" panose="020B0303040000020004" pitchFamily="34" charset="0"/>
                      </a:endParaRPr>
                    </a:p>
                  </a:txBody>
                  <a:tcPr marL="2987" marR="2987" marT="2987" marB="0" anchor="ctr"/>
                </a:tc>
                <a:extLst>
                  <a:ext uri="{0D108BD9-81ED-4DB2-BD59-A6C34878D82A}">
                    <a16:rowId xmlns:a16="http://schemas.microsoft.com/office/drawing/2014/main" xmlns="" val="1320625676"/>
                  </a:ext>
                </a:extLst>
              </a:tr>
            </a:tbl>
          </a:graphicData>
        </a:graphic>
      </p:graphicFrame>
      <p:sp>
        <p:nvSpPr>
          <p:cNvPr id="5" name="CasellaDiTesto 4">
            <a:extLst>
              <a:ext uri="{FF2B5EF4-FFF2-40B4-BE49-F238E27FC236}">
                <a16:creationId xmlns:a16="http://schemas.microsoft.com/office/drawing/2014/main" xmlns="" id="{CF30CECB-D94A-4949-92C3-723627E9D75B}"/>
              </a:ext>
            </a:extLst>
          </p:cNvPr>
          <p:cNvSpPr txBox="1"/>
          <p:nvPr/>
        </p:nvSpPr>
        <p:spPr>
          <a:xfrm>
            <a:off x="4901185" y="6327268"/>
            <a:ext cx="6922008" cy="246221"/>
          </a:xfrm>
          <a:prstGeom prst="rect">
            <a:avLst/>
          </a:prstGeom>
          <a:noFill/>
        </p:spPr>
        <p:txBody>
          <a:bodyPr wrap="square" rtlCol="0">
            <a:spAutoFit/>
          </a:bodyPr>
          <a:lstStyle/>
          <a:p>
            <a:r>
              <a:rPr lang="it-IT" sz="1000" dirty="0"/>
              <a:t>Fonte: elaborazione su dati Sistema Informativo Legge Opere Strategiche Silos </a:t>
            </a:r>
          </a:p>
        </p:txBody>
      </p:sp>
    </p:spTree>
    <p:extLst>
      <p:ext uri="{BB962C8B-B14F-4D97-AF65-F5344CB8AC3E}">
        <p14:creationId xmlns:p14="http://schemas.microsoft.com/office/powerpoint/2010/main" val="1348551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5.</a:t>
            </a:r>
            <a:r>
              <a:rPr lang="it-IT" sz="2800" b="1" dirty="0"/>
              <a:t> Autoparco di Genova: accelerare il progetto </a:t>
            </a:r>
          </a:p>
        </p:txBody>
      </p:sp>
      <p:sp>
        <p:nvSpPr>
          <p:cNvPr id="3" name="Segnaposto contenuto 3">
            <a:extLst>
              <a:ext uri="{FF2B5EF4-FFF2-40B4-BE49-F238E27FC236}">
                <a16:creationId xmlns:a16="http://schemas.microsoft.com/office/drawing/2014/main" xmlns="" id="{011A9875-A97B-41AA-9B55-940E3E19682D}"/>
              </a:ext>
            </a:extLst>
          </p:cNvPr>
          <p:cNvSpPr txBox="1">
            <a:spLocks/>
          </p:cNvSpPr>
          <p:nvPr/>
        </p:nvSpPr>
        <p:spPr>
          <a:xfrm>
            <a:off x="384603" y="842657"/>
            <a:ext cx="5821200" cy="5283652"/>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Font typeface="Corbel" pitchFamily="34" charset="0"/>
              <a:buNone/>
            </a:pPr>
            <a:r>
              <a:rPr lang="it-IT" sz="1800" dirty="0">
                <a:solidFill>
                  <a:srgbClr val="0070C0"/>
                </a:solidFill>
              </a:rPr>
              <a:t>Nel porto di Genova transitano oltre 3.500 tir al giorno.  Le previsioni in seguito all’incremento delle capacità dei terminal parlano di circa 5.000 tir al giorno nel prossimi tre anni. A questo flusso di mezzi pesanti sono legate diverse criticità che riguardano la viabilità di accesso ai terminal portuali, in particolare Sampierdarena e la mancanza di aree attrezzate fuori dal porto per la sosta dei camion.</a:t>
            </a:r>
          </a:p>
          <a:p>
            <a:pPr marL="45720" indent="0" algn="just" fontAlgn="base">
              <a:lnSpc>
                <a:spcPct val="110000"/>
              </a:lnSpc>
              <a:spcBef>
                <a:spcPts val="600"/>
              </a:spcBef>
              <a:buNone/>
            </a:pPr>
            <a:r>
              <a:rPr lang="it-IT" sz="1800" dirty="0">
                <a:solidFill>
                  <a:srgbClr val="0070C0"/>
                </a:solidFill>
              </a:rPr>
              <a:t>Da anni a Genova si parla della realizzazione di un autoparco. Una delle ultime proposte riguardava un progetto per attrezzare un’area con una capacità di 160 stalli per mezzi pesanti, in concomitanza con la messa a punto del nuovo varco di ponente. </a:t>
            </a:r>
          </a:p>
          <a:p>
            <a:pPr marL="45720" indent="0" algn="just" fontAlgn="base">
              <a:lnSpc>
                <a:spcPct val="110000"/>
              </a:lnSpc>
              <a:spcBef>
                <a:spcPts val="600"/>
              </a:spcBef>
              <a:buNone/>
            </a:pPr>
            <a:r>
              <a:rPr lang="it-IT" sz="1800" dirty="0">
                <a:solidFill>
                  <a:srgbClr val="0070C0"/>
                </a:solidFill>
              </a:rPr>
              <a:t>Il Piano Straordinario per Genova prevede </a:t>
            </a:r>
            <a:r>
              <a:rPr lang="it-IT" sz="1800" b="1" dirty="0">
                <a:solidFill>
                  <a:srgbClr val="0070C0"/>
                </a:solidFill>
              </a:rPr>
              <a:t>2 milioni di euro </a:t>
            </a:r>
            <a:r>
              <a:rPr lang="it-IT" sz="1800" dirty="0">
                <a:solidFill>
                  <a:srgbClr val="0070C0"/>
                </a:solidFill>
              </a:rPr>
              <a:t>per la realizzazione del Autoporto di Ponente</a:t>
            </a:r>
          </a:p>
          <a:p>
            <a:pPr marL="45720" indent="0" algn="just" fontAlgn="base">
              <a:lnSpc>
                <a:spcPct val="110000"/>
              </a:lnSpc>
              <a:spcBef>
                <a:spcPts val="600"/>
              </a:spcBef>
              <a:buNone/>
            </a:pPr>
            <a:endParaRPr lang="it-IT" sz="1800" b="1" dirty="0">
              <a:solidFill>
                <a:srgbClr val="C00000"/>
              </a:solidFill>
            </a:endParaRP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10000"/>
              </a:lnSpc>
              <a:spcBef>
                <a:spcPts val="600"/>
              </a:spcBef>
              <a:buNone/>
            </a:pPr>
            <a:r>
              <a:rPr lang="it-IT" sz="1800" dirty="0">
                <a:solidFill>
                  <a:srgbClr val="0070C0"/>
                </a:solidFill>
              </a:rPr>
              <a:t>Attualmente non c’è alcuna progettazione in corso</a:t>
            </a:r>
          </a:p>
        </p:txBody>
      </p:sp>
      <p:pic>
        <p:nvPicPr>
          <p:cNvPr id="4" name="Immagine 3">
            <a:extLst>
              <a:ext uri="{FF2B5EF4-FFF2-40B4-BE49-F238E27FC236}">
                <a16:creationId xmlns:a16="http://schemas.microsoft.com/office/drawing/2014/main" xmlns="" id="{24121708-B3B5-4385-9C3A-0B2003D6A7D4}"/>
              </a:ext>
            </a:extLst>
          </p:cNvPr>
          <p:cNvPicPr>
            <a:picLocks noChangeAspect="1"/>
          </p:cNvPicPr>
          <p:nvPr/>
        </p:nvPicPr>
        <p:blipFill>
          <a:blip r:embed="rId2"/>
          <a:stretch>
            <a:fillRect/>
          </a:stretch>
        </p:blipFill>
        <p:spPr>
          <a:xfrm>
            <a:off x="6680447" y="842657"/>
            <a:ext cx="5029200" cy="2828925"/>
          </a:xfrm>
          <a:prstGeom prst="rect">
            <a:avLst/>
          </a:prstGeom>
        </p:spPr>
      </p:pic>
      <p:pic>
        <p:nvPicPr>
          <p:cNvPr id="5" name="Immagine 4">
            <a:extLst>
              <a:ext uri="{FF2B5EF4-FFF2-40B4-BE49-F238E27FC236}">
                <a16:creationId xmlns:a16="http://schemas.microsoft.com/office/drawing/2014/main" xmlns="" id="{85EA276B-2A70-4AAA-8524-E02A7572D71E}"/>
              </a:ext>
            </a:extLst>
          </p:cNvPr>
          <p:cNvPicPr>
            <a:picLocks noChangeAspect="1"/>
          </p:cNvPicPr>
          <p:nvPr/>
        </p:nvPicPr>
        <p:blipFill>
          <a:blip r:embed="rId3"/>
          <a:stretch>
            <a:fillRect/>
          </a:stretch>
        </p:blipFill>
        <p:spPr>
          <a:xfrm>
            <a:off x="6726167" y="3795999"/>
            <a:ext cx="4937760" cy="2777490"/>
          </a:xfrm>
          <a:prstGeom prst="rect">
            <a:avLst/>
          </a:prstGeom>
        </p:spPr>
      </p:pic>
    </p:spTree>
    <p:extLst>
      <p:ext uri="{BB962C8B-B14F-4D97-AF65-F5344CB8AC3E}">
        <p14:creationId xmlns:p14="http://schemas.microsoft.com/office/powerpoint/2010/main" val="286290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6.</a:t>
            </a:r>
            <a:r>
              <a:rPr lang="it-IT" sz="2800" b="1" dirty="0"/>
              <a:t> Terzo Valico dei Giovi: rispettare il cronoprogramma</a:t>
            </a:r>
          </a:p>
        </p:txBody>
      </p:sp>
      <p:graphicFrame>
        <p:nvGraphicFramePr>
          <p:cNvPr id="3" name="Tabella 2">
            <a:extLst>
              <a:ext uri="{FF2B5EF4-FFF2-40B4-BE49-F238E27FC236}">
                <a16:creationId xmlns:a16="http://schemas.microsoft.com/office/drawing/2014/main" xmlns="" id="{91FDEB32-E652-4521-8483-F686F9D42CD8}"/>
              </a:ext>
            </a:extLst>
          </p:cNvPr>
          <p:cNvGraphicFramePr>
            <a:graphicFrameLocks noGrp="1"/>
          </p:cNvGraphicFramePr>
          <p:nvPr>
            <p:extLst>
              <p:ext uri="{D42A27DB-BD31-4B8C-83A1-F6EECF244321}">
                <p14:modId xmlns:p14="http://schemas.microsoft.com/office/powerpoint/2010/main" val="4175640571"/>
              </p:ext>
            </p:extLst>
          </p:nvPr>
        </p:nvGraphicFramePr>
        <p:xfrm>
          <a:off x="6391686" y="3951514"/>
          <a:ext cx="5360848" cy="2570480"/>
        </p:xfrm>
        <a:graphic>
          <a:graphicData uri="http://schemas.openxmlformats.org/drawingml/2006/table">
            <a:tbl>
              <a:tblPr firstRow="1" bandRow="1">
                <a:tableStyleId>{3B4B98B0-60AC-42C2-AFA5-B58CD77FA1E5}</a:tableStyleId>
              </a:tblPr>
              <a:tblGrid>
                <a:gridCol w="2820237">
                  <a:extLst>
                    <a:ext uri="{9D8B030D-6E8A-4147-A177-3AD203B41FA5}">
                      <a16:colId xmlns:a16="http://schemas.microsoft.com/office/drawing/2014/main" xmlns="" val="2500512773"/>
                    </a:ext>
                  </a:extLst>
                </a:gridCol>
                <a:gridCol w="2540611">
                  <a:extLst>
                    <a:ext uri="{9D8B030D-6E8A-4147-A177-3AD203B41FA5}">
                      <a16:colId xmlns:a16="http://schemas.microsoft.com/office/drawing/2014/main" xmlns="" val="2791550003"/>
                    </a:ext>
                  </a:extLst>
                </a:gridCol>
              </a:tblGrid>
              <a:tr h="265723">
                <a:tc>
                  <a:txBody>
                    <a:bodyPr/>
                    <a:lstStyle/>
                    <a:p>
                      <a:r>
                        <a:rPr lang="it-IT" sz="1700" b="0" dirty="0">
                          <a:solidFill>
                            <a:srgbClr val="C00000"/>
                          </a:solidFill>
                        </a:rPr>
                        <a:t>Caratteristiche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b="0" dirty="0">
                          <a:solidFill>
                            <a:srgbClr val="0070C0"/>
                          </a:solidFill>
                        </a:rPr>
                        <a:t>Lunghezza totale 53 km</a:t>
                      </a:r>
                    </a:p>
                    <a:p>
                      <a:r>
                        <a:rPr lang="it-IT" sz="1700" b="0" dirty="0">
                          <a:solidFill>
                            <a:srgbClr val="0070C0"/>
                          </a:solidFill>
                        </a:rPr>
                        <a:t>Lunghezza gallerie 37 km</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570352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solidFill>
                            <a:srgbClr val="C00000"/>
                          </a:solidFill>
                        </a:rPr>
                        <a:t>Stato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Lavori in corso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262202999"/>
                  </a:ext>
                </a:extLst>
              </a:tr>
              <a:tr h="370840">
                <a:tc>
                  <a:txBody>
                    <a:bodyPr/>
                    <a:lstStyle/>
                    <a:p>
                      <a:r>
                        <a:rPr lang="it-IT" sz="1700" dirty="0">
                          <a:solidFill>
                            <a:srgbClr val="C00000"/>
                          </a:solidFill>
                        </a:rPr>
                        <a:t>Costo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6,158 mld€</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550951065"/>
                  </a:ext>
                </a:extLst>
              </a:tr>
              <a:tr h="370840">
                <a:tc>
                  <a:txBody>
                    <a:bodyPr/>
                    <a:lstStyle/>
                    <a:p>
                      <a:r>
                        <a:rPr lang="it-IT" sz="1700" dirty="0">
                          <a:solidFill>
                            <a:srgbClr val="C00000"/>
                          </a:solidFill>
                        </a:rPr>
                        <a:t>Termine previsto di completamento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2023</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14671901"/>
                  </a:ext>
                </a:extLst>
              </a:tr>
              <a:tr h="370840">
                <a:tc>
                  <a:txBody>
                    <a:bodyPr/>
                    <a:lstStyle/>
                    <a:p>
                      <a:r>
                        <a:rPr lang="it-IT" sz="1700" dirty="0">
                          <a:solidFill>
                            <a:srgbClr val="C00000"/>
                          </a:solidFill>
                        </a:rPr>
                        <a:t>Fabbisogno finanziario</a:t>
                      </a:r>
                    </a:p>
                    <a:p>
                      <a:r>
                        <a:rPr lang="it-IT" sz="1700" dirty="0">
                          <a:solidFill>
                            <a:srgbClr val="C00000"/>
                          </a:solidFill>
                        </a:rPr>
                        <a:t>(Silos 31 ottobre 2019)</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0,00</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59149006"/>
                  </a:ext>
                </a:extLst>
              </a:tr>
            </a:tbl>
          </a:graphicData>
        </a:graphic>
      </p:graphicFrame>
      <p:pic>
        <p:nvPicPr>
          <p:cNvPr id="5" name="Immagine 4">
            <a:extLst>
              <a:ext uri="{FF2B5EF4-FFF2-40B4-BE49-F238E27FC236}">
                <a16:creationId xmlns:a16="http://schemas.microsoft.com/office/drawing/2014/main" xmlns="" id="{D49A6DFF-AEE9-4177-866D-31797A5247B5}"/>
              </a:ext>
            </a:extLst>
          </p:cNvPr>
          <p:cNvPicPr>
            <a:picLocks noChangeAspect="1"/>
          </p:cNvPicPr>
          <p:nvPr/>
        </p:nvPicPr>
        <p:blipFill>
          <a:blip r:embed="rId2"/>
          <a:stretch>
            <a:fillRect/>
          </a:stretch>
        </p:blipFill>
        <p:spPr>
          <a:xfrm>
            <a:off x="6400347" y="808355"/>
            <a:ext cx="5343525" cy="2979420"/>
          </a:xfrm>
          <a:prstGeom prst="rect">
            <a:avLst/>
          </a:prstGeom>
        </p:spPr>
      </p:pic>
      <p:sp>
        <p:nvSpPr>
          <p:cNvPr id="6" name="Segnaposto contenuto 3">
            <a:extLst>
              <a:ext uri="{FF2B5EF4-FFF2-40B4-BE49-F238E27FC236}">
                <a16:creationId xmlns:a16="http://schemas.microsoft.com/office/drawing/2014/main" xmlns="" id="{33337B85-F2D2-4D55-86AB-D5064D24C19D}"/>
              </a:ext>
            </a:extLst>
          </p:cNvPr>
          <p:cNvSpPr txBox="1">
            <a:spLocks/>
          </p:cNvSpPr>
          <p:nvPr/>
        </p:nvSpPr>
        <p:spPr>
          <a:xfrm>
            <a:off x="439467" y="769676"/>
            <a:ext cx="5819819"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None/>
            </a:pPr>
            <a:r>
              <a:rPr lang="it-IT" sz="1800" dirty="0">
                <a:solidFill>
                  <a:srgbClr val="0070C0"/>
                </a:solidFill>
              </a:rPr>
              <a:t>Il Terzo Valico dei Giovi è l’opera più importante, attorno cui si disegnerà il futuro assetto della rete ferroviaria non solo genovese, ma dell’intero Nord Ovest. La linea ferroviaria costituisce la parte terminale del corridoio Reno – Alpi a sud ed sarà il collegamento tra il porto di Genova e il centro Europa.</a:t>
            </a:r>
          </a:p>
          <a:p>
            <a:pPr marL="45720" indent="0" algn="just" fontAlgn="base">
              <a:lnSpc>
                <a:spcPct val="110000"/>
              </a:lnSpc>
              <a:spcBef>
                <a:spcPts val="600"/>
              </a:spcBef>
              <a:buNone/>
            </a:pPr>
            <a:r>
              <a:rPr lang="it-IT" sz="1800" dirty="0">
                <a:solidFill>
                  <a:srgbClr val="0070C0"/>
                </a:solidFill>
              </a:rPr>
              <a:t>Il tracciato si dirama in due tronchi e metterà in collegamento Genova con Tortona, in direzione Milano, da un lato, e con Novi Ligure, in direzione Novara, dall’altro. Inoltre, l’infrastruttura si raccorderà con il Nodo ferroviario di Genova.</a:t>
            </a: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10000"/>
              </a:lnSpc>
              <a:spcBef>
                <a:spcPts val="600"/>
              </a:spcBef>
              <a:buNone/>
            </a:pPr>
            <a:r>
              <a:rPr lang="it-IT" sz="1800" dirty="0">
                <a:solidFill>
                  <a:srgbClr val="0070C0"/>
                </a:solidFill>
              </a:rPr>
              <a:t>I lavori hanno subito uno stop a causa delle restrizioni per il lockdown conseguente alla pandemia Covid-19 e sono gradualmente ripresi alla fine di aprile 2020.</a:t>
            </a:r>
          </a:p>
          <a:p>
            <a:pPr marL="45720" indent="0" algn="just" fontAlgn="base">
              <a:lnSpc>
                <a:spcPct val="110000"/>
              </a:lnSpc>
              <a:spcBef>
                <a:spcPts val="600"/>
              </a:spcBef>
              <a:buNone/>
            </a:pPr>
            <a:r>
              <a:rPr lang="it-IT" sz="1800" dirty="0">
                <a:solidFill>
                  <a:srgbClr val="0070C0"/>
                </a:solidFill>
              </a:rPr>
              <a:t>Dal punto di vista infrastrutturale, l’aspetto più critico sono i collegamenti di ultimo miglio con le banchine portuali e l’immediato retroporto.</a:t>
            </a:r>
          </a:p>
        </p:txBody>
      </p:sp>
    </p:spTree>
    <p:extLst>
      <p:ext uri="{BB962C8B-B14F-4D97-AF65-F5344CB8AC3E}">
        <p14:creationId xmlns:p14="http://schemas.microsoft.com/office/powerpoint/2010/main" val="272216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7.</a:t>
            </a:r>
            <a:r>
              <a:rPr lang="it-IT" sz="2800" b="1" dirty="0"/>
              <a:t> Linea ferroviaria Novi Ligure – Tortona - Pavia</a:t>
            </a:r>
          </a:p>
        </p:txBody>
      </p:sp>
      <p:sp>
        <p:nvSpPr>
          <p:cNvPr id="4" name="Segnaposto contenuto 3">
            <a:extLst>
              <a:ext uri="{FF2B5EF4-FFF2-40B4-BE49-F238E27FC236}">
                <a16:creationId xmlns:a16="http://schemas.microsoft.com/office/drawing/2014/main" xmlns="" id="{EA6A8617-3D5D-4FB7-A077-920BF7276D36}"/>
              </a:ext>
            </a:extLst>
          </p:cNvPr>
          <p:cNvSpPr txBox="1">
            <a:spLocks/>
          </p:cNvSpPr>
          <p:nvPr/>
        </p:nvSpPr>
        <p:spPr>
          <a:xfrm>
            <a:off x="439467" y="769676"/>
            <a:ext cx="5819819"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None/>
            </a:pPr>
            <a:r>
              <a:rPr lang="it-IT" sz="1800" dirty="0">
                <a:solidFill>
                  <a:srgbClr val="0070C0"/>
                </a:solidFill>
              </a:rPr>
              <a:t>L’intervento si inserisce nell’ambito dei lavori del 5° lotto costruttivo del Terzo Valico e consiste nell’ampliamento della sede ferroviaria e nella realizzazione del doppio binario lungo la tratta da Novi Ligure a Tortona. </a:t>
            </a:r>
          </a:p>
          <a:p>
            <a:pPr marL="45720" indent="0" algn="just" fontAlgn="base">
              <a:lnSpc>
                <a:spcPct val="110000"/>
              </a:lnSpc>
              <a:spcBef>
                <a:spcPts val="600"/>
              </a:spcBef>
              <a:buNone/>
            </a:pPr>
            <a:r>
              <a:rPr lang="it-IT" sz="1800" dirty="0">
                <a:solidFill>
                  <a:srgbClr val="0070C0"/>
                </a:solidFill>
              </a:rPr>
              <a:t>Gli ulteriori interventi di potenziamento consistono in opere funzionali a rendere pienamente operativo il Terzo Valico e a velocizzare i collegamenti con Milano.</a:t>
            </a:r>
          </a:p>
          <a:p>
            <a:pPr marL="388620" indent="-342900" algn="just" fontAlgn="base">
              <a:lnSpc>
                <a:spcPct val="110000"/>
              </a:lnSpc>
              <a:spcBef>
                <a:spcPts val="600"/>
              </a:spcBef>
              <a:buFont typeface="+mj-lt"/>
              <a:buAutoNum type="arabicPeriod"/>
            </a:pPr>
            <a:r>
              <a:rPr lang="it-IT" sz="1800" dirty="0">
                <a:solidFill>
                  <a:srgbClr val="0070C0"/>
                </a:solidFill>
              </a:rPr>
              <a:t>Quadruplicamento della tratta Milano Rogoredo – Pavia</a:t>
            </a:r>
          </a:p>
          <a:p>
            <a:pPr marL="388620" indent="-342900" algn="just" fontAlgn="base">
              <a:lnSpc>
                <a:spcPct val="110000"/>
              </a:lnSpc>
              <a:spcBef>
                <a:spcPts val="600"/>
              </a:spcBef>
              <a:buFont typeface="+mj-lt"/>
              <a:buAutoNum type="arabicPeriod"/>
            </a:pPr>
            <a:r>
              <a:rPr lang="it-IT" sz="1800" dirty="0">
                <a:solidFill>
                  <a:srgbClr val="0070C0"/>
                </a:solidFill>
              </a:rPr>
              <a:t>Quadruplicamento della tratta Tortona – Voghera</a:t>
            </a:r>
          </a:p>
          <a:p>
            <a:pPr marL="388620" indent="-342900" algn="just" fontAlgn="base">
              <a:lnSpc>
                <a:spcPct val="110000"/>
              </a:lnSpc>
              <a:spcBef>
                <a:spcPts val="600"/>
              </a:spcBef>
              <a:buFont typeface="+mj-lt"/>
              <a:buAutoNum type="arabicPeriod"/>
            </a:pPr>
            <a:r>
              <a:rPr lang="it-IT" sz="1800" dirty="0">
                <a:solidFill>
                  <a:srgbClr val="0070C0"/>
                </a:solidFill>
              </a:rPr>
              <a:t>Potenziamento della tratta Voghera – Pavia</a:t>
            </a: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10000"/>
              </a:lnSpc>
              <a:spcBef>
                <a:spcPts val="600"/>
              </a:spcBef>
              <a:buNone/>
            </a:pPr>
            <a:r>
              <a:rPr lang="it-IT" sz="1800" dirty="0">
                <a:solidFill>
                  <a:srgbClr val="0070C0"/>
                </a:solidFill>
              </a:rPr>
              <a:t>La principale criticità riguarda il quadruplicamento della tratta </a:t>
            </a:r>
            <a:r>
              <a:rPr lang="it-IT" sz="1800" b="1" dirty="0">
                <a:solidFill>
                  <a:srgbClr val="0070C0"/>
                </a:solidFill>
              </a:rPr>
              <a:t>Voghera – Pavia</a:t>
            </a:r>
            <a:r>
              <a:rPr lang="it-IT" sz="1800" dirty="0">
                <a:solidFill>
                  <a:srgbClr val="0070C0"/>
                </a:solidFill>
              </a:rPr>
              <a:t>, che rientra nell’ambito del progetto di velocizzazione della linea Milano – Genova. La progettazione dell’opera da parte di RFI è inserita nella programmazione oltre 2026.</a:t>
            </a:r>
          </a:p>
          <a:p>
            <a:pPr marL="45720" indent="0" algn="just" fontAlgn="base">
              <a:lnSpc>
                <a:spcPct val="110000"/>
              </a:lnSpc>
              <a:spcBef>
                <a:spcPts val="600"/>
              </a:spcBef>
              <a:buNone/>
            </a:pPr>
            <a:endParaRPr lang="it-IT" sz="1800" dirty="0">
              <a:solidFill>
                <a:srgbClr val="0070C0"/>
              </a:solidFill>
            </a:endParaRPr>
          </a:p>
        </p:txBody>
      </p:sp>
      <p:pic>
        <p:nvPicPr>
          <p:cNvPr id="6" name="Picture 4" descr="Risultati immagini per collegamento pavia voghera">
            <a:extLst>
              <a:ext uri="{FF2B5EF4-FFF2-40B4-BE49-F238E27FC236}">
                <a16:creationId xmlns:a16="http://schemas.microsoft.com/office/drawing/2014/main" xmlns="" id="{3A2E1108-E5E6-44EF-A04D-68616232A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627" y="866314"/>
            <a:ext cx="5113020" cy="32857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a 4">
            <a:extLst>
              <a:ext uri="{FF2B5EF4-FFF2-40B4-BE49-F238E27FC236}">
                <a16:creationId xmlns:a16="http://schemas.microsoft.com/office/drawing/2014/main" xmlns="" id="{20329CB0-F2D7-4511-B316-03BB69D88B51}"/>
              </a:ext>
            </a:extLst>
          </p:cNvPr>
          <p:cNvGraphicFramePr>
            <a:graphicFrameLocks noGrp="1"/>
          </p:cNvGraphicFramePr>
          <p:nvPr>
            <p:extLst>
              <p:ext uri="{D42A27DB-BD31-4B8C-83A1-F6EECF244321}">
                <p14:modId xmlns:p14="http://schemas.microsoft.com/office/powerpoint/2010/main" val="926031213"/>
              </p:ext>
            </p:extLst>
          </p:nvPr>
        </p:nvGraphicFramePr>
        <p:xfrm>
          <a:off x="6596627" y="4241769"/>
          <a:ext cx="5360848" cy="2204720"/>
        </p:xfrm>
        <a:graphic>
          <a:graphicData uri="http://schemas.openxmlformats.org/drawingml/2006/table">
            <a:tbl>
              <a:tblPr firstRow="1" bandRow="1">
                <a:tableStyleId>{3B4B98B0-60AC-42C2-AFA5-B58CD77FA1E5}</a:tableStyleId>
              </a:tblPr>
              <a:tblGrid>
                <a:gridCol w="2820237">
                  <a:extLst>
                    <a:ext uri="{9D8B030D-6E8A-4147-A177-3AD203B41FA5}">
                      <a16:colId xmlns:a16="http://schemas.microsoft.com/office/drawing/2014/main" xmlns="" val="2500512773"/>
                    </a:ext>
                  </a:extLst>
                </a:gridCol>
                <a:gridCol w="2540611">
                  <a:extLst>
                    <a:ext uri="{9D8B030D-6E8A-4147-A177-3AD203B41FA5}">
                      <a16:colId xmlns:a16="http://schemas.microsoft.com/office/drawing/2014/main" xmlns="" val="2791550003"/>
                    </a:ext>
                  </a:extLst>
                </a:gridCol>
              </a:tblGrid>
              <a:tr h="265723">
                <a:tc gridSpan="2">
                  <a:txBody>
                    <a:bodyPr/>
                    <a:lstStyle/>
                    <a:p>
                      <a:r>
                        <a:rPr lang="it-IT" sz="1700" b="1" dirty="0">
                          <a:solidFill>
                            <a:srgbClr val="C00000"/>
                          </a:solidFill>
                        </a:rPr>
                        <a:t>Velocizzazione Milano-Genova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hMerge="1">
                  <a:txBody>
                    <a:bodyPr/>
                    <a:lstStyle/>
                    <a:p>
                      <a:endParaRPr lang="it-IT" sz="1700" b="0" dirty="0">
                        <a:solidFill>
                          <a:srgbClr val="0070C0"/>
                        </a:solidFill>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570352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kern="1200" dirty="0">
                          <a:solidFill>
                            <a:srgbClr val="0070C0"/>
                          </a:solidFill>
                          <a:latin typeface="+mn-lt"/>
                          <a:ea typeface="+mn-ea"/>
                          <a:cs typeface="+mn-cs"/>
                        </a:rPr>
                        <a:t>Stato dell’intervento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Lavori in corso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753940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kern="1200" dirty="0">
                          <a:solidFill>
                            <a:srgbClr val="0070C0"/>
                          </a:solidFill>
                          <a:latin typeface="+mn-lt"/>
                          <a:ea typeface="+mn-ea"/>
                          <a:cs typeface="+mn-cs"/>
                        </a:rPr>
                        <a:t>Costo: 156 mln euro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Fabbisogno: 56 mln euro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262202999"/>
                  </a:ext>
                </a:extLst>
              </a:tr>
              <a:tr h="370840">
                <a:tc gridSpan="2">
                  <a:txBody>
                    <a:bodyPr/>
                    <a:lstStyle/>
                    <a:p>
                      <a:pPr marL="0" indent="0" algn="l" defTabSz="914400" rtl="0" eaLnBrk="1" fontAlgn="base" latinLnBrk="0" hangingPunct="1">
                        <a:lnSpc>
                          <a:spcPct val="110000"/>
                        </a:lnSpc>
                        <a:spcBef>
                          <a:spcPts val="600"/>
                        </a:spcBef>
                        <a:buFont typeface="+mj-lt"/>
                        <a:buNone/>
                      </a:pPr>
                      <a:r>
                        <a:rPr lang="it-IT" sz="1700" b="0" kern="1200" dirty="0">
                          <a:solidFill>
                            <a:srgbClr val="C00000"/>
                          </a:solidFill>
                          <a:latin typeface="+mn-lt"/>
                          <a:ea typeface="+mn-ea"/>
                          <a:cs typeface="+mn-cs"/>
                        </a:rPr>
                        <a:t>Quadruplicamento della tratta Milano Rogoredo – Pavia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hMerge="1">
                  <a:txBody>
                    <a:bodyPr/>
                    <a:lstStyle/>
                    <a:p>
                      <a:endParaRPr lang="it-IT" sz="1700" dirty="0">
                        <a:solidFill>
                          <a:srgbClr val="0070C0"/>
                        </a:solidFill>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550951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kern="1200" dirty="0">
                          <a:solidFill>
                            <a:srgbClr val="0070C0"/>
                          </a:solidFill>
                          <a:latin typeface="+mn-lt"/>
                          <a:ea typeface="+mn-ea"/>
                          <a:cs typeface="+mn-cs"/>
                        </a:rPr>
                        <a:t>Stato dell’intervento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err="1">
                          <a:solidFill>
                            <a:srgbClr val="0070C0"/>
                          </a:solidFill>
                        </a:rPr>
                        <a:t>Progettaz</a:t>
                      </a:r>
                      <a:r>
                        <a:rPr lang="it-IT" sz="1700" dirty="0">
                          <a:solidFill>
                            <a:srgbClr val="0070C0"/>
                          </a:solidFill>
                        </a:rPr>
                        <a:t>. definitiva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146719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kern="1200" dirty="0">
                          <a:solidFill>
                            <a:srgbClr val="0070C0"/>
                          </a:solidFill>
                          <a:latin typeface="+mn-lt"/>
                          <a:ea typeface="+mn-ea"/>
                          <a:cs typeface="+mn-cs"/>
                        </a:rPr>
                        <a:t>Costo: 900 mln euro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Fabbisogno: 635 mln euro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59149006"/>
                  </a:ext>
                </a:extLst>
              </a:tr>
            </a:tbl>
          </a:graphicData>
        </a:graphic>
      </p:graphicFrame>
    </p:spTree>
    <p:extLst>
      <p:ext uri="{BB962C8B-B14F-4D97-AF65-F5344CB8AC3E}">
        <p14:creationId xmlns:p14="http://schemas.microsoft.com/office/powerpoint/2010/main" val="129633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8.</a:t>
            </a:r>
            <a:r>
              <a:rPr lang="it-IT" sz="2800" b="1" dirty="0"/>
              <a:t> Linea ferroviaria Genova – Ventimiglia: completamento del raddoppio</a:t>
            </a:r>
          </a:p>
        </p:txBody>
      </p:sp>
      <p:sp>
        <p:nvSpPr>
          <p:cNvPr id="3" name="Segnaposto contenuto 3">
            <a:extLst>
              <a:ext uri="{FF2B5EF4-FFF2-40B4-BE49-F238E27FC236}">
                <a16:creationId xmlns:a16="http://schemas.microsoft.com/office/drawing/2014/main" xmlns="" id="{E7CDD190-DAFD-464D-A0EC-CA429E69636D}"/>
              </a:ext>
            </a:extLst>
          </p:cNvPr>
          <p:cNvSpPr txBox="1">
            <a:spLocks/>
          </p:cNvSpPr>
          <p:nvPr/>
        </p:nvSpPr>
        <p:spPr>
          <a:xfrm>
            <a:off x="439467" y="769676"/>
            <a:ext cx="5819819"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None/>
            </a:pPr>
            <a:r>
              <a:rPr lang="it-IT" sz="1800" dirty="0">
                <a:solidFill>
                  <a:srgbClr val="0070C0"/>
                </a:solidFill>
              </a:rPr>
              <a:t>Il progetto del raddoppio della linea Genova-Ventimiglia prevede la realizzazione di una nuova linea a doppio binario, compresa tra la stazione di Finale Ligure e la stazione di Andora, che si sviluppa a monte della linea storica. Nel 2016 si sono conclusi i  lavori tra Andora e San Lorenzo al Mare. </a:t>
            </a:r>
            <a:r>
              <a:rPr lang="it-IT" sz="1800" b="1" dirty="0">
                <a:solidFill>
                  <a:srgbClr val="0070C0"/>
                </a:solidFill>
              </a:rPr>
              <a:t>Resta da completare la tratta tra Andora e Finale Ligure</a:t>
            </a:r>
            <a:r>
              <a:rPr lang="it-IT" sz="1800" dirty="0">
                <a:solidFill>
                  <a:srgbClr val="0070C0"/>
                </a:solidFill>
              </a:rPr>
              <a:t>.</a:t>
            </a: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10000"/>
              </a:lnSpc>
              <a:spcBef>
                <a:spcPts val="600"/>
              </a:spcBef>
              <a:buNone/>
            </a:pPr>
            <a:r>
              <a:rPr lang="it-IT" sz="1600" dirty="0">
                <a:solidFill>
                  <a:srgbClr val="0070C0"/>
                </a:solidFill>
              </a:rPr>
              <a:t>Nel nuovo aggiornamento del monitoraggio delle opere prioritarie al 31 ottobre 2019 sono state stralciate le precedenti previsioni di costo e di risorse disponibili. Il progetto completamento del raddoppio Genova – Ventimiglia: tratta Andora – Finale non è riportato nell’edizione febbraio 2020 del Piano Commerciale di RFI.</a:t>
            </a:r>
          </a:p>
          <a:p>
            <a:pPr marL="45720" indent="0" algn="just" fontAlgn="base">
              <a:lnSpc>
                <a:spcPct val="110000"/>
              </a:lnSpc>
              <a:spcBef>
                <a:spcPts val="600"/>
              </a:spcBef>
              <a:buNone/>
            </a:pPr>
            <a:r>
              <a:rPr lang="it-IT" sz="1600" dirty="0">
                <a:solidFill>
                  <a:srgbClr val="0070C0"/>
                </a:solidFill>
              </a:rPr>
              <a:t>Il raddoppio della linea costiera impatta su un territorio fortemente urbanizzato e dai rilevanti valori paesistico-ambientali. Conseguentemente per l'80% il tracciato corre in galleria. L'attività di progettazione in corso sta valutando le soluzioni di realizzazione delle gallerie previste (a una o due canne) con conseguenze rilevanti dal punto di vista dei costi.</a:t>
            </a:r>
          </a:p>
          <a:p>
            <a:pPr marL="45720" indent="0" algn="just" fontAlgn="base">
              <a:lnSpc>
                <a:spcPct val="110000"/>
              </a:lnSpc>
              <a:spcBef>
                <a:spcPts val="600"/>
              </a:spcBef>
              <a:buNone/>
            </a:pPr>
            <a:endParaRPr lang="it-IT" sz="1800" dirty="0">
              <a:solidFill>
                <a:srgbClr val="0070C0"/>
              </a:solidFill>
            </a:endParaRPr>
          </a:p>
        </p:txBody>
      </p:sp>
      <p:graphicFrame>
        <p:nvGraphicFramePr>
          <p:cNvPr id="4" name="Tabella 3">
            <a:extLst>
              <a:ext uri="{FF2B5EF4-FFF2-40B4-BE49-F238E27FC236}">
                <a16:creationId xmlns:a16="http://schemas.microsoft.com/office/drawing/2014/main" xmlns="" id="{18AD57F1-F56D-4CB7-A069-1D486667D8D9}"/>
              </a:ext>
            </a:extLst>
          </p:cNvPr>
          <p:cNvGraphicFramePr>
            <a:graphicFrameLocks noGrp="1"/>
          </p:cNvGraphicFramePr>
          <p:nvPr>
            <p:extLst>
              <p:ext uri="{D42A27DB-BD31-4B8C-83A1-F6EECF244321}">
                <p14:modId xmlns:p14="http://schemas.microsoft.com/office/powerpoint/2010/main" val="926028164"/>
              </p:ext>
            </p:extLst>
          </p:nvPr>
        </p:nvGraphicFramePr>
        <p:xfrm>
          <a:off x="6391686" y="3951514"/>
          <a:ext cx="5360848" cy="2331720"/>
        </p:xfrm>
        <a:graphic>
          <a:graphicData uri="http://schemas.openxmlformats.org/drawingml/2006/table">
            <a:tbl>
              <a:tblPr firstRow="1" bandRow="1">
                <a:tableStyleId>{3B4B98B0-60AC-42C2-AFA5-B58CD77FA1E5}</a:tableStyleId>
              </a:tblPr>
              <a:tblGrid>
                <a:gridCol w="2820237">
                  <a:extLst>
                    <a:ext uri="{9D8B030D-6E8A-4147-A177-3AD203B41FA5}">
                      <a16:colId xmlns:a16="http://schemas.microsoft.com/office/drawing/2014/main" xmlns="" val="2500512773"/>
                    </a:ext>
                  </a:extLst>
                </a:gridCol>
                <a:gridCol w="2540611">
                  <a:extLst>
                    <a:ext uri="{9D8B030D-6E8A-4147-A177-3AD203B41FA5}">
                      <a16:colId xmlns:a16="http://schemas.microsoft.com/office/drawing/2014/main" xmlns="" val="2791550003"/>
                    </a:ext>
                  </a:extLst>
                </a:gridCol>
              </a:tblGrid>
              <a:tr h="265723">
                <a:tc>
                  <a:txBody>
                    <a:bodyPr/>
                    <a:lstStyle/>
                    <a:p>
                      <a:r>
                        <a:rPr lang="it-IT" sz="1700" b="0" dirty="0">
                          <a:solidFill>
                            <a:srgbClr val="C00000"/>
                          </a:solidFill>
                        </a:rPr>
                        <a:t>Caratteristiche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b="0" dirty="0">
                          <a:solidFill>
                            <a:srgbClr val="0070C0"/>
                          </a:solidFill>
                        </a:rPr>
                        <a:t>Lunghezza 31,9 m</a:t>
                      </a:r>
                    </a:p>
                    <a:p>
                      <a:r>
                        <a:rPr lang="it-IT" sz="1700" b="0" dirty="0">
                          <a:solidFill>
                            <a:srgbClr val="0070C0"/>
                          </a:solidFill>
                        </a:rPr>
                        <a:t>Gallerie 25 km</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570352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solidFill>
                            <a:srgbClr val="C00000"/>
                          </a:solidFill>
                        </a:rPr>
                        <a:t>Stato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Progettazione definitiva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262202999"/>
                  </a:ext>
                </a:extLst>
              </a:tr>
              <a:tr h="370840">
                <a:tc>
                  <a:txBody>
                    <a:bodyPr/>
                    <a:lstStyle/>
                    <a:p>
                      <a:r>
                        <a:rPr lang="it-IT" sz="1700" dirty="0">
                          <a:solidFill>
                            <a:srgbClr val="C00000"/>
                          </a:solidFill>
                        </a:rPr>
                        <a:t>Costo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2,17 mld€</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550951065"/>
                  </a:ext>
                </a:extLst>
              </a:tr>
              <a:tr h="370840">
                <a:tc>
                  <a:txBody>
                    <a:bodyPr/>
                    <a:lstStyle/>
                    <a:p>
                      <a:r>
                        <a:rPr lang="it-IT" sz="1700" dirty="0">
                          <a:solidFill>
                            <a:srgbClr val="C00000"/>
                          </a:solidFill>
                        </a:rPr>
                        <a:t>Termine previsto di completamento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solidFill>
                            <a:srgbClr val="0070C0"/>
                          </a:solidFill>
                        </a:rPr>
                        <a:t>Oltre 2025</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14671901"/>
                  </a:ext>
                </a:extLst>
              </a:tr>
              <a:tr h="370840">
                <a:tc>
                  <a:txBody>
                    <a:bodyPr/>
                    <a:lstStyle/>
                    <a:p>
                      <a:r>
                        <a:rPr lang="it-IT" sz="1700" dirty="0">
                          <a:solidFill>
                            <a:srgbClr val="C00000"/>
                          </a:solidFill>
                        </a:rPr>
                        <a:t>Fabbisogno finanziario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1,49 mld€</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59149006"/>
                  </a:ext>
                </a:extLst>
              </a:tr>
            </a:tbl>
          </a:graphicData>
        </a:graphic>
      </p:graphicFrame>
      <p:pic>
        <p:nvPicPr>
          <p:cNvPr id="7" name="Immagine 6">
            <a:extLst>
              <a:ext uri="{FF2B5EF4-FFF2-40B4-BE49-F238E27FC236}">
                <a16:creationId xmlns:a16="http://schemas.microsoft.com/office/drawing/2014/main" xmlns="" id="{F0C055E9-9DDF-4838-908E-B77491AB1378}"/>
              </a:ext>
            </a:extLst>
          </p:cNvPr>
          <p:cNvPicPr>
            <a:picLocks noChangeAspect="1"/>
          </p:cNvPicPr>
          <p:nvPr/>
        </p:nvPicPr>
        <p:blipFill>
          <a:blip r:embed="rId2"/>
          <a:stretch>
            <a:fillRect/>
          </a:stretch>
        </p:blipFill>
        <p:spPr>
          <a:xfrm>
            <a:off x="6338197" y="769676"/>
            <a:ext cx="5467826" cy="3068765"/>
          </a:xfrm>
          <a:prstGeom prst="rect">
            <a:avLst/>
          </a:prstGeom>
        </p:spPr>
      </p:pic>
    </p:spTree>
    <p:extLst>
      <p:ext uri="{BB962C8B-B14F-4D97-AF65-F5344CB8AC3E}">
        <p14:creationId xmlns:p14="http://schemas.microsoft.com/office/powerpoint/2010/main" val="193952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9.</a:t>
            </a:r>
            <a:r>
              <a:rPr lang="it-IT" sz="2800" b="1" dirty="0"/>
              <a:t> Linea ferroviaria Pontremolese: completamento del raddoppio</a:t>
            </a:r>
          </a:p>
        </p:txBody>
      </p:sp>
      <p:pic>
        <p:nvPicPr>
          <p:cNvPr id="3" name="Picture 4" descr="Risultati immagini per ferrovia pontremolese">
            <a:extLst>
              <a:ext uri="{FF2B5EF4-FFF2-40B4-BE49-F238E27FC236}">
                <a16:creationId xmlns:a16="http://schemas.microsoft.com/office/drawing/2014/main" xmlns="" id="{966455B2-7C24-44B2-84C7-680BD2A25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534" y="833846"/>
            <a:ext cx="5334000" cy="3000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a:extLst>
              <a:ext uri="{FF2B5EF4-FFF2-40B4-BE49-F238E27FC236}">
                <a16:creationId xmlns:a16="http://schemas.microsoft.com/office/drawing/2014/main" xmlns="" id="{835217BA-764D-4C5F-9A23-6B450EE71DC9}"/>
              </a:ext>
            </a:extLst>
          </p:cNvPr>
          <p:cNvGraphicFramePr>
            <a:graphicFrameLocks noGrp="1"/>
          </p:cNvGraphicFramePr>
          <p:nvPr/>
        </p:nvGraphicFramePr>
        <p:xfrm>
          <a:off x="6391685" y="3951514"/>
          <a:ext cx="5442351" cy="2570480"/>
        </p:xfrm>
        <a:graphic>
          <a:graphicData uri="http://schemas.openxmlformats.org/drawingml/2006/table">
            <a:tbl>
              <a:tblPr firstRow="1" bandRow="1">
                <a:tableStyleId>{3B4B98B0-60AC-42C2-AFA5-B58CD77FA1E5}</a:tableStyleId>
              </a:tblPr>
              <a:tblGrid>
                <a:gridCol w="2863114">
                  <a:extLst>
                    <a:ext uri="{9D8B030D-6E8A-4147-A177-3AD203B41FA5}">
                      <a16:colId xmlns:a16="http://schemas.microsoft.com/office/drawing/2014/main" xmlns="" val="2500512773"/>
                    </a:ext>
                  </a:extLst>
                </a:gridCol>
                <a:gridCol w="2579237">
                  <a:extLst>
                    <a:ext uri="{9D8B030D-6E8A-4147-A177-3AD203B41FA5}">
                      <a16:colId xmlns:a16="http://schemas.microsoft.com/office/drawing/2014/main" xmlns="" val="2791550003"/>
                    </a:ext>
                  </a:extLst>
                </a:gridCol>
              </a:tblGrid>
              <a:tr h="265723">
                <a:tc>
                  <a:txBody>
                    <a:bodyPr/>
                    <a:lstStyle/>
                    <a:p>
                      <a:r>
                        <a:rPr lang="it-IT" sz="1700" b="0" dirty="0">
                          <a:solidFill>
                            <a:srgbClr val="C00000"/>
                          </a:solidFill>
                        </a:rPr>
                        <a:t>Caratteristiche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b="0" dirty="0">
                          <a:solidFill>
                            <a:srgbClr val="0070C0"/>
                          </a:solidFill>
                        </a:rPr>
                        <a:t>Lunghezza 64 km</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570352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solidFill>
                            <a:srgbClr val="C00000"/>
                          </a:solidFill>
                        </a:rPr>
                        <a:t>Stato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Progettazione preliminare</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262202999"/>
                  </a:ext>
                </a:extLst>
              </a:tr>
              <a:tr h="370840">
                <a:tc>
                  <a:txBody>
                    <a:bodyPr/>
                    <a:lstStyle/>
                    <a:p>
                      <a:r>
                        <a:rPr lang="it-IT" sz="1700" dirty="0">
                          <a:solidFill>
                            <a:srgbClr val="C00000"/>
                          </a:solidFill>
                        </a:rPr>
                        <a:t>Costo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2,304 mld€</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550951065"/>
                  </a:ext>
                </a:extLst>
              </a:tr>
              <a:tr h="370840">
                <a:tc>
                  <a:txBody>
                    <a:bodyPr/>
                    <a:lstStyle/>
                    <a:p>
                      <a:r>
                        <a:rPr lang="it-IT" sz="1700" dirty="0">
                          <a:solidFill>
                            <a:srgbClr val="C00000"/>
                          </a:solidFill>
                        </a:rPr>
                        <a:t>Termine previsto di completamento</a:t>
                      </a:r>
                    </a:p>
                    <a:p>
                      <a:r>
                        <a:rPr lang="it-IT" sz="1700" dirty="0">
                          <a:solidFill>
                            <a:srgbClr val="C00000"/>
                          </a:solidFill>
                        </a:rPr>
                        <a:t>(Silos 31 maggio 2018)</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2028</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14671901"/>
                  </a:ext>
                </a:extLst>
              </a:tr>
              <a:tr h="370840">
                <a:tc>
                  <a:txBody>
                    <a:bodyPr/>
                    <a:lstStyle/>
                    <a:p>
                      <a:r>
                        <a:rPr lang="it-IT" sz="1700" dirty="0">
                          <a:solidFill>
                            <a:srgbClr val="C00000"/>
                          </a:solidFill>
                        </a:rPr>
                        <a:t>Fabbisogno finanziario</a:t>
                      </a:r>
                    </a:p>
                    <a:p>
                      <a:r>
                        <a:rPr lang="it-IT" sz="1700" dirty="0">
                          <a:solidFill>
                            <a:srgbClr val="C00000"/>
                          </a:solidFill>
                        </a:rPr>
                        <a:t>(Silos 31 maggio 2018)</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kern="1200" dirty="0">
                          <a:solidFill>
                            <a:srgbClr val="0070C0"/>
                          </a:solidFill>
                          <a:latin typeface="+mn-lt"/>
                          <a:ea typeface="+mn-ea"/>
                          <a:cs typeface="+mn-cs"/>
                        </a:rPr>
                        <a:t>Risorse disponibili: 4,2% </a:t>
                      </a:r>
                    </a:p>
                    <a:p>
                      <a:pPr marL="0" marR="0" indent="0" algn="l" defTabSz="914400" rtl="0" eaLnBrk="1" fontAlgn="auto" latinLnBrk="0" hangingPunct="1">
                        <a:lnSpc>
                          <a:spcPct val="100000"/>
                        </a:lnSpc>
                        <a:spcBef>
                          <a:spcPts val="0"/>
                        </a:spcBef>
                        <a:spcAft>
                          <a:spcPts val="0"/>
                        </a:spcAft>
                        <a:buClrTx/>
                        <a:buSzTx/>
                        <a:buFontTx/>
                        <a:buNone/>
                        <a:tabLst/>
                        <a:defRPr/>
                      </a:pPr>
                      <a:r>
                        <a:rPr lang="it-IT" sz="1700" kern="1200" dirty="0">
                          <a:solidFill>
                            <a:srgbClr val="0070C0"/>
                          </a:solidFill>
                          <a:latin typeface="+mn-lt"/>
                          <a:ea typeface="+mn-ea"/>
                          <a:cs typeface="+mn-cs"/>
                        </a:rPr>
                        <a:t>Fabbisogno: 95,8%</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59149006"/>
                  </a:ext>
                </a:extLst>
              </a:tr>
            </a:tbl>
          </a:graphicData>
        </a:graphic>
      </p:graphicFrame>
      <p:sp>
        <p:nvSpPr>
          <p:cNvPr id="5" name="Segnaposto contenuto 3">
            <a:extLst>
              <a:ext uri="{FF2B5EF4-FFF2-40B4-BE49-F238E27FC236}">
                <a16:creationId xmlns:a16="http://schemas.microsoft.com/office/drawing/2014/main" xmlns="" id="{7A148036-DA45-46A0-A36D-1B3665024021}"/>
              </a:ext>
            </a:extLst>
          </p:cNvPr>
          <p:cNvSpPr txBox="1">
            <a:spLocks/>
          </p:cNvSpPr>
          <p:nvPr/>
        </p:nvSpPr>
        <p:spPr>
          <a:xfrm>
            <a:off x="439467" y="769676"/>
            <a:ext cx="5819819"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00000"/>
              </a:lnSpc>
              <a:spcBef>
                <a:spcPts val="600"/>
              </a:spcBef>
              <a:buNone/>
            </a:pPr>
            <a:r>
              <a:rPr lang="it-IT" sz="1800" dirty="0">
                <a:solidFill>
                  <a:srgbClr val="0070C0"/>
                </a:solidFill>
              </a:rPr>
              <a:t>La linea ferroviaria Pontremolese collega il territorio di La Spezia e il suo porto con Parma e quindi con l’asse del Brennero. Attualmente, il tracciato si presenta a binario singolo per gran parte del percorso.</a:t>
            </a:r>
          </a:p>
          <a:p>
            <a:pPr marL="45720" indent="0" algn="just" fontAlgn="base">
              <a:lnSpc>
                <a:spcPct val="100000"/>
              </a:lnSpc>
              <a:spcBef>
                <a:spcPts val="600"/>
              </a:spcBef>
              <a:buNone/>
            </a:pPr>
            <a:r>
              <a:rPr lang="it-IT" sz="1800" u="sng" dirty="0">
                <a:solidFill>
                  <a:srgbClr val="0070C0"/>
                </a:solidFill>
              </a:rPr>
              <a:t>Sono già state realizzate le tratte in territorio ligure </a:t>
            </a:r>
            <a:r>
              <a:rPr lang="it-IT" sz="1800" dirty="0">
                <a:solidFill>
                  <a:srgbClr val="0070C0"/>
                </a:solidFill>
              </a:rPr>
              <a:t>ed alcune tratte toscane ed emiliane. Il progetto di completamento della linea prevede due fasi funzionali: 1^ fase - adeguamento piano del ferro e realizzazione nuovo apparato stazione di Parma per la fluidificazione dei traffici e raddoppio tratte Parma-Vicofertile-</a:t>
            </a:r>
            <a:r>
              <a:rPr lang="it-IT" sz="1800" dirty="0" err="1">
                <a:solidFill>
                  <a:srgbClr val="0070C0"/>
                </a:solidFill>
              </a:rPr>
              <a:t>Osteriazza</a:t>
            </a:r>
            <a:r>
              <a:rPr lang="it-IT" sz="1800" dirty="0">
                <a:solidFill>
                  <a:srgbClr val="0070C0"/>
                </a:solidFill>
              </a:rPr>
              <a:t> (Costo 247 mln, fabbisogno 58 mln); 2^ fase - tratta Berceto-</a:t>
            </a:r>
            <a:r>
              <a:rPr lang="it-IT" sz="1800" dirty="0" err="1">
                <a:solidFill>
                  <a:srgbClr val="0070C0"/>
                </a:solidFill>
              </a:rPr>
              <a:t>Chiesaccia</a:t>
            </a:r>
            <a:r>
              <a:rPr lang="it-IT" sz="1800" dirty="0">
                <a:solidFill>
                  <a:srgbClr val="0070C0"/>
                </a:solidFill>
              </a:rPr>
              <a:t>, di completamento del raddoppio dell'intero itinerario (2.057 mln tutti da finanziare dopo il 2026)</a:t>
            </a: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00000"/>
              </a:lnSpc>
              <a:spcBef>
                <a:spcPts val="600"/>
              </a:spcBef>
              <a:buNone/>
            </a:pPr>
            <a:r>
              <a:rPr lang="it-IT" sz="1800" dirty="0">
                <a:solidFill>
                  <a:srgbClr val="0070C0"/>
                </a:solidFill>
              </a:rPr>
              <a:t>Nel nuovo aggiornamento del monitoraggio delle opere prioritarie al 31 ottobre 2019 sono state stralciate le precedenti previsioni di costo e di risorse disponibili. Alla data di aggiornamento del monitoraggio non era concluso l’iter di approvazione della variazione del </a:t>
            </a:r>
            <a:r>
              <a:rPr lang="it-IT" sz="1800" dirty="0" err="1">
                <a:solidFill>
                  <a:srgbClr val="0070C0"/>
                </a:solidFill>
              </a:rPr>
              <a:t>CdP</a:t>
            </a:r>
            <a:r>
              <a:rPr lang="it-IT" sz="1800" dirty="0">
                <a:solidFill>
                  <a:srgbClr val="0070C0"/>
                </a:solidFill>
              </a:rPr>
              <a:t> RFI 2017-2021. </a:t>
            </a:r>
          </a:p>
        </p:txBody>
      </p:sp>
    </p:spTree>
    <p:extLst>
      <p:ext uri="{BB962C8B-B14F-4D97-AF65-F5344CB8AC3E}">
        <p14:creationId xmlns:p14="http://schemas.microsoft.com/office/powerpoint/2010/main" val="63541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85DEC2-3CE6-403C-843D-B88A8A456CA0}"/>
              </a:ext>
            </a:extLst>
          </p:cNvPr>
          <p:cNvSpPr>
            <a:spLocks noGrp="1"/>
          </p:cNvSpPr>
          <p:nvPr>
            <p:ph type="title"/>
          </p:nvPr>
        </p:nvSpPr>
        <p:spPr>
          <a:xfrm>
            <a:off x="477175" y="284511"/>
            <a:ext cx="11232472" cy="517864"/>
          </a:xfrm>
        </p:spPr>
        <p:txBody>
          <a:bodyPr rtlCol="0">
            <a:normAutofit/>
          </a:bodyPr>
          <a:lstStyle/>
          <a:p>
            <a:pPr rtl="0"/>
            <a:r>
              <a:rPr lang="it-IT" sz="2800" b="1" dirty="0"/>
              <a:t>Premessa</a:t>
            </a:r>
          </a:p>
        </p:txBody>
      </p:sp>
      <p:sp>
        <p:nvSpPr>
          <p:cNvPr id="4" name="Segnaposto contenuto 3">
            <a:extLst>
              <a:ext uri="{FF2B5EF4-FFF2-40B4-BE49-F238E27FC236}">
                <a16:creationId xmlns:a16="http://schemas.microsoft.com/office/drawing/2014/main" xmlns="" id="{E90D1DAD-22EC-4E58-BFB7-B09C03843717}"/>
              </a:ext>
            </a:extLst>
          </p:cNvPr>
          <p:cNvSpPr>
            <a:spLocks noGrp="1"/>
          </p:cNvSpPr>
          <p:nvPr>
            <p:ph idx="1"/>
          </p:nvPr>
        </p:nvSpPr>
        <p:spPr>
          <a:xfrm>
            <a:off x="439467" y="769676"/>
            <a:ext cx="11232472" cy="5803813"/>
          </a:xfrm>
        </p:spPr>
        <p:txBody>
          <a:bodyPr>
            <a:noAutofit/>
          </a:bodyPr>
          <a:lstStyle/>
          <a:p>
            <a:pPr marL="45720" indent="0" algn="just" fontAlgn="base">
              <a:lnSpc>
                <a:spcPct val="110000"/>
              </a:lnSpc>
              <a:spcBef>
                <a:spcPts val="600"/>
              </a:spcBef>
              <a:buNone/>
            </a:pPr>
            <a:r>
              <a:rPr lang="it-IT" sz="1800" dirty="0">
                <a:solidFill>
                  <a:srgbClr val="0070C0"/>
                </a:solidFill>
              </a:rPr>
              <a:t>La Liguria è la </a:t>
            </a:r>
            <a:r>
              <a:rPr lang="it-IT" sz="1800" b="1" dirty="0">
                <a:solidFill>
                  <a:srgbClr val="0070C0"/>
                </a:solidFill>
              </a:rPr>
              <a:t>porta di accesso al Mediterraneo del Nord Ovest italiano e dell’Europa</a:t>
            </a:r>
            <a:r>
              <a:rPr lang="it-IT" sz="1800" dirty="0">
                <a:solidFill>
                  <a:srgbClr val="0070C0"/>
                </a:solidFill>
              </a:rPr>
              <a:t>, grazie ai porti di Genova, Savona e La Spezia, nonché regione di transito per persone e merci verso la Francia e la penisola iberica, attraverso il valico di Ventimiglia, e verso il centro-nord Europa, attraverso il Corridoio Reno Alpi.</a:t>
            </a:r>
          </a:p>
          <a:p>
            <a:pPr marL="45720" indent="0" algn="just" fontAlgn="base">
              <a:lnSpc>
                <a:spcPct val="110000"/>
              </a:lnSpc>
              <a:spcBef>
                <a:spcPts val="600"/>
              </a:spcBef>
              <a:buNone/>
            </a:pPr>
            <a:r>
              <a:rPr lang="it-IT" sz="1800" dirty="0">
                <a:solidFill>
                  <a:srgbClr val="0070C0"/>
                </a:solidFill>
              </a:rPr>
              <a:t>Nell’assetto della rete di trasporti nazionali e internazionali, si tratta di un ruolo fondamentale e forte leva per </a:t>
            </a:r>
            <a:r>
              <a:rPr lang="it-IT" sz="1800" b="1" dirty="0">
                <a:solidFill>
                  <a:srgbClr val="0070C0"/>
                </a:solidFill>
              </a:rPr>
              <a:t>l’attrazione di imprese di produzione e di servizi logistici ad alto valore aggiunto </a:t>
            </a:r>
            <a:r>
              <a:rPr lang="it-IT" sz="1800" dirty="0">
                <a:solidFill>
                  <a:srgbClr val="0070C0"/>
                </a:solidFill>
              </a:rPr>
              <a:t>che possono sfruttare la vicinanza ai nodi trasporto.</a:t>
            </a:r>
          </a:p>
          <a:p>
            <a:pPr marL="45720" indent="0" algn="just" fontAlgn="base">
              <a:lnSpc>
                <a:spcPct val="110000"/>
              </a:lnSpc>
              <a:spcBef>
                <a:spcPts val="600"/>
              </a:spcBef>
              <a:buNone/>
            </a:pPr>
            <a:r>
              <a:rPr lang="it-IT" sz="1800" dirty="0">
                <a:solidFill>
                  <a:srgbClr val="0070C0"/>
                </a:solidFill>
              </a:rPr>
              <a:t>Le recenti cronache hanno, tuttavia, evidenziato lo </a:t>
            </a:r>
            <a:r>
              <a:rPr lang="it-IT" sz="1800" b="1" dirty="0">
                <a:solidFill>
                  <a:srgbClr val="0070C0"/>
                </a:solidFill>
              </a:rPr>
              <a:t>stato di arretramento </a:t>
            </a:r>
            <a:r>
              <a:rPr lang="it-IT" sz="1800" dirty="0">
                <a:solidFill>
                  <a:srgbClr val="0070C0"/>
                </a:solidFill>
              </a:rPr>
              <a:t>in cui si trova il sistema infrastrutturale regionale, in particolare quello stradale. Il tragico crollo del ponte Morandi, nel 2018, e la chiusura di alcune tratte autostradali lungo la A26 e la A6 a seguito di smottamenti hanno evidenziato la fragilità di una rete che, negli ultimi 30 anni, non ha subito interventi di manutenzione importanti finalizzati al suo ammodernamento.</a:t>
            </a:r>
          </a:p>
          <a:p>
            <a:pPr marL="45720" indent="0" algn="just" fontAlgn="base">
              <a:lnSpc>
                <a:spcPct val="110000"/>
              </a:lnSpc>
              <a:spcBef>
                <a:spcPts val="600"/>
              </a:spcBef>
              <a:buNone/>
            </a:pPr>
            <a:r>
              <a:rPr lang="it-IT" sz="1800" dirty="0">
                <a:solidFill>
                  <a:srgbClr val="0070C0"/>
                </a:solidFill>
              </a:rPr>
              <a:t>A un quadro già di per sé complicato, si aggiungono gli </a:t>
            </a:r>
            <a:r>
              <a:rPr lang="it-IT" sz="1800" b="1" dirty="0">
                <a:solidFill>
                  <a:srgbClr val="0070C0"/>
                </a:solidFill>
              </a:rPr>
              <a:t>effetti della pandemia covid-19 e delle misure di lockdown </a:t>
            </a:r>
            <a:r>
              <a:rPr lang="it-IT" sz="1800" dirty="0">
                <a:solidFill>
                  <a:srgbClr val="0070C0"/>
                </a:solidFill>
              </a:rPr>
              <a:t>che hanno letteralmente bloccato il Paese nei primi mesi del 2020. La situazione per Genova e per la Liguria è ormai insostenibile. I numerosi cantieri - riaperti in contemporanea all’inizio di giugno - stanno creando disagi quotidiani alla mobilità delle persone e delle merci, portando la regione </a:t>
            </a:r>
            <a:r>
              <a:rPr lang="it-IT" sz="1800" b="1" dirty="0">
                <a:solidFill>
                  <a:srgbClr val="0070C0"/>
                </a:solidFill>
              </a:rPr>
              <a:t>verso una situazione di reale isolamento infrastrutturale</a:t>
            </a:r>
            <a:r>
              <a:rPr lang="it-IT" sz="1800" dirty="0">
                <a:solidFill>
                  <a:srgbClr val="0070C0"/>
                </a:solidFill>
              </a:rPr>
              <a:t>.</a:t>
            </a:r>
          </a:p>
          <a:p>
            <a:pPr marL="45720" indent="0" algn="just" fontAlgn="base">
              <a:lnSpc>
                <a:spcPct val="110000"/>
              </a:lnSpc>
              <a:spcBef>
                <a:spcPts val="600"/>
              </a:spcBef>
              <a:buNone/>
            </a:pPr>
            <a:r>
              <a:rPr lang="it-IT" sz="1800" dirty="0">
                <a:solidFill>
                  <a:srgbClr val="0070C0"/>
                </a:solidFill>
              </a:rPr>
              <a:t>La Camera di commercio di Genova e tutte le associazioni di categoria hanno individuato 12 interventi, la cui realizzazione non può più essere rimandata. Se non si agisce subito, esiste il rischio che queste criticità facciano collassare definitivamente l’economia ligure.</a:t>
            </a:r>
          </a:p>
        </p:txBody>
      </p:sp>
    </p:spTree>
    <p:extLst>
      <p:ext uri="{BB962C8B-B14F-4D97-AF65-F5344CB8AC3E}">
        <p14:creationId xmlns:p14="http://schemas.microsoft.com/office/powerpoint/2010/main" val="279225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10.</a:t>
            </a:r>
            <a:r>
              <a:rPr lang="it-IT" sz="2800" b="1" dirty="0"/>
              <a:t> Aeroporto Cristoforo Colombo: più competitivo, più efficiente</a:t>
            </a:r>
          </a:p>
        </p:txBody>
      </p:sp>
      <p:sp>
        <p:nvSpPr>
          <p:cNvPr id="3" name="Segnaposto contenuto 3">
            <a:extLst>
              <a:ext uri="{FF2B5EF4-FFF2-40B4-BE49-F238E27FC236}">
                <a16:creationId xmlns:a16="http://schemas.microsoft.com/office/drawing/2014/main" xmlns="" id="{07845D1F-E851-4891-AA2D-0878CC62B231}"/>
              </a:ext>
            </a:extLst>
          </p:cNvPr>
          <p:cNvSpPr txBox="1">
            <a:spLocks/>
          </p:cNvSpPr>
          <p:nvPr/>
        </p:nvSpPr>
        <p:spPr>
          <a:xfrm>
            <a:off x="439467" y="769676"/>
            <a:ext cx="6072672"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None/>
            </a:pPr>
            <a:r>
              <a:rPr lang="it-IT" sz="1800" dirty="0">
                <a:solidFill>
                  <a:srgbClr val="0070C0"/>
                </a:solidFill>
              </a:rPr>
              <a:t>L’aeroporto Cristoforo Colombo è lo scalo regionale della Liguria. Data la sua posizione, a circa 9 km dal centro città, è considerato un city airport. Inoltre è inserito nella rete core delle reti TEN-T come nodo di riferimento del corridoio Reno – Alpi. Nel 2019 sono transitati nello scalo genovese 1.536.131 passeggeri. La provenienza dei passeggeri è equamente distribuita tra italiani e stranieri.</a:t>
            </a:r>
          </a:p>
          <a:p>
            <a:pPr marL="45720" indent="0" algn="just" fontAlgn="base">
              <a:lnSpc>
                <a:spcPct val="110000"/>
              </a:lnSpc>
              <a:spcBef>
                <a:spcPts val="600"/>
              </a:spcBef>
              <a:buNone/>
            </a:pPr>
            <a:r>
              <a:rPr lang="it-IT" sz="1800" dirty="0">
                <a:solidFill>
                  <a:srgbClr val="0070C0"/>
                </a:solidFill>
              </a:rPr>
              <a:t>Nel piano straordinario per Genova è previsto </a:t>
            </a:r>
            <a:r>
              <a:rPr lang="it-IT" sz="1800" b="1" dirty="0">
                <a:solidFill>
                  <a:srgbClr val="0070C0"/>
                </a:solidFill>
              </a:rPr>
              <a:t>un intervento per l’ampliamento dell’aerostazione</a:t>
            </a:r>
            <a:r>
              <a:rPr lang="it-IT" sz="1800" dirty="0">
                <a:solidFill>
                  <a:srgbClr val="0070C0"/>
                </a:solidFill>
              </a:rPr>
              <a:t> per accogliere i crescenti flussi di croceristi e adeguare gli standard di qualità richiesti dalla clientela business. L’investimento - comprensivo della stazione Aeroporto-Erzelli - ha un costo complessivo di 94,6 milioni di euro, tutti disponibili.</a:t>
            </a: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00000"/>
              </a:lnSpc>
              <a:spcBef>
                <a:spcPts val="0"/>
              </a:spcBef>
              <a:buNone/>
            </a:pPr>
            <a:r>
              <a:rPr lang="it-IT" sz="1800" dirty="0">
                <a:solidFill>
                  <a:srgbClr val="0070C0"/>
                </a:solidFill>
                <a:effectLst/>
              </a:rPr>
              <a:t>Servono interventi urgenti per rendere </a:t>
            </a:r>
            <a:r>
              <a:rPr lang="it-IT" sz="1800" b="1" dirty="0">
                <a:solidFill>
                  <a:srgbClr val="0070C0"/>
                </a:solidFill>
                <a:effectLst/>
              </a:rPr>
              <a:t>l’Aeroporto Cristoforo Colombo </a:t>
            </a:r>
            <a:r>
              <a:rPr lang="it-IT" sz="1800" dirty="0">
                <a:solidFill>
                  <a:srgbClr val="0070C0"/>
                </a:solidFill>
                <a:effectLst/>
              </a:rPr>
              <a:t>una porta di accesso efficiente per la Liguria. Oltre a </a:t>
            </a:r>
            <a:r>
              <a:rPr lang="it-IT" sz="1800" b="1" dirty="0">
                <a:solidFill>
                  <a:srgbClr val="0070C0"/>
                </a:solidFill>
                <a:effectLst/>
              </a:rPr>
              <a:t>nuove destinazioni</a:t>
            </a:r>
            <a:r>
              <a:rPr lang="it-IT" sz="1800" dirty="0">
                <a:solidFill>
                  <a:srgbClr val="0070C0"/>
                </a:solidFill>
                <a:effectLst/>
              </a:rPr>
              <a:t>, servono tariffe accessibili e competitive per il </a:t>
            </a:r>
            <a:r>
              <a:rPr lang="it-IT" sz="1800" b="1" dirty="0">
                <a:solidFill>
                  <a:srgbClr val="0070C0"/>
                </a:solidFill>
                <a:effectLst/>
              </a:rPr>
              <a:t>collegamento Alitalia su Roma</a:t>
            </a:r>
            <a:r>
              <a:rPr lang="it-IT" sz="1800" dirty="0">
                <a:solidFill>
                  <a:srgbClr val="0070C0"/>
                </a:solidFill>
                <a:effectLst/>
              </a:rPr>
              <a:t>, collegamenti con la città </a:t>
            </a:r>
            <a:r>
              <a:rPr lang="it-IT" sz="1800" dirty="0">
                <a:solidFill>
                  <a:srgbClr val="0070C0"/>
                </a:solidFill>
              </a:rPr>
              <a:t>(</a:t>
            </a:r>
            <a:r>
              <a:rPr lang="it-IT" sz="1800" b="1" dirty="0">
                <a:solidFill>
                  <a:srgbClr val="0070C0"/>
                </a:solidFill>
              </a:rPr>
              <a:t>stazione Aeroporto-Erzelli e collegamento con Erzelli</a:t>
            </a:r>
            <a:r>
              <a:rPr lang="it-IT" sz="1800" dirty="0">
                <a:solidFill>
                  <a:srgbClr val="0070C0"/>
                </a:solidFill>
              </a:rPr>
              <a:t>)</a:t>
            </a:r>
          </a:p>
          <a:p>
            <a:pPr marL="45720" indent="0" algn="just" fontAlgn="base">
              <a:lnSpc>
                <a:spcPct val="110000"/>
              </a:lnSpc>
              <a:spcBef>
                <a:spcPts val="600"/>
              </a:spcBef>
              <a:buNone/>
            </a:pPr>
            <a:endParaRPr lang="it-IT" sz="1800" dirty="0">
              <a:solidFill>
                <a:srgbClr val="0070C0"/>
              </a:solidFill>
            </a:endParaRPr>
          </a:p>
        </p:txBody>
      </p:sp>
      <p:pic>
        <p:nvPicPr>
          <p:cNvPr id="4" name="Immagine 3">
            <a:extLst>
              <a:ext uri="{FF2B5EF4-FFF2-40B4-BE49-F238E27FC236}">
                <a16:creationId xmlns:a16="http://schemas.microsoft.com/office/drawing/2014/main" xmlns="" id="{DB5E8263-EE69-44C7-82EA-3AD2A0E4801C}"/>
              </a:ext>
            </a:extLst>
          </p:cNvPr>
          <p:cNvPicPr>
            <a:picLocks noChangeAspect="1"/>
          </p:cNvPicPr>
          <p:nvPr/>
        </p:nvPicPr>
        <p:blipFill>
          <a:blip r:embed="rId2"/>
          <a:stretch>
            <a:fillRect/>
          </a:stretch>
        </p:blipFill>
        <p:spPr>
          <a:xfrm>
            <a:off x="6645897" y="866420"/>
            <a:ext cx="5197508" cy="2598754"/>
          </a:xfrm>
          <a:prstGeom prst="rect">
            <a:avLst/>
          </a:prstGeom>
        </p:spPr>
      </p:pic>
      <p:graphicFrame>
        <p:nvGraphicFramePr>
          <p:cNvPr id="5" name="Tabella 4">
            <a:extLst>
              <a:ext uri="{FF2B5EF4-FFF2-40B4-BE49-F238E27FC236}">
                <a16:creationId xmlns:a16="http://schemas.microsoft.com/office/drawing/2014/main" xmlns="" id="{BF53EA3D-B6D5-4198-A18A-C0F4E839A5B2}"/>
              </a:ext>
            </a:extLst>
          </p:cNvPr>
          <p:cNvGraphicFramePr>
            <a:graphicFrameLocks noGrp="1"/>
          </p:cNvGraphicFramePr>
          <p:nvPr>
            <p:extLst>
              <p:ext uri="{D42A27DB-BD31-4B8C-83A1-F6EECF244321}">
                <p14:modId xmlns:p14="http://schemas.microsoft.com/office/powerpoint/2010/main" val="4201048882"/>
              </p:ext>
            </p:extLst>
          </p:nvPr>
        </p:nvGraphicFramePr>
        <p:xfrm>
          <a:off x="6645897" y="3671582"/>
          <a:ext cx="5197508" cy="2849880"/>
        </p:xfrm>
        <a:graphic>
          <a:graphicData uri="http://schemas.openxmlformats.org/drawingml/2006/table">
            <a:tbl>
              <a:tblPr firstRow="1" bandRow="1">
                <a:tableStyleId>{3B4B98B0-60AC-42C2-AFA5-B58CD77FA1E5}</a:tableStyleId>
              </a:tblPr>
              <a:tblGrid>
                <a:gridCol w="2403270">
                  <a:extLst>
                    <a:ext uri="{9D8B030D-6E8A-4147-A177-3AD203B41FA5}">
                      <a16:colId xmlns:a16="http://schemas.microsoft.com/office/drawing/2014/main" xmlns="" val="2500512773"/>
                    </a:ext>
                  </a:extLst>
                </a:gridCol>
                <a:gridCol w="2794238">
                  <a:extLst>
                    <a:ext uri="{9D8B030D-6E8A-4147-A177-3AD203B41FA5}">
                      <a16:colId xmlns:a16="http://schemas.microsoft.com/office/drawing/2014/main" xmlns="" val="2791550003"/>
                    </a:ext>
                  </a:extLst>
                </a:gridCol>
              </a:tblGrid>
              <a:tr h="265723">
                <a:tc>
                  <a:txBody>
                    <a:bodyPr/>
                    <a:lstStyle/>
                    <a:p>
                      <a:r>
                        <a:rPr lang="it-IT" sz="1700" b="0" dirty="0">
                          <a:solidFill>
                            <a:srgbClr val="C00000"/>
                          </a:solidFill>
                        </a:rPr>
                        <a:t>Distanza dal centro </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b="0" dirty="0">
                          <a:solidFill>
                            <a:srgbClr val="0070C0"/>
                          </a:solidFill>
                        </a:rPr>
                        <a:t>9 km</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570352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solidFill>
                            <a:srgbClr val="C00000"/>
                          </a:solidFill>
                        </a:rPr>
                        <a:t>Lunghezza pista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2916 m</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262202999"/>
                  </a:ext>
                </a:extLst>
              </a:tr>
              <a:tr h="370840">
                <a:tc>
                  <a:txBody>
                    <a:bodyPr/>
                    <a:lstStyle/>
                    <a:p>
                      <a:r>
                        <a:rPr lang="it-IT" sz="1700" dirty="0">
                          <a:solidFill>
                            <a:srgbClr val="C00000"/>
                          </a:solidFill>
                        </a:rPr>
                        <a:t>Sedime</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165 h</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550951065"/>
                  </a:ext>
                </a:extLst>
              </a:tr>
              <a:tr h="370840">
                <a:tc>
                  <a:txBody>
                    <a:bodyPr/>
                    <a:lstStyle/>
                    <a:p>
                      <a:r>
                        <a:rPr lang="it-IT" sz="1700" dirty="0">
                          <a:solidFill>
                            <a:srgbClr val="C00000"/>
                          </a:solidFill>
                        </a:rPr>
                        <a:t>Passeggeri 2019</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1.536.136</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14671901"/>
                  </a:ext>
                </a:extLst>
              </a:tr>
              <a:tr h="370840">
                <a:tc>
                  <a:txBody>
                    <a:bodyPr/>
                    <a:lstStyle/>
                    <a:p>
                      <a:r>
                        <a:rPr lang="it-IT" sz="1700" dirty="0">
                          <a:solidFill>
                            <a:srgbClr val="C00000"/>
                          </a:solidFill>
                        </a:rPr>
                        <a:t>Principali collegamenti</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Catania, Roma, Napoli, Bari, Palermo, Cagliari, Olbia, Monaco di Baviera, Parigi, Londra, Tirana, Amsterdam , collegamenti stagionali</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59149006"/>
                  </a:ext>
                </a:extLst>
              </a:tr>
            </a:tbl>
          </a:graphicData>
        </a:graphic>
      </p:graphicFrame>
    </p:spTree>
    <p:extLst>
      <p:ext uri="{BB962C8B-B14F-4D97-AF65-F5344CB8AC3E}">
        <p14:creationId xmlns:p14="http://schemas.microsoft.com/office/powerpoint/2010/main" val="46690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11.</a:t>
            </a:r>
            <a:r>
              <a:rPr lang="it-IT" sz="2800" b="1" dirty="0"/>
              <a:t> Nuova Diga Foranea: accelerare la realizzazione</a:t>
            </a:r>
          </a:p>
        </p:txBody>
      </p:sp>
      <p:pic>
        <p:nvPicPr>
          <p:cNvPr id="4" name="Picture 2" descr="Risultati immagini per diga foranea genova">
            <a:extLst>
              <a:ext uri="{FF2B5EF4-FFF2-40B4-BE49-F238E27FC236}">
                <a16:creationId xmlns:a16="http://schemas.microsoft.com/office/drawing/2014/main" xmlns="" id="{AB988759-D5B9-4A02-844A-DBA87E3AC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54"/>
          <a:stretch/>
        </p:blipFill>
        <p:spPr bwMode="auto">
          <a:xfrm>
            <a:off x="6421215" y="941833"/>
            <a:ext cx="5308092" cy="27534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a 4">
            <a:extLst>
              <a:ext uri="{FF2B5EF4-FFF2-40B4-BE49-F238E27FC236}">
                <a16:creationId xmlns:a16="http://schemas.microsoft.com/office/drawing/2014/main" xmlns="" id="{F81DD2E9-6FC2-46EB-89B6-EF7641E949A2}"/>
              </a:ext>
            </a:extLst>
          </p:cNvPr>
          <p:cNvGraphicFramePr>
            <a:graphicFrameLocks noGrp="1"/>
          </p:cNvGraphicFramePr>
          <p:nvPr>
            <p:extLst>
              <p:ext uri="{D42A27DB-BD31-4B8C-83A1-F6EECF244321}">
                <p14:modId xmlns:p14="http://schemas.microsoft.com/office/powerpoint/2010/main" val="4058580772"/>
              </p:ext>
            </p:extLst>
          </p:nvPr>
        </p:nvGraphicFramePr>
        <p:xfrm>
          <a:off x="6391686" y="3951514"/>
          <a:ext cx="5360848" cy="2570480"/>
        </p:xfrm>
        <a:graphic>
          <a:graphicData uri="http://schemas.openxmlformats.org/drawingml/2006/table">
            <a:tbl>
              <a:tblPr firstRow="1" bandRow="1">
                <a:tableStyleId>{3B4B98B0-60AC-42C2-AFA5-B58CD77FA1E5}</a:tableStyleId>
              </a:tblPr>
              <a:tblGrid>
                <a:gridCol w="2922435">
                  <a:extLst>
                    <a:ext uri="{9D8B030D-6E8A-4147-A177-3AD203B41FA5}">
                      <a16:colId xmlns:a16="http://schemas.microsoft.com/office/drawing/2014/main" xmlns="" val="2500512773"/>
                    </a:ext>
                  </a:extLst>
                </a:gridCol>
                <a:gridCol w="2438413">
                  <a:extLst>
                    <a:ext uri="{9D8B030D-6E8A-4147-A177-3AD203B41FA5}">
                      <a16:colId xmlns:a16="http://schemas.microsoft.com/office/drawing/2014/main" xmlns="" val="2791550003"/>
                    </a:ext>
                  </a:extLst>
                </a:gridCol>
              </a:tblGrid>
              <a:tr h="265723">
                <a:tc>
                  <a:txBody>
                    <a:bodyPr/>
                    <a:lstStyle/>
                    <a:p>
                      <a:r>
                        <a:rPr lang="it-IT" sz="1700" b="0" dirty="0">
                          <a:solidFill>
                            <a:srgbClr val="0070C0"/>
                          </a:solidFill>
                        </a:rPr>
                        <a:t>Caratteristiche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b="0" dirty="0">
                          <a:solidFill>
                            <a:srgbClr val="0070C0"/>
                          </a:solidFill>
                        </a:rPr>
                        <a:t>Lunghezza 5 km</a:t>
                      </a:r>
                    </a:p>
                    <a:p>
                      <a:r>
                        <a:rPr lang="it-IT" sz="1700" b="0" dirty="0">
                          <a:solidFill>
                            <a:srgbClr val="0070C0"/>
                          </a:solidFill>
                        </a:rPr>
                        <a:t>Fondali 40 m</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1570352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solidFill>
                            <a:srgbClr val="0070C0"/>
                          </a:solidFill>
                        </a:rPr>
                        <a:t>Stato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Studio di fattibilità</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262202999"/>
                  </a:ext>
                </a:extLst>
              </a:tr>
              <a:tr h="370840">
                <a:tc>
                  <a:txBody>
                    <a:bodyPr/>
                    <a:lstStyle/>
                    <a:p>
                      <a:r>
                        <a:rPr lang="it-IT" sz="1700" dirty="0">
                          <a:solidFill>
                            <a:srgbClr val="0070C0"/>
                          </a:solidFill>
                        </a:rPr>
                        <a:t>Costo dell’opera</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kern="1200" dirty="0">
                          <a:solidFill>
                            <a:srgbClr val="0070C0"/>
                          </a:solidFill>
                          <a:latin typeface="+mn-lt"/>
                          <a:ea typeface="+mn-ea"/>
                          <a:cs typeface="+mn-cs"/>
                        </a:rPr>
                        <a:t>800 mln€ + 13,5 mln€ per la progettazione</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550951065"/>
                  </a:ext>
                </a:extLst>
              </a:tr>
              <a:tr h="370840">
                <a:tc>
                  <a:txBody>
                    <a:bodyPr/>
                    <a:lstStyle/>
                    <a:p>
                      <a:r>
                        <a:rPr lang="it-IT" sz="1700" dirty="0">
                          <a:solidFill>
                            <a:srgbClr val="0070C0"/>
                          </a:solidFill>
                        </a:rPr>
                        <a:t>Termine previsto di completamento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err="1">
                          <a:solidFill>
                            <a:srgbClr val="0070C0"/>
                          </a:solidFill>
                        </a:rPr>
                        <a:t>n.d.</a:t>
                      </a:r>
                      <a:endParaRPr lang="it-IT" sz="1700" dirty="0">
                        <a:solidFill>
                          <a:srgbClr val="0070C0"/>
                        </a:solidFill>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414671901"/>
                  </a:ext>
                </a:extLst>
              </a:tr>
              <a:tr h="370840">
                <a:tc>
                  <a:txBody>
                    <a:bodyPr/>
                    <a:lstStyle/>
                    <a:p>
                      <a:r>
                        <a:rPr lang="it-IT" sz="1700" dirty="0">
                          <a:solidFill>
                            <a:srgbClr val="0070C0"/>
                          </a:solidFill>
                        </a:rPr>
                        <a:t>Fabbisogno finanziario</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a:txBody>
                    <a:bodyPr/>
                    <a:lstStyle/>
                    <a:p>
                      <a:r>
                        <a:rPr lang="it-IT" sz="1700" dirty="0">
                          <a:solidFill>
                            <a:srgbClr val="0070C0"/>
                          </a:solidFill>
                        </a:rPr>
                        <a:t>300 mln€</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xmlns="" val="359149006"/>
                  </a:ext>
                </a:extLst>
              </a:tr>
            </a:tbl>
          </a:graphicData>
        </a:graphic>
      </p:graphicFrame>
      <p:sp>
        <p:nvSpPr>
          <p:cNvPr id="6" name="Segnaposto contenuto 3">
            <a:extLst>
              <a:ext uri="{FF2B5EF4-FFF2-40B4-BE49-F238E27FC236}">
                <a16:creationId xmlns:a16="http://schemas.microsoft.com/office/drawing/2014/main" xmlns="" id="{CCAACB84-C5F5-42BF-BBE5-5DD50FA174AF}"/>
              </a:ext>
            </a:extLst>
          </p:cNvPr>
          <p:cNvSpPr txBox="1">
            <a:spLocks/>
          </p:cNvSpPr>
          <p:nvPr/>
        </p:nvSpPr>
        <p:spPr>
          <a:xfrm>
            <a:off x="439466" y="941833"/>
            <a:ext cx="5819819"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None/>
            </a:pPr>
            <a:r>
              <a:rPr lang="it-IT" sz="1800" dirty="0">
                <a:solidFill>
                  <a:srgbClr val="0070C0"/>
                </a:solidFill>
              </a:rPr>
              <a:t>La nuova configurazione della diga vedrà un avanzamento a mare dell’attuale opera di circa 500 metri, per uno sviluppo di poco meno di 5 km, su fondali medi di 40 metri. Si tratta della più grande opera portuale mai realizzata in uno scalo italiano negli ultimi decenni. </a:t>
            </a:r>
          </a:p>
          <a:p>
            <a:pPr marL="45720" indent="0" algn="just" fontAlgn="base">
              <a:lnSpc>
                <a:spcPct val="110000"/>
              </a:lnSpc>
              <a:spcBef>
                <a:spcPts val="600"/>
              </a:spcBef>
              <a:buNone/>
            </a:pPr>
            <a:r>
              <a:rPr lang="it-IT" sz="1800" dirty="0">
                <a:solidFill>
                  <a:srgbClr val="0070C0"/>
                </a:solidFill>
              </a:rPr>
              <a:t>Il bando di gara per la progettazione della nuova diga foranea del porto di Genova è stato pubblicato il 16/11/2018.</a:t>
            </a:r>
          </a:p>
          <a:p>
            <a:pPr marL="45720" indent="0" algn="just" fontAlgn="base">
              <a:lnSpc>
                <a:spcPct val="110000"/>
              </a:lnSpc>
              <a:spcBef>
                <a:spcPts val="600"/>
              </a:spcBef>
              <a:buNone/>
            </a:pPr>
            <a:r>
              <a:rPr lang="it-IT" sz="1800" dirty="0">
                <a:solidFill>
                  <a:srgbClr val="0070C0"/>
                </a:solidFill>
              </a:rPr>
              <a:t>Nella prima fase il progettista dovrà individuare almeno tre soluzioni alternative elaborando per ciascuno di esse un piano di fattibilità tecnico-economica.</a:t>
            </a:r>
          </a:p>
          <a:p>
            <a:pPr marL="45720" indent="0" algn="just" fontAlgn="base">
              <a:lnSpc>
                <a:spcPct val="110000"/>
              </a:lnSpc>
              <a:spcBef>
                <a:spcPts val="600"/>
              </a:spcBef>
              <a:buNone/>
            </a:pPr>
            <a:r>
              <a:rPr lang="it-IT" sz="1800" dirty="0">
                <a:solidFill>
                  <a:srgbClr val="0070C0"/>
                </a:solidFill>
              </a:rPr>
              <a:t>Al termine della prima fase di progettazione, </a:t>
            </a:r>
            <a:r>
              <a:rPr lang="it-IT" sz="1800" dirty="0" err="1">
                <a:solidFill>
                  <a:srgbClr val="0070C0"/>
                </a:solidFill>
              </a:rPr>
              <a:t>l’AdSP</a:t>
            </a:r>
            <a:r>
              <a:rPr lang="it-IT" sz="1800" dirty="0">
                <a:solidFill>
                  <a:srgbClr val="0070C0"/>
                </a:solidFill>
              </a:rPr>
              <a:t> del Mar Ligure Occidentale attiverà il Dibattito pubblico in un ottica di trasparenza, informazione e partecipazione democratica ai processi decisionali, ma soprattutto per evitare l’insorgere di forme di contrasto all’opera.</a:t>
            </a:r>
          </a:p>
        </p:txBody>
      </p:sp>
    </p:spTree>
    <p:extLst>
      <p:ext uri="{BB962C8B-B14F-4D97-AF65-F5344CB8AC3E}">
        <p14:creationId xmlns:p14="http://schemas.microsoft.com/office/powerpoint/2010/main" val="183542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12.</a:t>
            </a:r>
            <a:r>
              <a:rPr lang="it-IT" sz="2800" b="1" dirty="0"/>
              <a:t> ANSFISA</a:t>
            </a:r>
          </a:p>
        </p:txBody>
      </p:sp>
      <p:sp>
        <p:nvSpPr>
          <p:cNvPr id="6" name="Segnaposto contenuto 3">
            <a:extLst>
              <a:ext uri="{FF2B5EF4-FFF2-40B4-BE49-F238E27FC236}">
                <a16:creationId xmlns:a16="http://schemas.microsoft.com/office/drawing/2014/main" xmlns="" id="{7EC6459E-5966-48D2-85E4-932391781AF0}"/>
              </a:ext>
            </a:extLst>
          </p:cNvPr>
          <p:cNvSpPr txBox="1">
            <a:spLocks/>
          </p:cNvSpPr>
          <p:nvPr/>
        </p:nvSpPr>
        <p:spPr>
          <a:xfrm>
            <a:off x="384603" y="941833"/>
            <a:ext cx="11232472" cy="580381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None/>
            </a:pPr>
            <a:r>
              <a:rPr lang="it-IT" sz="1800" dirty="0">
                <a:solidFill>
                  <a:srgbClr val="0070C0"/>
                </a:solidFill>
              </a:rPr>
              <a:t>Tra le novità del "Decreto Genova" c’è l’istituzione, dal 1° gennaio 2019, dell’Agenzia nazionale per la sicurezza delle ferrovie e delle infrastrutture stradali e autostradali (ANSFISA), con il compito di garantire la sicurezza del sistema ferroviario nazionale e delle infrastrutture viarie (art. 12 co. 1). L’Agenzia ha sede a Roma presso il MIT ma potranno esserci articolazioni territoriali di cui una, con competenze riferite in particolare ai settori delle infrastrutture stradali e autostradali, con sede proprio a Genova.</a:t>
            </a:r>
          </a:p>
          <a:p>
            <a:pPr marL="45720" indent="0" algn="just" fontAlgn="base">
              <a:lnSpc>
                <a:spcPct val="110000"/>
              </a:lnSpc>
              <a:spcBef>
                <a:spcPts val="600"/>
              </a:spcBef>
              <a:buNone/>
            </a:pPr>
            <a:r>
              <a:rPr lang="it-IT" sz="1800" dirty="0">
                <a:solidFill>
                  <a:srgbClr val="0070C0"/>
                </a:solidFill>
              </a:rPr>
              <a:t>La scelta di Genova come sede dell’articolazione territoriale dell’agenzia appare non solo tempestiva ma anche ideale, data la sua posizione baricentrica in un’area strategica per la logistica portuale e retroportuale del più importante scalo nazionale. Inoltre, potranno esserci ricadute occupazionali importanti per la dotazione organica degli uffici.</a:t>
            </a:r>
          </a:p>
          <a:p>
            <a:pPr marL="45720" indent="0" algn="just" fontAlgn="base">
              <a:lnSpc>
                <a:spcPct val="110000"/>
              </a:lnSpc>
              <a:spcBef>
                <a:spcPts val="600"/>
              </a:spcBef>
              <a:buNone/>
            </a:pPr>
            <a:r>
              <a:rPr lang="it-IT" sz="1800" dirty="0">
                <a:solidFill>
                  <a:srgbClr val="0070C0"/>
                </a:solidFill>
              </a:rPr>
              <a:t>Inoltre, la città possiede le competenze scientifiche, accademiche e tecniche, con un consolidato know-how trasportistico per garantire l’efficacia delle misure e delle iniziative tese a migliorare i livelli di sicurezza di persone e mezzi sulle reti stradale e autostradale.</a:t>
            </a:r>
          </a:p>
          <a:p>
            <a:pPr marL="45720" indent="0" algn="just" fontAlgn="base">
              <a:lnSpc>
                <a:spcPct val="110000"/>
              </a:lnSpc>
              <a:spcBef>
                <a:spcPts val="600"/>
              </a:spcBef>
              <a:buNone/>
            </a:pPr>
            <a:r>
              <a:rPr lang="it-IT" sz="1800" dirty="0">
                <a:solidFill>
                  <a:srgbClr val="0070C0"/>
                </a:solidFill>
              </a:rPr>
              <a:t>Sono i corso presso il MIT le selezioni per le unità di personale che dovranno essere collocate presso la sede di Genova, circa 15. </a:t>
            </a:r>
          </a:p>
          <a:p>
            <a:pPr marL="45720" indent="0" algn="just" fontAlgn="base">
              <a:lnSpc>
                <a:spcPct val="110000"/>
              </a:lnSpc>
              <a:spcBef>
                <a:spcPts val="600"/>
              </a:spcBef>
              <a:buNone/>
            </a:pPr>
            <a:r>
              <a:rPr lang="it-IT" sz="1800" dirty="0">
                <a:solidFill>
                  <a:srgbClr val="0070C0"/>
                </a:solidFill>
              </a:rPr>
              <a:t>E proprio da Genova, che ha pagato lo scotto più alto gli errori del passato, nasce una proposta per migliorare la sicurezza su tutta la rete autostradale del Paese.</a:t>
            </a:r>
          </a:p>
          <a:p>
            <a:pPr marL="45720" indent="0" algn="just" fontAlgn="base">
              <a:lnSpc>
                <a:spcPct val="110000"/>
              </a:lnSpc>
              <a:spcBef>
                <a:spcPts val="600"/>
              </a:spcBef>
              <a:buNone/>
            </a:pPr>
            <a:endParaRPr lang="it-IT" sz="1800" dirty="0">
              <a:solidFill>
                <a:srgbClr val="0070C0"/>
              </a:solidFill>
            </a:endParaRPr>
          </a:p>
          <a:p>
            <a:pPr marL="45720" indent="0" algn="just" fontAlgn="base">
              <a:lnSpc>
                <a:spcPct val="110000"/>
              </a:lnSpc>
              <a:spcBef>
                <a:spcPts val="600"/>
              </a:spcBef>
              <a:buNone/>
            </a:pPr>
            <a:endParaRPr lang="it-IT" sz="1800" b="1" dirty="0">
              <a:solidFill>
                <a:srgbClr val="0070C0"/>
              </a:solidFill>
            </a:endParaRPr>
          </a:p>
          <a:p>
            <a:pPr marL="45720" indent="0" algn="just" fontAlgn="base">
              <a:lnSpc>
                <a:spcPct val="110000"/>
              </a:lnSpc>
              <a:spcBef>
                <a:spcPts val="600"/>
              </a:spcBef>
              <a:buFont typeface="Corbel" pitchFamily="34" charset="0"/>
              <a:buNone/>
            </a:pPr>
            <a:endParaRPr lang="it-IT" sz="1800" dirty="0">
              <a:solidFill>
                <a:srgbClr val="0070C0"/>
              </a:solidFill>
            </a:endParaRPr>
          </a:p>
        </p:txBody>
      </p:sp>
    </p:spTree>
    <p:extLst>
      <p:ext uri="{BB962C8B-B14F-4D97-AF65-F5344CB8AC3E}">
        <p14:creationId xmlns:p14="http://schemas.microsoft.com/office/powerpoint/2010/main" val="131549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EB3B12-8B67-4491-8F34-AF075092F2B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solidFill>
                  <a:srgbClr val="C00000"/>
                </a:solidFill>
              </a:rPr>
              <a:t>12.</a:t>
            </a:r>
            <a:r>
              <a:rPr lang="it-IT" sz="2800" b="1" dirty="0"/>
              <a:t> ANSFISA</a:t>
            </a:r>
          </a:p>
        </p:txBody>
      </p:sp>
      <p:sp>
        <p:nvSpPr>
          <p:cNvPr id="6" name="Segnaposto contenuto 3">
            <a:extLst>
              <a:ext uri="{FF2B5EF4-FFF2-40B4-BE49-F238E27FC236}">
                <a16:creationId xmlns:a16="http://schemas.microsoft.com/office/drawing/2014/main" xmlns="" id="{7EC6459E-5966-48D2-85E4-932391781AF0}"/>
              </a:ext>
            </a:extLst>
          </p:cNvPr>
          <p:cNvSpPr txBox="1">
            <a:spLocks/>
          </p:cNvSpPr>
          <p:nvPr/>
        </p:nvSpPr>
        <p:spPr>
          <a:xfrm>
            <a:off x="384603" y="941833"/>
            <a:ext cx="11232472" cy="554605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fontAlgn="base">
              <a:lnSpc>
                <a:spcPct val="110000"/>
              </a:lnSpc>
              <a:spcBef>
                <a:spcPts val="600"/>
              </a:spcBef>
              <a:buNone/>
            </a:pPr>
            <a:r>
              <a:rPr lang="it-IT" sz="1800" dirty="0">
                <a:solidFill>
                  <a:srgbClr val="0070C0"/>
                </a:solidFill>
              </a:rPr>
              <a:t>Quello che è emerso nelle ultime settimane in Liguria, da quando sono iniziati i monitoraggi a tappeto su autostrade e gallerie, è l’incapacità di programmare la gestione dell’emergenza nelle emergenze: quando i controlli o gli incidenti obbligano a chiudere tratti autostradali,  bisogna poter mobilitare squadre di pronto intervento per il soccorso immediato alle persone e ai mezzi, in modo da ridurre gli effetti negativi dell’emergenza per le persone, la rete e i mezzi.</a:t>
            </a:r>
          </a:p>
          <a:p>
            <a:pPr marL="45720" indent="0" algn="just" fontAlgn="base">
              <a:lnSpc>
                <a:spcPct val="110000"/>
              </a:lnSpc>
              <a:spcBef>
                <a:spcPts val="600"/>
              </a:spcBef>
              <a:buNone/>
            </a:pPr>
            <a:r>
              <a:rPr lang="it-IT" sz="1800" dirty="0">
                <a:solidFill>
                  <a:srgbClr val="0070C0"/>
                </a:solidFill>
              </a:rPr>
              <a:t>Le squadre proposte dovrebbero essere di 3 tipi:</a:t>
            </a:r>
          </a:p>
          <a:p>
            <a:pPr marL="45720" indent="0" algn="just" fontAlgn="base">
              <a:lnSpc>
                <a:spcPct val="110000"/>
              </a:lnSpc>
              <a:spcBef>
                <a:spcPts val="600"/>
              </a:spcBef>
              <a:spcAft>
                <a:spcPts val="0"/>
              </a:spcAft>
              <a:buNone/>
            </a:pPr>
            <a:r>
              <a:rPr lang="it-IT" sz="1800" dirty="0">
                <a:solidFill>
                  <a:srgbClr val="0070C0"/>
                </a:solidFill>
              </a:rPr>
              <a:t>1. Pronto intervento stradale per istituire in velocità bypass e percorsi alternativi in caso di chiusura di tratti. </a:t>
            </a:r>
          </a:p>
          <a:p>
            <a:pPr marL="271463" indent="0" algn="just" fontAlgn="base">
              <a:lnSpc>
                <a:spcPct val="110000"/>
              </a:lnSpc>
              <a:spcBef>
                <a:spcPts val="0"/>
              </a:spcBef>
              <a:spcAft>
                <a:spcPts val="0"/>
              </a:spcAft>
              <a:buNone/>
            </a:pPr>
            <a:r>
              <a:rPr lang="it-IT" sz="1800" dirty="0">
                <a:solidFill>
                  <a:srgbClr val="0070C0"/>
                </a:solidFill>
              </a:rPr>
              <a:t>Le squadre devono poter contare su autogru pronte ai caselli per spostare velocemente i mezzi pesanti in caso di ribaltamenti;</a:t>
            </a:r>
          </a:p>
          <a:p>
            <a:pPr marL="271463" indent="-227013" algn="just" fontAlgn="base">
              <a:lnSpc>
                <a:spcPct val="110000"/>
              </a:lnSpc>
              <a:spcBef>
                <a:spcPts val="600"/>
              </a:spcBef>
              <a:spcAft>
                <a:spcPts val="0"/>
              </a:spcAft>
              <a:buNone/>
            </a:pPr>
            <a:r>
              <a:rPr lang="it-IT" sz="1800" dirty="0">
                <a:solidFill>
                  <a:srgbClr val="0070C0"/>
                </a:solidFill>
              </a:rPr>
              <a:t>2. Pronto intervento ambientale per intervenire d’urgenza in caso di incidenti con sversamenti di materiali pericolosi, sollevando i Vigili del Fuoco da questo ulteriore gravoso compito;</a:t>
            </a:r>
          </a:p>
          <a:p>
            <a:pPr marL="271463" indent="-227013" algn="just" fontAlgn="base">
              <a:lnSpc>
                <a:spcPct val="110000"/>
              </a:lnSpc>
              <a:spcBef>
                <a:spcPts val="600"/>
              </a:spcBef>
              <a:spcAft>
                <a:spcPts val="0"/>
              </a:spcAft>
              <a:buNone/>
            </a:pPr>
            <a:r>
              <a:rPr lang="it-IT" sz="1800" dirty="0">
                <a:solidFill>
                  <a:srgbClr val="0070C0"/>
                </a:solidFill>
              </a:rPr>
              <a:t>3. Pronto intervento viaggiatori in caso di lunghe code in condizioni ambientali estreme, in coordinamento con la Protezione Civile, per alleviare i disagi di chi viaggia</a:t>
            </a:r>
          </a:p>
          <a:p>
            <a:pPr marL="45720" indent="0" algn="just" fontAlgn="base">
              <a:lnSpc>
                <a:spcPct val="110000"/>
              </a:lnSpc>
              <a:spcBef>
                <a:spcPts val="600"/>
              </a:spcBef>
              <a:buNone/>
            </a:pPr>
            <a:endParaRPr lang="it-IT" sz="1800" b="1" dirty="0">
              <a:solidFill>
                <a:srgbClr val="C00000"/>
              </a:solidFill>
            </a:endParaRPr>
          </a:p>
          <a:p>
            <a:pPr marL="45720" indent="0" algn="just" fontAlgn="base">
              <a:lnSpc>
                <a:spcPct val="110000"/>
              </a:lnSpc>
              <a:spcBef>
                <a:spcPts val="600"/>
              </a:spcBef>
              <a:buNone/>
            </a:pPr>
            <a:r>
              <a:rPr lang="it-IT" sz="1800" b="1" dirty="0">
                <a:solidFill>
                  <a:srgbClr val="C00000"/>
                </a:solidFill>
              </a:rPr>
              <a:t>Criticità:</a:t>
            </a:r>
          </a:p>
          <a:p>
            <a:pPr marL="45720" indent="0" algn="just" fontAlgn="base">
              <a:lnSpc>
                <a:spcPct val="110000"/>
              </a:lnSpc>
              <a:spcBef>
                <a:spcPts val="600"/>
              </a:spcBef>
              <a:buNone/>
            </a:pPr>
            <a:r>
              <a:rPr lang="it-IT" sz="1800" dirty="0">
                <a:solidFill>
                  <a:srgbClr val="0070C0"/>
                </a:solidFill>
              </a:rPr>
              <a:t>Apertura della sede di Genova in tempi rapidi </a:t>
            </a:r>
          </a:p>
          <a:p>
            <a:pPr marL="45720" indent="0" algn="just" fontAlgn="base">
              <a:lnSpc>
                <a:spcPct val="110000"/>
              </a:lnSpc>
              <a:spcBef>
                <a:spcPts val="600"/>
              </a:spcBef>
              <a:buFont typeface="Corbel" pitchFamily="34" charset="0"/>
              <a:buNone/>
            </a:pPr>
            <a:endParaRPr lang="it-IT" sz="1800" dirty="0">
              <a:solidFill>
                <a:srgbClr val="0070C0"/>
              </a:solidFill>
            </a:endParaRPr>
          </a:p>
        </p:txBody>
      </p:sp>
    </p:spTree>
    <p:extLst>
      <p:ext uri="{BB962C8B-B14F-4D97-AF65-F5344CB8AC3E}">
        <p14:creationId xmlns:p14="http://schemas.microsoft.com/office/powerpoint/2010/main" val="638925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BE562854-41EA-42B4-9429-63D3FBF52E03}"/>
              </a:ext>
            </a:extLst>
          </p:cNvPr>
          <p:cNvSpPr txBox="1">
            <a:spLocks/>
          </p:cNvSpPr>
          <p:nvPr/>
        </p:nvSpPr>
        <p:spPr>
          <a:xfrm>
            <a:off x="477175" y="284511"/>
            <a:ext cx="11232472" cy="65732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it-IT" sz="2800" b="1" dirty="0"/>
              <a:t>Sottoscrizione del documento</a:t>
            </a:r>
          </a:p>
        </p:txBody>
      </p:sp>
      <p:pic>
        <p:nvPicPr>
          <p:cNvPr id="7" name="Picture 2" descr="Logo della Camera di Commercio di Genova">
            <a:extLst>
              <a:ext uri="{FF2B5EF4-FFF2-40B4-BE49-F238E27FC236}">
                <a16:creationId xmlns:a16="http://schemas.microsoft.com/office/drawing/2014/main" xmlns="" id="{281CA692-1C80-4966-94C9-902572375E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456" y="1834133"/>
            <a:ext cx="3456156" cy="94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9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xmlns="" id="{809C0BCD-BEE9-423F-A51C-BCCD8E5EAA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3">
            <a:extLst>
              <a:ext uri="{FF2B5EF4-FFF2-40B4-BE49-F238E27FC236}">
                <a16:creationId xmlns:a16="http://schemas.microsoft.com/office/drawing/2014/main" xmlns="" id="{9998D094-42B2-42BA-AA14-E8FBE073A5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15">
            <a:extLst>
              <a:ext uri="{FF2B5EF4-FFF2-40B4-BE49-F238E27FC236}">
                <a16:creationId xmlns:a16="http://schemas.microsoft.com/office/drawing/2014/main" xmlns="" id="{8465D64B-59F4-4BDC-B833-A17EF1E046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17">
            <a:extLst>
              <a:ext uri="{FF2B5EF4-FFF2-40B4-BE49-F238E27FC236}">
                <a16:creationId xmlns:a16="http://schemas.microsoft.com/office/drawing/2014/main" xmlns="" id="{63FE6F10-B3AD-4403-94CA-F511552869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19">
            <a:extLst>
              <a:ext uri="{FF2B5EF4-FFF2-40B4-BE49-F238E27FC236}">
                <a16:creationId xmlns:a16="http://schemas.microsoft.com/office/drawing/2014/main" xmlns="" id="{364D6A39-A4F7-4B00-9F42-3BC67177DB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1">
            <a:extLst>
              <a:ext uri="{FF2B5EF4-FFF2-40B4-BE49-F238E27FC236}">
                <a16:creationId xmlns:a16="http://schemas.microsoft.com/office/drawing/2014/main" xmlns="" id="{13553ADF-88A1-4645-B819-890CA3DF7D5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B5D0D97D-7911-4A25-88E2-4D81FD4AB2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 name="Rettangolo 4">
            <a:extLst>
              <a:ext uri="{FF2B5EF4-FFF2-40B4-BE49-F238E27FC236}">
                <a16:creationId xmlns:a16="http://schemas.microsoft.com/office/drawing/2014/main" xmlns="" id="{44A525EA-2FA3-46DB-A8D5-11C14B7D58F9}"/>
              </a:ext>
            </a:extLst>
          </p:cNvPr>
          <p:cNvSpPr/>
          <p:nvPr/>
        </p:nvSpPr>
        <p:spPr>
          <a:xfrm>
            <a:off x="7600941" y="779971"/>
            <a:ext cx="4301759" cy="3622844"/>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buClr>
                <a:schemeClr val="accent1"/>
              </a:buClr>
              <a:buSzPct val="80000"/>
            </a:pPr>
            <a:r>
              <a:rPr lang="en-US" sz="4200" b="1" cap="all" dirty="0" err="1">
                <a:solidFill>
                  <a:srgbClr val="FFFFFF"/>
                </a:solidFill>
                <a:effectLst>
                  <a:outerShdw blurRad="38100" dist="38100" dir="2700000" algn="tl">
                    <a:srgbClr val="000000">
                      <a:alpha val="43137"/>
                    </a:srgbClr>
                  </a:outerShdw>
                </a:effectLst>
                <a:latin typeface="+mj-lt"/>
                <a:ea typeface="+mj-ea"/>
                <a:cs typeface="+mj-cs"/>
              </a:rPr>
              <a:t>investimenti</a:t>
            </a:r>
            <a:r>
              <a:rPr lang="en-US" sz="4200" b="1" cap="all" dirty="0">
                <a:solidFill>
                  <a:srgbClr val="FFFFFF"/>
                </a:solidFill>
                <a:effectLst>
                  <a:outerShdw blurRad="38100" dist="38100" dir="2700000" algn="tl">
                    <a:srgbClr val="000000">
                      <a:alpha val="43137"/>
                    </a:srgbClr>
                  </a:outerShdw>
                </a:effectLst>
                <a:latin typeface="+mj-lt"/>
                <a:ea typeface="+mj-ea"/>
                <a:cs typeface="+mj-cs"/>
              </a:rPr>
              <a:t> </a:t>
            </a:r>
            <a:r>
              <a:rPr lang="en-US" sz="4200" b="1" cap="all" dirty="0" err="1">
                <a:solidFill>
                  <a:srgbClr val="FFFFFF"/>
                </a:solidFill>
                <a:effectLst>
                  <a:outerShdw blurRad="38100" dist="38100" dir="2700000" algn="tl">
                    <a:srgbClr val="000000">
                      <a:alpha val="43137"/>
                    </a:srgbClr>
                  </a:outerShdw>
                </a:effectLst>
                <a:latin typeface="+mj-lt"/>
                <a:ea typeface="+mj-ea"/>
                <a:cs typeface="+mj-cs"/>
              </a:rPr>
              <a:t>previsti</a:t>
            </a:r>
            <a:endParaRPr lang="en-US" sz="4200" b="1" cap="all" dirty="0">
              <a:solidFill>
                <a:srgbClr val="FFFFFF"/>
              </a:solidFill>
              <a:effectLst>
                <a:outerShdw blurRad="38100" dist="38100" dir="2700000" algn="tl">
                  <a:srgbClr val="000000">
                    <a:alpha val="43137"/>
                  </a:srgbClr>
                </a:outerShdw>
              </a:effectLst>
              <a:latin typeface="+mj-lt"/>
              <a:ea typeface="+mj-ea"/>
              <a:cs typeface="+mj-cs"/>
            </a:endParaRPr>
          </a:p>
          <a:p>
            <a:pPr algn="ctr" defTabSz="914400">
              <a:lnSpc>
                <a:spcPct val="85000"/>
              </a:lnSpc>
              <a:spcBef>
                <a:spcPct val="0"/>
              </a:spcBef>
              <a:spcAft>
                <a:spcPts val="600"/>
              </a:spcAft>
              <a:buClr>
                <a:schemeClr val="accent1"/>
              </a:buClr>
              <a:buSzPct val="80000"/>
            </a:pPr>
            <a:r>
              <a:rPr lang="en-US" sz="2800" b="1" cap="all" dirty="0">
                <a:solidFill>
                  <a:srgbClr val="C00000"/>
                </a:solidFill>
                <a:effectLst>
                  <a:outerShdw blurRad="38100" dist="38100" dir="2700000" algn="tl">
                    <a:srgbClr val="000000">
                      <a:alpha val="43137"/>
                    </a:srgbClr>
                  </a:outerShdw>
                </a:effectLst>
                <a:latin typeface="+mj-lt"/>
                <a:ea typeface="+mj-ea"/>
                <a:cs typeface="+mj-cs"/>
              </a:rPr>
              <a:t>vs</a:t>
            </a:r>
          </a:p>
        </p:txBody>
      </p:sp>
      <p:pic>
        <p:nvPicPr>
          <p:cNvPr id="7" name="Immagine 6">
            <a:extLst>
              <a:ext uri="{FF2B5EF4-FFF2-40B4-BE49-F238E27FC236}">
                <a16:creationId xmlns:a16="http://schemas.microsoft.com/office/drawing/2014/main" xmlns="" id="{5B1885B6-720E-4434-8EED-676D134293D0}"/>
              </a:ext>
            </a:extLst>
          </p:cNvPr>
          <p:cNvPicPr>
            <a:picLocks noChangeAspect="1"/>
          </p:cNvPicPr>
          <p:nvPr/>
        </p:nvPicPr>
        <p:blipFill>
          <a:blip r:embed="rId3"/>
          <a:srcRect/>
          <a:stretch/>
        </p:blipFill>
        <p:spPr>
          <a:xfrm>
            <a:off x="1059712" y="1833243"/>
            <a:ext cx="5670280" cy="3189532"/>
          </a:xfrm>
          <a:prstGeom prst="rect">
            <a:avLst/>
          </a:prstGeom>
          <a:ln>
            <a:noFill/>
          </a:ln>
          <a:effectLst>
            <a:outerShdw blurRad="292100" dist="139700" dir="2700000" algn="tl" rotWithShape="0">
              <a:srgbClr val="333333">
                <a:alpha val="65000"/>
              </a:srgbClr>
            </a:outerShdw>
          </a:effectLst>
        </p:spPr>
      </p:pic>
      <p:sp>
        <p:nvSpPr>
          <p:cNvPr id="2" name="Rettangolo 1">
            <a:extLst>
              <a:ext uri="{FF2B5EF4-FFF2-40B4-BE49-F238E27FC236}">
                <a16:creationId xmlns:a16="http://schemas.microsoft.com/office/drawing/2014/main" xmlns="" id="{4E50FA91-884E-4844-985B-9BA686E22E9B}"/>
              </a:ext>
            </a:extLst>
          </p:cNvPr>
          <p:cNvSpPr/>
          <p:nvPr/>
        </p:nvSpPr>
        <p:spPr>
          <a:xfrm>
            <a:off x="7550403" y="4461808"/>
            <a:ext cx="4392136" cy="1384995"/>
          </a:xfrm>
          <a:prstGeom prst="rect">
            <a:avLst/>
          </a:prstGeom>
        </p:spPr>
        <p:txBody>
          <a:bodyPr wrap="square">
            <a:spAutoFit/>
          </a:bodyPr>
          <a:lstStyle/>
          <a:p>
            <a:pPr algn="ctr"/>
            <a:r>
              <a:rPr lang="en-US" sz="4200" b="1" cap="all" dirty="0" err="1">
                <a:solidFill>
                  <a:srgbClr val="FFFFFF"/>
                </a:solidFill>
                <a:effectLst>
                  <a:outerShdw blurRad="38100" dist="38100" dir="2700000" algn="tl">
                    <a:srgbClr val="000000">
                      <a:alpha val="43137"/>
                    </a:srgbClr>
                  </a:outerShdw>
                </a:effectLst>
              </a:rPr>
              <a:t>fonti</a:t>
            </a:r>
            <a:r>
              <a:rPr lang="en-US" sz="4200" b="1" cap="all" dirty="0">
                <a:solidFill>
                  <a:srgbClr val="FFFFFF"/>
                </a:solidFill>
                <a:effectLst>
                  <a:outerShdw blurRad="38100" dist="38100" dir="2700000" algn="tl">
                    <a:srgbClr val="000000">
                      <a:alpha val="43137"/>
                    </a:srgbClr>
                  </a:outerShdw>
                </a:effectLst>
              </a:rPr>
              <a:t> di </a:t>
            </a:r>
            <a:r>
              <a:rPr lang="en-US" sz="4200" b="1" cap="all" dirty="0" err="1">
                <a:solidFill>
                  <a:srgbClr val="FFFFFF"/>
                </a:solidFill>
                <a:effectLst>
                  <a:outerShdw blurRad="38100" dist="38100" dir="2700000" algn="tl">
                    <a:srgbClr val="000000">
                      <a:alpha val="43137"/>
                    </a:srgbClr>
                  </a:outerShdw>
                </a:effectLst>
              </a:rPr>
              <a:t>finanziamento</a:t>
            </a:r>
            <a:endParaRPr lang="it-IT" sz="4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651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xmlns="" id="{C3032E87-347B-45DF-A7F2-2C99E046C6D8}"/>
              </a:ext>
            </a:extLst>
          </p:cNvPr>
          <p:cNvSpPr>
            <a:spLocks noGrp="1"/>
          </p:cNvSpPr>
          <p:nvPr>
            <p:ph type="title"/>
          </p:nvPr>
        </p:nvSpPr>
        <p:spPr>
          <a:xfrm>
            <a:off x="393193" y="174672"/>
            <a:ext cx="11750040" cy="732774"/>
          </a:xfrm>
        </p:spPr>
        <p:txBody>
          <a:bodyPr vert="horz" lIns="91440" tIns="45720" rIns="91440" bIns="45720" rtlCol="0" anchor="ctr">
            <a:noAutofit/>
          </a:bodyPr>
          <a:lstStyle/>
          <a:p>
            <a:r>
              <a:rPr lang="it-IT" sz="3000" b="1" dirty="0"/>
              <a:t>Le opere programmate su Genova: opere in corso e in progettazione</a:t>
            </a:r>
          </a:p>
        </p:txBody>
      </p:sp>
      <p:graphicFrame>
        <p:nvGraphicFramePr>
          <p:cNvPr id="4" name="Tabella 3">
            <a:extLst>
              <a:ext uri="{FF2B5EF4-FFF2-40B4-BE49-F238E27FC236}">
                <a16:creationId xmlns:a16="http://schemas.microsoft.com/office/drawing/2014/main" xmlns="" id="{2D1992B7-1B5B-4EC2-BF7D-FA9CCE528557}"/>
              </a:ext>
            </a:extLst>
          </p:cNvPr>
          <p:cNvGraphicFramePr>
            <a:graphicFrameLocks noGrp="1"/>
          </p:cNvGraphicFramePr>
          <p:nvPr>
            <p:extLst>
              <p:ext uri="{D42A27DB-BD31-4B8C-83A1-F6EECF244321}">
                <p14:modId xmlns:p14="http://schemas.microsoft.com/office/powerpoint/2010/main" val="2644461806"/>
              </p:ext>
            </p:extLst>
          </p:nvPr>
        </p:nvGraphicFramePr>
        <p:xfrm>
          <a:off x="502920" y="806862"/>
          <a:ext cx="11210281" cy="5544957"/>
        </p:xfrm>
        <a:graphic>
          <a:graphicData uri="http://schemas.openxmlformats.org/drawingml/2006/table">
            <a:tbl>
              <a:tblPr>
                <a:tableStyleId>{5C22544A-7EE6-4342-B048-85BDC9FD1C3A}</a:tableStyleId>
              </a:tblPr>
              <a:tblGrid>
                <a:gridCol w="3412190">
                  <a:extLst>
                    <a:ext uri="{9D8B030D-6E8A-4147-A177-3AD203B41FA5}">
                      <a16:colId xmlns:a16="http://schemas.microsoft.com/office/drawing/2014/main" xmlns="" val="3327030239"/>
                    </a:ext>
                  </a:extLst>
                </a:gridCol>
                <a:gridCol w="1379266">
                  <a:extLst>
                    <a:ext uri="{9D8B030D-6E8A-4147-A177-3AD203B41FA5}">
                      <a16:colId xmlns:a16="http://schemas.microsoft.com/office/drawing/2014/main" xmlns="" val="870983331"/>
                    </a:ext>
                  </a:extLst>
                </a:gridCol>
                <a:gridCol w="923544">
                  <a:extLst>
                    <a:ext uri="{9D8B030D-6E8A-4147-A177-3AD203B41FA5}">
                      <a16:colId xmlns:a16="http://schemas.microsoft.com/office/drawing/2014/main" xmlns="" val="3432467600"/>
                    </a:ext>
                  </a:extLst>
                </a:gridCol>
                <a:gridCol w="1142822">
                  <a:extLst>
                    <a:ext uri="{9D8B030D-6E8A-4147-A177-3AD203B41FA5}">
                      <a16:colId xmlns:a16="http://schemas.microsoft.com/office/drawing/2014/main" xmlns="" val="1805799961"/>
                    </a:ext>
                  </a:extLst>
                </a:gridCol>
                <a:gridCol w="1088314">
                  <a:extLst>
                    <a:ext uri="{9D8B030D-6E8A-4147-A177-3AD203B41FA5}">
                      <a16:colId xmlns:a16="http://schemas.microsoft.com/office/drawing/2014/main" xmlns="" val="2971334739"/>
                    </a:ext>
                  </a:extLst>
                </a:gridCol>
                <a:gridCol w="1069848">
                  <a:extLst>
                    <a:ext uri="{9D8B030D-6E8A-4147-A177-3AD203B41FA5}">
                      <a16:colId xmlns:a16="http://schemas.microsoft.com/office/drawing/2014/main" xmlns="" val="771329267"/>
                    </a:ext>
                  </a:extLst>
                </a:gridCol>
                <a:gridCol w="1290782">
                  <a:extLst>
                    <a:ext uri="{9D8B030D-6E8A-4147-A177-3AD203B41FA5}">
                      <a16:colId xmlns:a16="http://schemas.microsoft.com/office/drawing/2014/main" xmlns="" val="1964252699"/>
                    </a:ext>
                  </a:extLst>
                </a:gridCol>
                <a:gridCol w="903515">
                  <a:extLst>
                    <a:ext uri="{9D8B030D-6E8A-4147-A177-3AD203B41FA5}">
                      <a16:colId xmlns:a16="http://schemas.microsoft.com/office/drawing/2014/main" xmlns="" val="3383605696"/>
                    </a:ext>
                  </a:extLst>
                </a:gridCol>
              </a:tblGrid>
              <a:tr h="403185">
                <a:tc>
                  <a:txBody>
                    <a:bodyPr/>
                    <a:lstStyle/>
                    <a:p>
                      <a:pPr algn="ctr" fontAlgn="ctr"/>
                      <a:r>
                        <a:rPr lang="it-IT" sz="1000" b="1" u="none" strike="noStrike" dirty="0">
                          <a:solidFill>
                            <a:schemeClr val="bg1"/>
                          </a:solidFill>
                          <a:effectLst/>
                        </a:rPr>
                        <a:t>Denominazione</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1" u="none" strike="noStrike" dirty="0">
                          <a:solidFill>
                            <a:schemeClr val="bg1"/>
                          </a:solidFill>
                          <a:effectLst/>
                        </a:rPr>
                        <a:t>Soggetto competente</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1" u="none" strike="noStrike" dirty="0">
                          <a:solidFill>
                            <a:schemeClr val="bg1"/>
                          </a:solidFill>
                          <a:effectLst/>
                        </a:rPr>
                        <a:t>Sistema Infrastrutturale</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1" u="none" strike="noStrike">
                          <a:solidFill>
                            <a:schemeClr val="bg1"/>
                          </a:solidFill>
                          <a:effectLst/>
                        </a:rPr>
                        <a:t>Stato di avanzamento al 31 ottobre 2019</a:t>
                      </a:r>
                      <a:endParaRPr lang="it-IT" sz="1000" b="1" i="0" u="none" strike="noStrike">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1" u="none" strike="noStrike">
                          <a:solidFill>
                            <a:schemeClr val="bg1"/>
                          </a:solidFill>
                          <a:effectLst/>
                        </a:rPr>
                        <a:t>Ultimazione lavori al 31 ottobre 2019</a:t>
                      </a:r>
                      <a:endParaRPr lang="it-IT" sz="1000" b="1" i="0" u="none" strike="noStrike">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1" u="none" strike="noStrike" dirty="0">
                          <a:solidFill>
                            <a:schemeClr val="bg1"/>
                          </a:solidFill>
                          <a:effectLst/>
                        </a:rPr>
                        <a:t>Costi al 31 ottobre 2019 -mln €</a:t>
                      </a:r>
                    </a:p>
                  </a:txBody>
                  <a:tcPr marL="3821" marR="3821" marT="3821" marB="0" anchor="ctr">
                    <a:solidFill>
                      <a:schemeClr val="accent1"/>
                    </a:solidFill>
                  </a:tcPr>
                </a:tc>
                <a:tc>
                  <a:txBody>
                    <a:bodyPr/>
                    <a:lstStyle/>
                    <a:p>
                      <a:pPr algn="ctr" fontAlgn="ctr"/>
                      <a:r>
                        <a:rPr lang="it-IT" sz="1000" b="1" u="none" strike="noStrike" dirty="0">
                          <a:solidFill>
                            <a:schemeClr val="bg1"/>
                          </a:solidFill>
                          <a:effectLst/>
                        </a:rPr>
                        <a:t>Disponibilità al 31 ottobre 2019 -mln €</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1" u="none" strike="noStrike" dirty="0">
                          <a:solidFill>
                            <a:schemeClr val="bg1"/>
                          </a:solidFill>
                          <a:effectLst/>
                        </a:rPr>
                        <a:t>Fabbisogno al 31 ottobre 2019 mln€</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extLst>
                  <a:ext uri="{0D108BD9-81ED-4DB2-BD59-A6C34878D82A}">
                    <a16:rowId xmlns:a16="http://schemas.microsoft.com/office/drawing/2014/main" xmlns="" val="366242364"/>
                  </a:ext>
                </a:extLst>
              </a:tr>
              <a:tr h="515197">
                <a:tc>
                  <a:txBody>
                    <a:bodyPr/>
                    <a:lstStyle/>
                    <a:p>
                      <a:pPr marL="144000" algn="l" fontAlgn="ctr"/>
                      <a:r>
                        <a:rPr lang="it-IT" sz="1000" b="1" u="none" strike="noStrike" dirty="0">
                          <a:solidFill>
                            <a:schemeClr val="bg1"/>
                          </a:solidFill>
                          <a:effectLst/>
                        </a:rPr>
                        <a:t>Linea ferroviaria Genova-Ventimiglia: completamento raddoppio tratta Andora - Finale Ligure</a:t>
                      </a:r>
                      <a:endParaRPr lang="it-IT" sz="1000" b="1" i="0" u="none" strike="noStrike" dirty="0">
                        <a:solidFill>
                          <a:schemeClr val="bg1"/>
                        </a:solidFill>
                        <a:effectLst/>
                        <a:latin typeface="Fedra Sans Std Light" panose="020B0303040000020004" pitchFamily="34" charset="0"/>
                      </a:endParaRPr>
                    </a:p>
                  </a:txBody>
                  <a:tcPr marL="3821" marR="3821" marT="3821" marB="0" anchor="ct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it-IT" sz="1000" b="0" u="none" strike="noStrike" dirty="0">
                          <a:effectLst/>
                        </a:rPr>
                        <a:t>RFI Spa</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B w="19050" cap="flat" cmpd="sng" algn="ctr">
                      <a:solidFill>
                        <a:schemeClr val="bg1"/>
                      </a:solidFill>
                      <a:prstDash val="solid"/>
                      <a:round/>
                      <a:headEnd type="none" w="med" len="med"/>
                      <a:tailEnd type="none" w="med" len="med"/>
                    </a:lnB>
                  </a:tcPr>
                </a:tc>
                <a:tc>
                  <a:txBody>
                    <a:bodyPr/>
                    <a:lstStyle/>
                    <a:p>
                      <a:pPr algn="ctr" fontAlgn="ctr"/>
                      <a:r>
                        <a:rPr lang="it-IT" sz="1000" b="0" u="none" strike="noStrike" dirty="0">
                          <a:effectLst/>
                        </a:rPr>
                        <a:t>Ferrovie</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B w="19050" cap="flat" cmpd="sng" algn="ctr">
                      <a:solidFill>
                        <a:schemeClr val="bg1"/>
                      </a:solidFill>
                      <a:prstDash val="solid"/>
                      <a:round/>
                      <a:headEnd type="none" w="med" len="med"/>
                      <a:tailEnd type="none" w="med" len="med"/>
                    </a:lnB>
                  </a:tcPr>
                </a:tc>
                <a:tc>
                  <a:txBody>
                    <a:bodyPr/>
                    <a:lstStyle/>
                    <a:p>
                      <a:pPr algn="ctr" fontAlgn="ctr"/>
                      <a:r>
                        <a:rPr lang="it-IT" sz="1000" b="0" u="none" strike="noStrike">
                          <a:effectLst/>
                        </a:rPr>
                        <a:t>PD</a:t>
                      </a:r>
                      <a:endParaRPr lang="it-IT" sz="1000" b="0" i="1" u="none" strike="noStrike">
                        <a:solidFill>
                          <a:srgbClr val="000000"/>
                        </a:solidFill>
                        <a:effectLst/>
                        <a:latin typeface="Fedra Sans Std Light" panose="020B0303040000020004" pitchFamily="34" charset="0"/>
                      </a:endParaRPr>
                    </a:p>
                  </a:txBody>
                  <a:tcPr marL="3821" marR="3821" marT="3821" marB="0" anchor="ctr">
                    <a:lnB w="19050" cap="flat" cmpd="sng" algn="ctr">
                      <a:solidFill>
                        <a:schemeClr val="bg1"/>
                      </a:solidFill>
                      <a:prstDash val="solid"/>
                      <a:round/>
                      <a:headEnd type="none" w="med" len="med"/>
                      <a:tailEnd type="none" w="med" len="med"/>
                    </a:lnB>
                  </a:tcPr>
                </a:tc>
                <a:tc>
                  <a:txBody>
                    <a:bodyPr/>
                    <a:lstStyle/>
                    <a:p>
                      <a:pPr algn="ctr" fontAlgn="ctr"/>
                      <a:r>
                        <a:rPr lang="it-IT" sz="1000" b="1" u="none" strike="noStrike" dirty="0">
                          <a:effectLst/>
                        </a:rPr>
                        <a:t>Oltre 2025</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B w="19050" cap="flat" cmpd="sng" algn="ctr">
                      <a:solidFill>
                        <a:schemeClr val="bg1"/>
                      </a:solidFill>
                      <a:prstDash val="solid"/>
                      <a:round/>
                      <a:headEnd type="none" w="med" len="med"/>
                      <a:tailEnd type="none" w="med" len="med"/>
                    </a:lnB>
                  </a:tcPr>
                </a:tc>
                <a:tc>
                  <a:txBody>
                    <a:bodyPr/>
                    <a:lstStyle/>
                    <a:p>
                      <a:pPr algn="ctr" fontAlgn="ctr"/>
                      <a:r>
                        <a:rPr lang="it-IT" sz="1000" b="1" u="none" strike="noStrike" dirty="0">
                          <a:effectLst/>
                        </a:rPr>
                        <a:t>-</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B w="19050" cap="flat" cmpd="sng" algn="ctr">
                      <a:solidFill>
                        <a:schemeClr val="bg1"/>
                      </a:solidFill>
                      <a:prstDash val="solid"/>
                      <a:round/>
                      <a:headEnd type="none" w="med" len="med"/>
                      <a:tailEnd type="none" w="med" len="med"/>
                    </a:lnB>
                  </a:tcPr>
                </a:tc>
                <a:tc>
                  <a:txBody>
                    <a:bodyPr/>
                    <a:lstStyle/>
                    <a:p>
                      <a:pPr algn="ctr" fontAlgn="ctr"/>
                      <a:r>
                        <a:rPr lang="it-IT" sz="1000" b="1" u="none" strike="noStrike" dirty="0">
                          <a:effectLst/>
                        </a:rPr>
                        <a:t>-</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B w="19050" cap="flat" cmpd="sng" algn="ctr">
                      <a:solidFill>
                        <a:schemeClr val="bg1"/>
                      </a:solidFill>
                      <a:prstDash val="solid"/>
                      <a:round/>
                      <a:headEnd type="none" w="med" len="med"/>
                      <a:tailEnd type="none" w="med" len="med"/>
                    </a:lnB>
                  </a:tcPr>
                </a:tc>
                <a:tc>
                  <a:txBody>
                    <a:bodyPr/>
                    <a:lstStyle/>
                    <a:p>
                      <a:pPr algn="ctr" fontAlgn="ctr"/>
                      <a:r>
                        <a:rPr lang="it-IT" sz="1000" b="1" u="none" strike="noStrike" dirty="0">
                          <a:effectLst/>
                        </a:rPr>
                        <a:t>-</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342974489"/>
                  </a:ext>
                </a:extLst>
              </a:tr>
              <a:tr h="246888">
                <a:tc>
                  <a:txBody>
                    <a:bodyPr/>
                    <a:lstStyle/>
                    <a:p>
                      <a:pPr marL="144000" algn="l" fontAlgn="ctr"/>
                      <a:r>
                        <a:rPr lang="it-IT" sz="1000" b="1" u="none" strike="noStrike" dirty="0">
                          <a:solidFill>
                            <a:schemeClr val="bg1"/>
                          </a:solidFill>
                          <a:effectLst/>
                        </a:rPr>
                        <a:t>Nodo di Genova e Terzo valico dei Giovi</a:t>
                      </a:r>
                      <a:endParaRPr lang="it-IT" sz="1000" b="1" i="0" u="none" strike="noStrike" dirty="0">
                        <a:solidFill>
                          <a:schemeClr val="bg1"/>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it-IT" sz="1000" b="0" u="none" strike="noStrike" dirty="0">
                          <a:effectLst/>
                        </a:rPr>
                        <a:t>RFI Spa</a:t>
                      </a:r>
                      <a:endParaRPr lang="it-IT" sz="1000" b="0" i="0" u="none" strike="noStrike" dirty="0">
                        <a:solidFill>
                          <a:srgbClr val="000000"/>
                        </a:solidFill>
                        <a:effectLst/>
                        <a:latin typeface="Fedra Sans Std Light" panose="020B0303040000020004" pitchFamily="34" charset="0"/>
                      </a:endParaRPr>
                    </a:p>
                  </a:txBody>
                  <a:tcPr marL="3821" marR="3821" marT="3821" marB="0" anchor="ct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it-IT" sz="1000" b="0" u="none" strike="noStrike" dirty="0">
                          <a:effectLst/>
                        </a:rPr>
                        <a:t>Ferrovie</a:t>
                      </a:r>
                      <a:endParaRPr lang="it-IT" sz="1000" b="0" i="0"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it-IT" sz="1000" b="0" u="none" strike="noStrike" dirty="0">
                          <a:effectLst/>
                        </a:rPr>
                        <a:t>Lavori in corso</a:t>
                      </a:r>
                      <a:endParaRPr lang="it-IT" sz="1000" b="0" i="0"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it-IT" sz="1000" b="1" u="none" strike="noStrike" dirty="0">
                          <a:effectLst/>
                        </a:rPr>
                        <a:t>2024</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it-IT" sz="1000" b="1" u="none" strike="noStrike" dirty="0">
                          <a:effectLst/>
                        </a:rPr>
                        <a:t>6.853,03</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it-IT" sz="1000" b="1" u="none" strike="noStrike" dirty="0">
                          <a:effectLst/>
                        </a:rPr>
                        <a:t>6.853,03</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it-IT" sz="1000" b="1" u="none" strike="noStrike" dirty="0">
                          <a:effectLst/>
                        </a:rPr>
                        <a:t>0</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053820342"/>
                  </a:ext>
                </a:extLst>
              </a:tr>
              <a:tr h="265388">
                <a:tc>
                  <a:txBody>
                    <a:bodyPr/>
                    <a:lstStyle/>
                    <a:p>
                      <a:pPr marL="144000" algn="l" fontAlgn="ctr"/>
                      <a:r>
                        <a:rPr lang="it-IT" sz="1000" b="1" u="none" strike="noStrike" dirty="0">
                          <a:solidFill>
                            <a:schemeClr val="bg1"/>
                          </a:solidFill>
                          <a:effectLst/>
                        </a:rPr>
                        <a:t>- Terzo valico dei Giovi - Linea AV/AC Milano-Genova</a:t>
                      </a:r>
                      <a:endParaRPr lang="it-IT" sz="1000" b="1" i="0" u="none" strike="noStrike" dirty="0">
                        <a:solidFill>
                          <a:schemeClr val="bg1"/>
                        </a:solidFill>
                        <a:effectLst/>
                        <a:latin typeface="Fedra Sans Std Light" panose="020B0303040000020004" pitchFamily="34" charset="0"/>
                      </a:endParaRPr>
                    </a:p>
                  </a:txBody>
                  <a:tcPr marL="3821" marR="3821" marT="3821"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it-IT" sz="1000" b="0" u="none" strike="noStrike" dirty="0">
                          <a:effectLst/>
                        </a:rPr>
                        <a:t>RFI Spa</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0" u="none" strike="noStrike" dirty="0">
                          <a:effectLst/>
                        </a:rPr>
                        <a:t>Ferrovie</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0" u="none" strike="noStrike" dirty="0">
                          <a:effectLst/>
                        </a:rPr>
                        <a:t>Lavori in corso</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2023</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N.D.</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N.D.</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N.D.</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33987474"/>
                  </a:ext>
                </a:extLst>
              </a:tr>
              <a:tr h="265388">
                <a:tc>
                  <a:txBody>
                    <a:bodyPr/>
                    <a:lstStyle/>
                    <a:p>
                      <a:pPr marL="144000" indent="-182563" algn="l" fontAlgn="ctr"/>
                      <a:r>
                        <a:rPr lang="it-IT" sz="1000" b="1" u="none" strike="noStrike" dirty="0">
                          <a:solidFill>
                            <a:schemeClr val="bg1"/>
                          </a:solidFill>
                          <a:effectLst/>
                        </a:rPr>
                        <a:t>     -  </a:t>
                      </a:r>
                      <a:r>
                        <a:rPr lang="it-IT" sz="1000" b="1" u="none" strike="noStrike" kern="1200" dirty="0">
                          <a:solidFill>
                            <a:schemeClr val="bg1"/>
                          </a:solidFill>
                          <a:effectLst/>
                          <a:latin typeface="+mn-lt"/>
                          <a:ea typeface="+mn-ea"/>
                          <a:cs typeface="+mn-cs"/>
                        </a:rPr>
                        <a:t>Potenziamento infrastrutturale tratta ferroviaria Genova   Voltri-Genova Brignole</a:t>
                      </a:r>
                    </a:p>
                  </a:txBody>
                  <a:tcPr marL="3821" marR="3821" marT="3821"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it-IT" sz="1000" b="0" u="none" strike="noStrike" dirty="0">
                          <a:effectLst/>
                        </a:rPr>
                        <a:t>RFI Spa</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0" u="none" strike="noStrike" dirty="0">
                          <a:effectLst/>
                        </a:rPr>
                        <a:t>Ferrovie</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0" u="none" strike="noStrike" dirty="0">
                          <a:effectLst/>
                        </a:rPr>
                        <a:t>Lavori in corso</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 </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59306191"/>
                  </a:ext>
                </a:extLst>
              </a:tr>
              <a:tr h="403185">
                <a:tc>
                  <a:txBody>
                    <a:bodyPr/>
                    <a:lstStyle/>
                    <a:p>
                      <a:pPr marL="144000" indent="-182563" algn="l" fontAlgn="ctr"/>
                      <a:r>
                        <a:rPr lang="it-IT" sz="1000" b="1" u="none" strike="noStrike" dirty="0">
                          <a:solidFill>
                            <a:schemeClr val="bg1"/>
                          </a:solidFill>
                          <a:effectLst/>
                        </a:rPr>
                        <a:t>     - Allacci ferroviari Porto di Genova: collegamento del Porto  di Genova con il Parco Campasso e con le linee dei Giovi</a:t>
                      </a:r>
                      <a:endParaRPr lang="it-IT" sz="1000" b="1" i="0" u="none" strike="noStrike" dirty="0">
                        <a:solidFill>
                          <a:schemeClr val="bg1"/>
                        </a:solidFill>
                        <a:effectLst/>
                        <a:latin typeface="Fedra Sans Std Light" panose="020B0303040000020004" pitchFamily="34" charset="0"/>
                      </a:endParaRPr>
                    </a:p>
                  </a:txBody>
                  <a:tcPr marL="3821" marR="3821" marT="3821" marB="0" anchor="ctr">
                    <a:lnL w="12700" cmpd="sng">
                      <a:noFill/>
                    </a:lnL>
                    <a:lnR w="12700" cmpd="sng">
                      <a:noFill/>
                    </a:lnR>
                    <a:lnT w="127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it-IT" sz="1000" b="0" u="none" strike="noStrike" dirty="0">
                          <a:effectLst/>
                        </a:rPr>
                        <a:t>RFI Spa</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0" u="none" strike="noStrike" dirty="0">
                          <a:effectLst/>
                        </a:rPr>
                        <a:t>Ferrovie</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0" u="none" strike="noStrike" dirty="0">
                          <a:effectLst/>
                        </a:rPr>
                        <a:t>PD</a:t>
                      </a:r>
                      <a:endParaRPr lang="it-IT" sz="1000" b="0"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 </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N.D.</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N.D.</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000" b="1" u="none" strike="noStrike" dirty="0">
                          <a:effectLst/>
                        </a:rPr>
                        <a:t>N.D.</a:t>
                      </a:r>
                      <a:endParaRPr lang="it-IT" sz="1000" b="1" i="1" u="none" strike="noStrike" dirty="0">
                        <a:solidFill>
                          <a:srgbClr val="000000"/>
                        </a:solidFill>
                        <a:effectLst/>
                        <a:latin typeface="Fedra Sans Std Light" panose="020B0303040000020004" pitchFamily="34" charset="0"/>
                      </a:endParaRPr>
                    </a:p>
                  </a:txBody>
                  <a:tcPr marL="3821" marR="3821" marT="3821"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47785202"/>
                  </a:ext>
                </a:extLst>
              </a:tr>
              <a:tr h="406037">
                <a:tc>
                  <a:txBody>
                    <a:bodyPr/>
                    <a:lstStyle/>
                    <a:p>
                      <a:pPr marL="144000" algn="l" fontAlgn="ctr"/>
                      <a:r>
                        <a:rPr lang="it-IT" sz="1000" b="1" u="none" strike="noStrike" dirty="0">
                          <a:solidFill>
                            <a:schemeClr val="bg1"/>
                          </a:solidFill>
                          <a:effectLst/>
                        </a:rPr>
                        <a:t>Riorganizzazione dell'impianto ferroviario di GE Brignole - Terralba e nuova stazione</a:t>
                      </a:r>
                      <a:endParaRPr lang="it-IT" sz="1000" b="1" i="0" u="none" strike="noStrike" dirty="0">
                        <a:solidFill>
                          <a:schemeClr val="bg1"/>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it-IT" sz="1000" b="0" u="none" strike="noStrike" dirty="0">
                          <a:effectLst/>
                        </a:rPr>
                        <a:t>RFI Spa</a:t>
                      </a:r>
                      <a:endParaRPr lang="it-IT" sz="1000" b="0" i="0" u="none" strike="noStrike" dirty="0">
                        <a:solidFill>
                          <a:srgbClr val="000000"/>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tcPr>
                </a:tc>
                <a:tc>
                  <a:txBody>
                    <a:bodyPr/>
                    <a:lstStyle/>
                    <a:p>
                      <a:pPr algn="ctr" fontAlgn="ctr"/>
                      <a:r>
                        <a:rPr lang="it-IT" sz="1000" b="0" u="none" strike="noStrike">
                          <a:effectLst/>
                        </a:rPr>
                        <a:t>Ferrovie</a:t>
                      </a:r>
                      <a:endParaRPr lang="it-IT" sz="1000" b="0" i="0" u="none" strike="noStrike">
                        <a:solidFill>
                          <a:srgbClr val="000000"/>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tcPr>
                </a:tc>
                <a:tc>
                  <a:txBody>
                    <a:bodyPr/>
                    <a:lstStyle/>
                    <a:p>
                      <a:pPr algn="ctr" fontAlgn="ctr"/>
                      <a:r>
                        <a:rPr lang="it-IT" sz="1000" b="0" u="none" strike="noStrike" dirty="0">
                          <a:effectLst/>
                        </a:rPr>
                        <a:t>PD</a:t>
                      </a:r>
                      <a:endParaRPr lang="it-IT" sz="1000" b="0" i="0" u="none" strike="noStrike" dirty="0">
                        <a:solidFill>
                          <a:srgbClr val="000000"/>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tcPr>
                </a:tc>
                <a:tc>
                  <a:txBody>
                    <a:bodyPr/>
                    <a:lstStyle/>
                    <a:p>
                      <a:pPr algn="ctr" fontAlgn="ctr"/>
                      <a:r>
                        <a:rPr lang="it-IT" sz="1000" b="1" u="none" strike="noStrike" dirty="0">
                          <a:effectLst/>
                        </a:rPr>
                        <a:t> </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tcPr>
                </a:tc>
                <a:tc>
                  <a:txBody>
                    <a:bodyPr/>
                    <a:lstStyle/>
                    <a:p>
                      <a:pPr algn="ctr" fontAlgn="ctr"/>
                      <a:r>
                        <a:rPr lang="it-IT" sz="1000" b="1" u="none" strike="noStrike" dirty="0">
                          <a:effectLst/>
                        </a:rPr>
                        <a:t>-</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tcPr>
                </a:tc>
                <a:tc>
                  <a:txBody>
                    <a:bodyPr/>
                    <a:lstStyle/>
                    <a:p>
                      <a:pPr algn="ctr" fontAlgn="ctr"/>
                      <a:r>
                        <a:rPr lang="it-IT" sz="1000" b="1" u="none" strike="noStrike" dirty="0">
                          <a:effectLst/>
                        </a:rPr>
                        <a:t>-</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tcPr>
                </a:tc>
                <a:tc>
                  <a:txBody>
                    <a:bodyPr/>
                    <a:lstStyle/>
                    <a:p>
                      <a:pPr algn="ctr" fontAlgn="ctr"/>
                      <a:r>
                        <a:rPr lang="it-IT" sz="1000" b="1" u="none" strike="noStrike" dirty="0">
                          <a:effectLst/>
                        </a:rPr>
                        <a:t>-</a:t>
                      </a:r>
                      <a:endParaRPr lang="it-IT" sz="1000" b="1" i="0" u="none" strike="noStrike" dirty="0">
                        <a:solidFill>
                          <a:srgbClr val="000000"/>
                        </a:solidFill>
                        <a:effectLst/>
                        <a:latin typeface="Fedra Sans Std Light" panose="020B0303040000020004" pitchFamily="34" charset="0"/>
                      </a:endParaRPr>
                    </a:p>
                  </a:txBody>
                  <a:tcPr marL="3821" marR="3821" marT="3821" marB="0"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3185529752"/>
                  </a:ext>
                </a:extLst>
              </a:tr>
              <a:tr h="259521">
                <a:tc>
                  <a:txBody>
                    <a:bodyPr/>
                    <a:lstStyle/>
                    <a:p>
                      <a:pPr marL="144000" algn="l" fontAlgn="ctr"/>
                      <a:r>
                        <a:rPr lang="it-IT" sz="1000" b="1" u="none" strike="noStrike" dirty="0">
                          <a:solidFill>
                            <a:schemeClr val="bg1"/>
                          </a:solidFill>
                          <a:effectLst/>
                        </a:rPr>
                        <a:t>Velocizzazione linea Milano-Genova</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a:effectLst/>
                        </a:rPr>
                        <a:t>RFI Spa</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Ferrovie</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Lavori in corso</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 </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156</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100</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a:effectLst/>
                        </a:rPr>
                        <a:t>56</a:t>
                      </a:r>
                      <a:endParaRPr lang="it-IT" sz="1000" b="1" i="0" u="none" strike="noStrike">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2063786150"/>
                  </a:ext>
                </a:extLst>
              </a:tr>
              <a:tr h="265388">
                <a:tc>
                  <a:txBody>
                    <a:bodyPr/>
                    <a:lstStyle/>
                    <a:p>
                      <a:pPr marL="144000" algn="l" fontAlgn="ctr"/>
                      <a:r>
                        <a:rPr lang="it-IT" sz="1000" b="1" u="none" strike="noStrike" dirty="0">
                          <a:solidFill>
                            <a:schemeClr val="bg1"/>
                          </a:solidFill>
                          <a:effectLst/>
                        </a:rPr>
                        <a:t>Nodo stradale e autostradale di Genova - Tunnel Val Fontanabuona</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dirty="0">
                          <a:effectLst/>
                        </a:rPr>
                        <a:t>Autostrade per l'Italia Spa</a:t>
                      </a:r>
                      <a:endParaRPr lang="it-IT" sz="1000" b="0"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Strade e autostrade</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PD</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Oltre 2025</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1761024301"/>
                  </a:ext>
                </a:extLst>
              </a:tr>
              <a:tr h="398081">
                <a:tc>
                  <a:txBody>
                    <a:bodyPr/>
                    <a:lstStyle/>
                    <a:p>
                      <a:pPr marL="144000" algn="l" fontAlgn="ctr"/>
                      <a:r>
                        <a:rPr lang="it-IT" sz="1000" b="1" u="none" strike="noStrike" dirty="0">
                          <a:solidFill>
                            <a:schemeClr val="bg1"/>
                          </a:solidFill>
                          <a:effectLst/>
                        </a:rPr>
                        <a:t>Gronda di Genova (c.d. di Ponente) nuova tratta per il potenziamento dell'interconnessione A7-A10-A12</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dirty="0">
                          <a:effectLst/>
                        </a:rPr>
                        <a:t>Autostrade per l'Italia Spa</a:t>
                      </a:r>
                      <a:endParaRPr lang="it-IT" sz="1000" b="0"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Strade e autostrade</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PD</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Oltre 2025</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4755,2</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4755,2</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a:effectLst/>
                        </a:rPr>
                        <a:t>0</a:t>
                      </a:r>
                      <a:endParaRPr lang="it-IT" sz="1000" b="1" i="0" u="none" strike="noStrike">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3866189697"/>
                  </a:ext>
                </a:extLst>
              </a:tr>
              <a:tr h="265388">
                <a:tc>
                  <a:txBody>
                    <a:bodyPr/>
                    <a:lstStyle/>
                    <a:p>
                      <a:pPr marL="144000" algn="l" fontAlgn="ctr"/>
                      <a:r>
                        <a:rPr lang="it-IT" sz="1000" b="1" u="none" strike="noStrike" dirty="0">
                          <a:solidFill>
                            <a:schemeClr val="bg1"/>
                          </a:solidFill>
                          <a:effectLst/>
                        </a:rPr>
                        <a:t>Genova metropolitana: adeguamento rete metropolitana di Genova</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a:effectLst/>
                        </a:rPr>
                        <a:t>Comune di Genova</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dirty="0">
                          <a:effectLst/>
                        </a:rPr>
                        <a:t>Sistemi urbani</a:t>
                      </a:r>
                      <a:endParaRPr lang="it-IT" sz="1000" b="0"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PP/PF/SdF</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Oltre 2020</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327,158</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156,87</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a:effectLst/>
                        </a:rPr>
                        <a:t>170,288</a:t>
                      </a:r>
                      <a:endParaRPr lang="it-IT" sz="1000" b="1" i="0" u="none" strike="noStrike">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3858235178"/>
                  </a:ext>
                </a:extLst>
              </a:tr>
              <a:tr h="398081">
                <a:tc>
                  <a:txBody>
                    <a:bodyPr/>
                    <a:lstStyle/>
                    <a:p>
                      <a:pPr marL="144000" algn="l" fontAlgn="ctr"/>
                      <a:r>
                        <a:rPr lang="it-IT" sz="1000" b="1" u="none" strike="noStrike" dirty="0">
                          <a:solidFill>
                            <a:schemeClr val="bg1"/>
                          </a:solidFill>
                          <a:effectLst/>
                        </a:rPr>
                        <a:t>Linee ferroviarie con servizio metropolitano (RFI): Upgrading infrastrutturale e tecnologico nodo di Genova</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a:effectLst/>
                        </a:rPr>
                        <a:t>RFI Spa</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dirty="0">
                          <a:effectLst/>
                        </a:rPr>
                        <a:t>Sistemi urbani</a:t>
                      </a:r>
                      <a:endParaRPr lang="it-IT" sz="1000" b="0"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 </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a:effectLst/>
                        </a:rPr>
                        <a:t> </a:t>
                      </a:r>
                      <a:endParaRPr lang="it-IT" sz="1000" b="1"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26,95</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18,95</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a:effectLst/>
                        </a:rPr>
                        <a:t>8</a:t>
                      </a:r>
                      <a:endParaRPr lang="it-IT" sz="1000" b="1" i="0" u="none" strike="noStrike">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3873274613"/>
                  </a:ext>
                </a:extLst>
              </a:tr>
              <a:tr h="265388">
                <a:tc>
                  <a:txBody>
                    <a:bodyPr/>
                    <a:lstStyle/>
                    <a:p>
                      <a:pPr marL="144000" algn="l" fontAlgn="ctr"/>
                      <a:r>
                        <a:rPr lang="it-IT" sz="1000" b="1" u="none" strike="noStrike" dirty="0">
                          <a:solidFill>
                            <a:schemeClr val="bg1"/>
                          </a:solidFill>
                          <a:effectLst/>
                        </a:rPr>
                        <a:t>Upgrading infrastrutturale e tecnologico nodo di Genova</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a:effectLst/>
                        </a:rPr>
                        <a:t>RFI Spa</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Sistemi urbani</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dirty="0">
                          <a:effectLst/>
                        </a:rPr>
                        <a:t>PP/PF</a:t>
                      </a:r>
                      <a:endParaRPr lang="it-IT" sz="1000" b="0"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a:effectLst/>
                        </a:rPr>
                        <a:t> </a:t>
                      </a:r>
                      <a:endParaRPr lang="it-IT" sz="1000" b="1"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N.D.</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N.D.</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N.D.</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3442728619"/>
                  </a:ext>
                </a:extLst>
              </a:tr>
              <a:tr h="270491">
                <a:tc>
                  <a:txBody>
                    <a:bodyPr/>
                    <a:lstStyle/>
                    <a:p>
                      <a:pPr marL="144000" algn="l" fontAlgn="ctr"/>
                      <a:r>
                        <a:rPr lang="it-IT" sz="1000" b="1" u="none" strike="noStrike" dirty="0">
                          <a:solidFill>
                            <a:schemeClr val="bg1"/>
                          </a:solidFill>
                          <a:effectLst/>
                        </a:rPr>
                        <a:t>Quadruplicamento Genova Brignole - Pieve Ligure</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a:effectLst/>
                        </a:rPr>
                        <a:t>RFI Spa</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Sistemi urbani</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dirty="0">
                          <a:effectLst/>
                        </a:rPr>
                        <a:t>SdF</a:t>
                      </a:r>
                      <a:endParaRPr lang="it-IT" sz="1000" b="0"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 </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N.D.</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N.D.</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N.D.</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904470310"/>
                  </a:ext>
                </a:extLst>
              </a:tr>
              <a:tr h="326631">
                <a:tc>
                  <a:txBody>
                    <a:bodyPr/>
                    <a:lstStyle/>
                    <a:p>
                      <a:pPr marL="144000" algn="l" fontAlgn="ctr"/>
                      <a:r>
                        <a:rPr lang="it-IT" sz="1000" b="1" u="none" strike="noStrike" dirty="0">
                          <a:solidFill>
                            <a:schemeClr val="bg1"/>
                          </a:solidFill>
                          <a:effectLst/>
                        </a:rPr>
                        <a:t>Hub portuale – allacciamenti plurimodali Porto di Genova</a:t>
                      </a:r>
                      <a:endParaRPr lang="it-IT" sz="1000" b="1" i="1"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a:effectLst/>
                        </a:rPr>
                        <a:t>Autorità Portuale di Genova</a:t>
                      </a:r>
                      <a:endParaRPr lang="it-IT" sz="1000" b="0" i="1"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Porti e interporti</a:t>
                      </a:r>
                      <a:endParaRPr lang="it-IT" sz="1000" b="0" i="1"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PD</a:t>
                      </a:r>
                      <a:endParaRPr lang="it-IT" sz="1000" b="0" i="1"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Oltre 2020</a:t>
                      </a:r>
                      <a:endParaRPr lang="it-IT" sz="1000" b="1" i="1"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538,055</a:t>
                      </a:r>
                      <a:endParaRPr lang="it-IT" sz="1000" b="1" i="1"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538,055</a:t>
                      </a:r>
                      <a:endParaRPr lang="it-IT" sz="1000" b="1" i="1"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0</a:t>
                      </a:r>
                      <a:endParaRPr lang="it-IT" sz="1000" b="1" i="1" u="none" strike="noStrike" dirty="0">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2189469522"/>
                  </a:ext>
                </a:extLst>
              </a:tr>
              <a:tr h="403185">
                <a:tc>
                  <a:txBody>
                    <a:bodyPr/>
                    <a:lstStyle/>
                    <a:p>
                      <a:pPr marL="144000" algn="l" fontAlgn="ctr"/>
                      <a:r>
                        <a:rPr lang="it-IT" sz="1000" b="1" u="none" strike="noStrike" dirty="0">
                          <a:solidFill>
                            <a:schemeClr val="bg1"/>
                          </a:solidFill>
                          <a:effectLst/>
                        </a:rPr>
                        <a:t>Collegamento ferroviario aeroporto di Genova - Fermate di Erzelli/Aeroporto e Cornigliano est</a:t>
                      </a:r>
                      <a:endParaRPr lang="it-IT" sz="1000" b="1" i="0" u="none" strike="noStrike" dirty="0">
                        <a:solidFill>
                          <a:schemeClr val="bg1"/>
                        </a:solidFill>
                        <a:effectLst/>
                        <a:latin typeface="Fedra Sans Std Light" panose="020B0303040000020004" pitchFamily="34" charset="0"/>
                      </a:endParaRPr>
                    </a:p>
                  </a:txBody>
                  <a:tcPr marL="3821" marR="3821" marT="3821" marB="0" anchor="ctr">
                    <a:solidFill>
                      <a:schemeClr val="accent1"/>
                    </a:solidFill>
                  </a:tcPr>
                </a:tc>
                <a:tc>
                  <a:txBody>
                    <a:bodyPr/>
                    <a:lstStyle/>
                    <a:p>
                      <a:pPr algn="ctr" fontAlgn="ctr"/>
                      <a:r>
                        <a:rPr lang="it-IT" sz="1000" b="0" u="none" strike="noStrike">
                          <a:effectLst/>
                        </a:rPr>
                        <a:t>RFI Spa</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dirty="0">
                          <a:effectLst/>
                        </a:rPr>
                        <a:t>Aeroporti</a:t>
                      </a:r>
                      <a:endParaRPr lang="it-IT" sz="1000" b="0" i="0"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0" u="none" strike="noStrike">
                          <a:effectLst/>
                        </a:rPr>
                        <a:t>PD</a:t>
                      </a:r>
                      <a:endParaRPr lang="it-IT" sz="1000" b="0"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a:effectLst/>
                        </a:rPr>
                        <a:t>Oltre 2025</a:t>
                      </a:r>
                      <a:endParaRPr lang="it-IT" sz="1000" b="1" i="0"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a:effectLst/>
                        </a:rPr>
                        <a:t>69,6</a:t>
                      </a:r>
                      <a:endParaRPr lang="it-IT" sz="1000" b="1" i="1" u="none" strike="noStrike">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69,6</a:t>
                      </a:r>
                      <a:endParaRPr lang="it-IT" sz="1000" b="1" i="1" u="none" strike="noStrike" dirty="0">
                        <a:solidFill>
                          <a:srgbClr val="000000"/>
                        </a:solidFill>
                        <a:effectLst/>
                        <a:latin typeface="Fedra Sans Std Light" panose="020B0303040000020004" pitchFamily="34" charset="0"/>
                      </a:endParaRPr>
                    </a:p>
                  </a:txBody>
                  <a:tcPr marL="3821" marR="3821" marT="3821" marB="0" anchor="ctr"/>
                </a:tc>
                <a:tc>
                  <a:txBody>
                    <a:bodyPr/>
                    <a:lstStyle/>
                    <a:p>
                      <a:pPr algn="ctr" fontAlgn="ctr"/>
                      <a:r>
                        <a:rPr lang="it-IT" sz="1000" b="1" u="none" strike="noStrike" dirty="0">
                          <a:effectLst/>
                        </a:rPr>
                        <a:t>0</a:t>
                      </a:r>
                      <a:endParaRPr lang="it-IT" sz="1000" b="1" i="0" u="none" strike="noStrike" dirty="0">
                        <a:solidFill>
                          <a:srgbClr val="000000"/>
                        </a:solidFill>
                        <a:effectLst/>
                        <a:latin typeface="Fedra Sans Std Light" panose="020B0303040000020004" pitchFamily="34" charset="0"/>
                      </a:endParaRPr>
                    </a:p>
                  </a:txBody>
                  <a:tcPr marL="3821" marR="3821" marT="3821" marB="0" anchor="ctr"/>
                </a:tc>
                <a:extLst>
                  <a:ext uri="{0D108BD9-81ED-4DB2-BD59-A6C34878D82A}">
                    <a16:rowId xmlns:a16="http://schemas.microsoft.com/office/drawing/2014/main" xmlns="" val="3835750064"/>
                  </a:ext>
                </a:extLst>
              </a:tr>
            </a:tbl>
          </a:graphicData>
        </a:graphic>
      </p:graphicFrame>
      <p:sp>
        <p:nvSpPr>
          <p:cNvPr id="5" name="CasellaDiTesto 4">
            <a:extLst>
              <a:ext uri="{FF2B5EF4-FFF2-40B4-BE49-F238E27FC236}">
                <a16:creationId xmlns:a16="http://schemas.microsoft.com/office/drawing/2014/main" xmlns="" id="{32FF7F84-13A7-4778-BC53-6B093D1E24D3}"/>
              </a:ext>
            </a:extLst>
          </p:cNvPr>
          <p:cNvSpPr txBox="1"/>
          <p:nvPr/>
        </p:nvSpPr>
        <p:spPr>
          <a:xfrm>
            <a:off x="521208" y="6336792"/>
            <a:ext cx="6922008" cy="246221"/>
          </a:xfrm>
          <a:prstGeom prst="rect">
            <a:avLst/>
          </a:prstGeom>
          <a:noFill/>
        </p:spPr>
        <p:txBody>
          <a:bodyPr wrap="square" rtlCol="0">
            <a:spAutoFit/>
          </a:bodyPr>
          <a:lstStyle/>
          <a:p>
            <a:r>
              <a:rPr lang="it-IT" sz="1000" dirty="0"/>
              <a:t>Fonte: elaborazione su dati Sistema Informativo Legge Opere Strategiche Silos </a:t>
            </a:r>
          </a:p>
        </p:txBody>
      </p:sp>
    </p:spTree>
    <p:extLst>
      <p:ext uri="{BB962C8B-B14F-4D97-AF65-F5344CB8AC3E}">
        <p14:creationId xmlns:p14="http://schemas.microsoft.com/office/powerpoint/2010/main" val="180500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85DEC2-3CE6-403C-843D-B88A8A456CA0}"/>
              </a:ext>
            </a:extLst>
          </p:cNvPr>
          <p:cNvSpPr>
            <a:spLocks noGrp="1"/>
          </p:cNvSpPr>
          <p:nvPr>
            <p:ph type="title"/>
          </p:nvPr>
        </p:nvSpPr>
        <p:spPr>
          <a:xfrm>
            <a:off x="590296" y="284511"/>
            <a:ext cx="11232472" cy="517864"/>
          </a:xfrm>
        </p:spPr>
        <p:txBody>
          <a:bodyPr rtlCol="0">
            <a:normAutofit/>
          </a:bodyPr>
          <a:lstStyle/>
          <a:p>
            <a:pPr rtl="0"/>
            <a:r>
              <a:rPr lang="it-IT" sz="2800" b="1" dirty="0"/>
              <a:t>Possibili fonti di finanziamento: la «perequazione infrastrutturale»</a:t>
            </a:r>
          </a:p>
        </p:txBody>
      </p:sp>
      <p:sp>
        <p:nvSpPr>
          <p:cNvPr id="4" name="Segnaposto contenuto 3">
            <a:extLst>
              <a:ext uri="{FF2B5EF4-FFF2-40B4-BE49-F238E27FC236}">
                <a16:creationId xmlns:a16="http://schemas.microsoft.com/office/drawing/2014/main" xmlns="" id="{E90D1DAD-22EC-4E58-BFB7-B09C03843717}"/>
              </a:ext>
            </a:extLst>
          </p:cNvPr>
          <p:cNvSpPr>
            <a:spLocks noGrp="1"/>
          </p:cNvSpPr>
          <p:nvPr>
            <p:ph idx="1"/>
          </p:nvPr>
        </p:nvSpPr>
        <p:spPr>
          <a:xfrm>
            <a:off x="477175" y="886567"/>
            <a:ext cx="11232472" cy="5803813"/>
          </a:xfrm>
        </p:spPr>
        <p:txBody>
          <a:bodyPr>
            <a:noAutofit/>
          </a:bodyPr>
          <a:lstStyle/>
          <a:p>
            <a:pPr marL="45720" indent="0" algn="just" fontAlgn="base">
              <a:lnSpc>
                <a:spcPct val="110000"/>
              </a:lnSpc>
              <a:spcBef>
                <a:spcPts val="600"/>
              </a:spcBef>
              <a:buNone/>
            </a:pPr>
            <a:r>
              <a:rPr lang="it-IT" sz="1800" dirty="0">
                <a:solidFill>
                  <a:srgbClr val="0070C0"/>
                </a:solidFill>
              </a:rPr>
              <a:t>Dato il forte stato isolamento in cui si trova, la Liguria ha tutti i requisiti per accedere a particolari contributi e misure normalmente riconosciuti alle regioni periferiche e disagiate, senza che questi vengano considerati aiuti di Stato. Si è recentemente riacceso il dibattito sulla cosiddetta </a:t>
            </a:r>
            <a:r>
              <a:rPr lang="it-IT" sz="1800" b="1" dirty="0">
                <a:solidFill>
                  <a:srgbClr val="0070C0"/>
                </a:solidFill>
              </a:rPr>
              <a:t>perequazione infrastrutturale</a:t>
            </a:r>
            <a:r>
              <a:rPr lang="it-IT" sz="1800" dirty="0">
                <a:solidFill>
                  <a:srgbClr val="0070C0"/>
                </a:solidFill>
              </a:rPr>
              <a:t>, contenuta nell’articolo 22 della legge 42/2009, volta all’attuazione dell’art. 119 della Costituzione dove - al comma 5 - si legge «Per promuovere lo sviluppo economico, la coesione e la solidarietà sociale, per rimuovere gli squilibri economici e sociali, per favorire l'effettivo esercizio dei diritti della persona, o per provvedere a scopi diversi dal normale esercizio delle loro funzioni, lo Stato destina risorse aggiuntive ed effettua interventi speciali in favore di determinati Comuni, Province, Città metropolitane e Regioni». </a:t>
            </a:r>
          </a:p>
          <a:p>
            <a:pPr marL="45720" indent="0" algn="just" fontAlgn="base">
              <a:lnSpc>
                <a:spcPct val="110000"/>
              </a:lnSpc>
              <a:spcBef>
                <a:spcPts val="600"/>
              </a:spcBef>
              <a:buNone/>
            </a:pPr>
            <a:r>
              <a:rPr lang="it-IT" sz="1800" dirty="0">
                <a:solidFill>
                  <a:srgbClr val="0070C0"/>
                </a:solidFill>
              </a:rPr>
              <a:t>La perequazione infrastrutturale</a:t>
            </a:r>
            <a:r>
              <a:rPr lang="it-IT" sz="1800" b="1" dirty="0">
                <a:solidFill>
                  <a:srgbClr val="0070C0"/>
                </a:solidFill>
              </a:rPr>
              <a:t> </a:t>
            </a:r>
            <a:r>
              <a:rPr lang="it-IT" sz="1800" dirty="0">
                <a:solidFill>
                  <a:srgbClr val="0070C0"/>
                </a:solidFill>
              </a:rPr>
              <a:t>ha quindi lo scopo di garantire a tutti i territori le stesse condizioni per favorire lo sviluppo infrastrutturale al fine di permettere all’Italia intera di essere competitiva e connessa e in grado di rispondere alle sfide internazionali. Formulate soprattutto nell’ottica di colmare il divario tra l’offerta infrastrutturale delle regioni del Sud rispetto a quelle del Nord, le disposizioni dell’articolo 22 si adattano perfettamente alle attuali condizioni infrastrutturali in cui si trova la Liguria.</a:t>
            </a:r>
          </a:p>
          <a:p>
            <a:pPr marL="45720" indent="0" algn="just" fontAlgn="base">
              <a:lnSpc>
                <a:spcPct val="110000"/>
              </a:lnSpc>
              <a:spcBef>
                <a:spcPts val="600"/>
              </a:spcBef>
              <a:buNone/>
            </a:pPr>
            <a:r>
              <a:rPr lang="it-IT" sz="1800" dirty="0">
                <a:solidFill>
                  <a:srgbClr val="0070C0"/>
                </a:solidFill>
              </a:rPr>
              <a:t>L’azione si concentra in </a:t>
            </a:r>
            <a:r>
              <a:rPr lang="it-IT" sz="1800" b="1" dirty="0">
                <a:solidFill>
                  <a:srgbClr val="0070C0"/>
                </a:solidFill>
              </a:rPr>
              <a:t>due fasi</a:t>
            </a:r>
            <a:r>
              <a:rPr lang="it-IT" sz="1800" dirty="0">
                <a:solidFill>
                  <a:srgbClr val="0070C0"/>
                </a:solidFill>
              </a:rPr>
              <a:t>: a) censimento delle mancanze infrastrutturali e dei divari a livello territoriale;  b) programmazione degli interventi utili a realizzare un benessere infrastrutturale omogeneo tra i territori del Paese.</a:t>
            </a:r>
          </a:p>
          <a:p>
            <a:pPr marL="45720" indent="0" algn="just" fontAlgn="base">
              <a:lnSpc>
                <a:spcPct val="110000"/>
              </a:lnSpc>
              <a:spcBef>
                <a:spcPts val="600"/>
              </a:spcBef>
              <a:buNone/>
            </a:pPr>
            <a:r>
              <a:rPr lang="it-IT" sz="1800" dirty="0">
                <a:solidFill>
                  <a:srgbClr val="0070C0"/>
                </a:solidFill>
              </a:rPr>
              <a:t>Inoltre, potrebbe essere riconosciuto alla regione un </a:t>
            </a:r>
            <a:r>
              <a:rPr lang="it-IT" sz="1800" b="1" dirty="0">
                <a:solidFill>
                  <a:srgbClr val="0070C0"/>
                </a:solidFill>
              </a:rPr>
              <a:t>regime speciale </a:t>
            </a:r>
            <a:r>
              <a:rPr lang="it-IT" sz="1800" dirty="0">
                <a:solidFill>
                  <a:srgbClr val="0070C0"/>
                </a:solidFill>
              </a:rPr>
              <a:t>in fase di distribuzione di risorse, ma anche nella valutazione delle priorità, analoga a quella che viene riconosciuta alle regioni più periferiche o alle isole in ragione delle loro evidenti difficoltà di collegamento con il resto del Paese e del continente.</a:t>
            </a:r>
          </a:p>
        </p:txBody>
      </p:sp>
    </p:spTree>
    <p:extLst>
      <p:ext uri="{BB962C8B-B14F-4D97-AF65-F5344CB8AC3E}">
        <p14:creationId xmlns:p14="http://schemas.microsoft.com/office/powerpoint/2010/main" val="73131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85DEC2-3CE6-403C-843D-B88A8A456CA0}"/>
              </a:ext>
            </a:extLst>
          </p:cNvPr>
          <p:cNvSpPr>
            <a:spLocks noGrp="1"/>
          </p:cNvSpPr>
          <p:nvPr>
            <p:ph type="title"/>
          </p:nvPr>
        </p:nvSpPr>
        <p:spPr>
          <a:xfrm>
            <a:off x="477175" y="284511"/>
            <a:ext cx="11232472" cy="682286"/>
          </a:xfrm>
        </p:spPr>
        <p:txBody>
          <a:bodyPr rtlCol="0">
            <a:normAutofit/>
          </a:bodyPr>
          <a:lstStyle/>
          <a:p>
            <a:r>
              <a:rPr lang="it-IT" sz="2800" b="1" dirty="0"/>
              <a:t>Gli strumenti dell’Ue per la ripresa dopo il covid-19: Recovery Fund</a:t>
            </a:r>
          </a:p>
        </p:txBody>
      </p:sp>
      <p:sp>
        <p:nvSpPr>
          <p:cNvPr id="4" name="Segnaposto contenuto 3">
            <a:extLst>
              <a:ext uri="{FF2B5EF4-FFF2-40B4-BE49-F238E27FC236}">
                <a16:creationId xmlns:a16="http://schemas.microsoft.com/office/drawing/2014/main" xmlns="" id="{E90D1DAD-22EC-4E58-BFB7-B09C03843717}"/>
              </a:ext>
            </a:extLst>
          </p:cNvPr>
          <p:cNvSpPr>
            <a:spLocks noGrp="1"/>
          </p:cNvSpPr>
          <p:nvPr>
            <p:ph idx="1"/>
          </p:nvPr>
        </p:nvSpPr>
        <p:spPr>
          <a:xfrm>
            <a:off x="477175" y="1054187"/>
            <a:ext cx="3381593" cy="5803813"/>
          </a:xfrm>
        </p:spPr>
        <p:txBody>
          <a:bodyPr>
            <a:noAutofit/>
          </a:bodyPr>
          <a:lstStyle/>
          <a:p>
            <a:pPr marL="45720" indent="0" algn="just">
              <a:buNone/>
            </a:pPr>
            <a:r>
              <a:rPr lang="it-IT" sz="1800" dirty="0">
                <a:solidFill>
                  <a:srgbClr val="0070C0"/>
                </a:solidFill>
              </a:rPr>
              <a:t>il </a:t>
            </a:r>
            <a:r>
              <a:rPr lang="it-IT" sz="1800" b="1" dirty="0">
                <a:solidFill>
                  <a:srgbClr val="0070C0"/>
                </a:solidFill>
              </a:rPr>
              <a:t>Recovery Fund</a:t>
            </a:r>
            <a:r>
              <a:rPr lang="it-IT" sz="1800" dirty="0">
                <a:solidFill>
                  <a:srgbClr val="0070C0"/>
                </a:solidFill>
              </a:rPr>
              <a:t> - attualmente in discussione nella Commissione europea - metterà a disposizione degli Stati membri un ammontare di 750 miliardi di euro, reperito attraverso un’emissione comune di bond. Affinché questi titoli risultino appetibili sul mercato verrà usato il bilancio Ue a garanzia dell’emissione. Si tratta di titoli a lunga scadenza, con rimborso dopo il 2028 e dopo il 2058 e il pagamento spetterà alla Commissione e non ai singoli membri. </a:t>
            </a:r>
          </a:p>
          <a:p>
            <a:pPr marL="45720" indent="0" algn="just">
              <a:buNone/>
            </a:pPr>
            <a:r>
              <a:rPr lang="it-IT" sz="1800" dirty="0">
                <a:solidFill>
                  <a:srgbClr val="0070C0"/>
                </a:solidFill>
              </a:rPr>
              <a:t>All’Italia spetterebbero </a:t>
            </a:r>
            <a:r>
              <a:rPr lang="it-IT" sz="1800" b="1" dirty="0">
                <a:solidFill>
                  <a:srgbClr val="0070C0"/>
                </a:solidFill>
              </a:rPr>
              <a:t>circa 172 miliardi, di cui 81 come contributo a fondo perduto e 91 come prestiti.</a:t>
            </a:r>
            <a:endParaRPr lang="it-IT" sz="1800" dirty="0">
              <a:solidFill>
                <a:srgbClr val="0070C0"/>
              </a:solidFill>
            </a:endParaRPr>
          </a:p>
          <a:p>
            <a:pPr marL="45720" indent="0" algn="just" fontAlgn="base">
              <a:lnSpc>
                <a:spcPct val="114000"/>
              </a:lnSpc>
              <a:spcBef>
                <a:spcPts val="600"/>
              </a:spcBef>
              <a:buNone/>
            </a:pPr>
            <a:endParaRPr lang="it-IT" sz="1800" dirty="0">
              <a:solidFill>
                <a:srgbClr val="0070C0"/>
              </a:solidFill>
            </a:endParaRPr>
          </a:p>
        </p:txBody>
      </p:sp>
      <p:grpSp>
        <p:nvGrpSpPr>
          <p:cNvPr id="5" name="Gruppo 4">
            <a:extLst>
              <a:ext uri="{FF2B5EF4-FFF2-40B4-BE49-F238E27FC236}">
                <a16:creationId xmlns:a16="http://schemas.microsoft.com/office/drawing/2014/main" xmlns="" id="{7EB3E226-DC95-47E2-8973-054766B21624}"/>
              </a:ext>
            </a:extLst>
          </p:cNvPr>
          <p:cNvGrpSpPr/>
          <p:nvPr/>
        </p:nvGrpSpPr>
        <p:grpSpPr>
          <a:xfrm>
            <a:off x="4189476" y="966796"/>
            <a:ext cx="7745723" cy="5586145"/>
            <a:chOff x="4189476" y="811348"/>
            <a:chExt cx="7745723" cy="5586145"/>
          </a:xfrm>
        </p:grpSpPr>
        <p:grpSp>
          <p:nvGrpSpPr>
            <p:cNvPr id="6" name="Gruppo 5">
              <a:extLst>
                <a:ext uri="{FF2B5EF4-FFF2-40B4-BE49-F238E27FC236}">
                  <a16:creationId xmlns:a16="http://schemas.microsoft.com/office/drawing/2014/main" xmlns="" id="{EF1BE099-A73E-4CEE-81F5-805418B0E32D}"/>
                </a:ext>
              </a:extLst>
            </p:cNvPr>
            <p:cNvGrpSpPr/>
            <p:nvPr/>
          </p:nvGrpSpPr>
          <p:grpSpPr>
            <a:xfrm>
              <a:off x="4189476" y="811348"/>
              <a:ext cx="3837432" cy="5586145"/>
              <a:chOff x="4152900" y="1181261"/>
              <a:chExt cx="3837432" cy="5586145"/>
            </a:xfrm>
          </p:grpSpPr>
          <p:sp>
            <p:nvSpPr>
              <p:cNvPr id="11" name="CasellaDiTesto 10">
                <a:extLst>
                  <a:ext uri="{FF2B5EF4-FFF2-40B4-BE49-F238E27FC236}">
                    <a16:creationId xmlns:a16="http://schemas.microsoft.com/office/drawing/2014/main" xmlns="" id="{4E9D04B4-DF11-4172-8F06-70C31AAE2607}"/>
                  </a:ext>
                </a:extLst>
              </p:cNvPr>
              <p:cNvSpPr txBox="1"/>
              <p:nvPr/>
            </p:nvSpPr>
            <p:spPr>
              <a:xfrm>
                <a:off x="4152900" y="1181261"/>
                <a:ext cx="3813048" cy="55861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it-IT" b="1" dirty="0"/>
                  <a:t>Recovery and </a:t>
                </a:r>
                <a:r>
                  <a:rPr lang="it-IT" b="1" dirty="0" err="1"/>
                  <a:t>Resilience</a:t>
                </a:r>
                <a:r>
                  <a:rPr lang="it-IT" b="1" dirty="0"/>
                  <a:t> Facility</a:t>
                </a:r>
              </a:p>
              <a:p>
                <a:pPr algn="ctr"/>
                <a:r>
                  <a:rPr lang="it-IT" dirty="0"/>
                  <a:t>Sostegni finanziari agli Stati per investimenti e riforme per rendere le economie dei membri Ue più resilienti e preparate alle sfide del futuro</a:t>
                </a:r>
              </a:p>
              <a:p>
                <a:pPr algn="ctr"/>
                <a:r>
                  <a:rPr lang="it-IT" b="1" dirty="0">
                    <a:solidFill>
                      <a:srgbClr val="C00000"/>
                    </a:solidFill>
                  </a:rPr>
                  <a:t>560 miliardi</a:t>
                </a:r>
              </a:p>
              <a:p>
                <a:pPr algn="ctr"/>
                <a:r>
                  <a:rPr lang="it-IT" dirty="0"/>
                  <a:t>(250 prestiti	310 a fondo perduto)</a:t>
                </a:r>
              </a:p>
              <a:p>
                <a:pPr algn="ctr"/>
                <a:endParaRPr lang="it-IT" dirty="0"/>
              </a:p>
              <a:p>
                <a:pPr algn="ctr">
                  <a:spcAft>
                    <a:spcPts val="600"/>
                  </a:spcAft>
                </a:pPr>
                <a:r>
                  <a:rPr lang="it-IT" b="1" dirty="0" err="1"/>
                  <a:t>React</a:t>
                </a:r>
                <a:r>
                  <a:rPr lang="it-IT" b="1" dirty="0"/>
                  <a:t> – Eu</a:t>
                </a:r>
              </a:p>
              <a:p>
                <a:pPr algn="ctr"/>
                <a:r>
                  <a:rPr lang="it-IT" dirty="0"/>
                  <a:t>Interventi attraverso la politica di coesione destinati a territori, regioni, città, imprese e lavoratori e ai settori più colpiti dalla pandemia</a:t>
                </a:r>
              </a:p>
              <a:p>
                <a:pPr algn="ctr"/>
                <a:r>
                  <a:rPr lang="it-IT" b="1" dirty="0">
                    <a:solidFill>
                      <a:srgbClr val="C00000"/>
                    </a:solidFill>
                  </a:rPr>
                  <a:t>55 miliardi</a:t>
                </a:r>
              </a:p>
              <a:p>
                <a:pPr algn="ctr"/>
                <a:endParaRPr lang="it-IT" dirty="0"/>
              </a:p>
              <a:p>
                <a:pPr algn="ctr">
                  <a:spcAft>
                    <a:spcPts val="600"/>
                  </a:spcAft>
                </a:pPr>
                <a:r>
                  <a:rPr lang="it-IT" b="1" dirty="0"/>
                  <a:t>Just </a:t>
                </a:r>
                <a:r>
                  <a:rPr lang="it-IT" b="1" dirty="0" err="1"/>
                  <a:t>Transition</a:t>
                </a:r>
                <a:r>
                  <a:rPr lang="it-IT" b="1" dirty="0"/>
                  <a:t> Fund</a:t>
                </a:r>
              </a:p>
              <a:p>
                <a:pPr algn="ctr"/>
                <a:r>
                  <a:rPr lang="it-IT" dirty="0"/>
                  <a:t>Fondi a sostegno della transizione ecologica per i territori più in difficoltà</a:t>
                </a:r>
              </a:p>
              <a:p>
                <a:pPr algn="ctr"/>
                <a:r>
                  <a:rPr lang="it-IT" b="1" dirty="0">
                    <a:solidFill>
                      <a:srgbClr val="C00000"/>
                    </a:solidFill>
                  </a:rPr>
                  <a:t>40 miliardi</a:t>
                </a:r>
              </a:p>
            </p:txBody>
          </p:sp>
          <p:cxnSp>
            <p:nvCxnSpPr>
              <p:cNvPr id="12" name="Connettore diritto 11">
                <a:extLst>
                  <a:ext uri="{FF2B5EF4-FFF2-40B4-BE49-F238E27FC236}">
                    <a16:creationId xmlns:a16="http://schemas.microsoft.com/office/drawing/2014/main" xmlns="" id="{C845D924-E8BF-4879-9B55-239477D9BF66}"/>
                  </a:ext>
                </a:extLst>
              </p:cNvPr>
              <p:cNvCxnSpPr/>
              <p:nvPr/>
            </p:nvCxnSpPr>
            <p:spPr>
              <a:xfrm>
                <a:off x="4152900" y="3448973"/>
                <a:ext cx="3813048" cy="0"/>
              </a:xfrm>
              <a:prstGeom prst="line">
                <a:avLst/>
              </a:prstGeom>
              <a:ln w="254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xmlns="" id="{F6FDA3F2-70C3-495E-840C-59B786816259}"/>
                  </a:ext>
                </a:extLst>
              </p:cNvPr>
              <p:cNvCxnSpPr/>
              <p:nvPr/>
            </p:nvCxnSpPr>
            <p:spPr>
              <a:xfrm>
                <a:off x="4177284" y="5402741"/>
                <a:ext cx="3813048" cy="0"/>
              </a:xfrm>
              <a:prstGeom prst="line">
                <a:avLst/>
              </a:prstGeom>
              <a:ln w="254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7" name="Gruppo 6">
              <a:extLst>
                <a:ext uri="{FF2B5EF4-FFF2-40B4-BE49-F238E27FC236}">
                  <a16:creationId xmlns:a16="http://schemas.microsoft.com/office/drawing/2014/main" xmlns="" id="{616E7B03-97AD-4D60-9968-065BA639D0D0}"/>
                </a:ext>
              </a:extLst>
            </p:cNvPr>
            <p:cNvGrpSpPr/>
            <p:nvPr/>
          </p:nvGrpSpPr>
          <p:grpSpPr>
            <a:xfrm>
              <a:off x="8122151" y="874454"/>
              <a:ext cx="3813048" cy="5109091"/>
              <a:chOff x="4184135" y="1192551"/>
              <a:chExt cx="3813048" cy="5109091"/>
            </a:xfrm>
          </p:grpSpPr>
          <p:sp>
            <p:nvSpPr>
              <p:cNvPr id="8" name="CasellaDiTesto 7">
                <a:extLst>
                  <a:ext uri="{FF2B5EF4-FFF2-40B4-BE49-F238E27FC236}">
                    <a16:creationId xmlns:a16="http://schemas.microsoft.com/office/drawing/2014/main" xmlns="" id="{ADCDD98A-0831-41A1-99EB-8ACF03B47453}"/>
                  </a:ext>
                </a:extLst>
              </p:cNvPr>
              <p:cNvSpPr txBox="1"/>
              <p:nvPr/>
            </p:nvSpPr>
            <p:spPr>
              <a:xfrm>
                <a:off x="4184135" y="1192551"/>
                <a:ext cx="3813048" cy="51090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it-IT" b="1" dirty="0" err="1"/>
                  <a:t>Solvency</a:t>
                </a:r>
                <a:r>
                  <a:rPr lang="it-IT" b="1" dirty="0"/>
                  <a:t> Support Instruments</a:t>
                </a:r>
              </a:p>
              <a:p>
                <a:pPr algn="ctr"/>
                <a:r>
                  <a:rPr lang="it-IT" dirty="0"/>
                  <a:t>Incentiva gli investimenti nelle aziende private nei Paesi maggiormente colpiti dalla pandemia</a:t>
                </a:r>
              </a:p>
              <a:p>
                <a:pPr algn="ctr"/>
                <a:r>
                  <a:rPr lang="it-IT" b="1" dirty="0">
                    <a:solidFill>
                      <a:srgbClr val="C00000"/>
                    </a:solidFill>
                  </a:rPr>
                  <a:t>31 miliardi</a:t>
                </a:r>
              </a:p>
              <a:p>
                <a:pPr algn="ctr"/>
                <a:r>
                  <a:rPr lang="it-IT" dirty="0"/>
                  <a:t>(attiveranno 300 miliardi)</a:t>
                </a:r>
              </a:p>
              <a:p>
                <a:pPr algn="ctr"/>
                <a:endParaRPr lang="it-IT" dirty="0"/>
              </a:p>
              <a:p>
                <a:pPr algn="ctr">
                  <a:spcAft>
                    <a:spcPts val="600"/>
                  </a:spcAft>
                </a:pPr>
                <a:r>
                  <a:rPr lang="it-IT" b="1" dirty="0" err="1"/>
                  <a:t>InvestEu</a:t>
                </a:r>
                <a:endParaRPr lang="it-IT" b="1" dirty="0"/>
              </a:p>
              <a:p>
                <a:pPr algn="ctr"/>
                <a:r>
                  <a:rPr lang="it-IT" dirty="0"/>
                  <a:t>Nasce dall’ex piano Juncker finanzia interventi sulle priorità Ue </a:t>
                </a:r>
              </a:p>
              <a:p>
                <a:pPr algn="ctr"/>
                <a:r>
                  <a:rPr lang="it-IT" b="1" dirty="0">
                    <a:solidFill>
                      <a:srgbClr val="C00000"/>
                    </a:solidFill>
                  </a:rPr>
                  <a:t>15,3 miliardi</a:t>
                </a:r>
              </a:p>
              <a:p>
                <a:pPr algn="ctr"/>
                <a:endParaRPr lang="it-IT" dirty="0"/>
              </a:p>
              <a:p>
                <a:pPr algn="ctr">
                  <a:spcAft>
                    <a:spcPts val="600"/>
                  </a:spcAft>
                </a:pPr>
                <a:r>
                  <a:rPr lang="it-IT" b="1" dirty="0"/>
                  <a:t>EU4Health </a:t>
                </a:r>
                <a:r>
                  <a:rPr lang="it-IT" b="1" dirty="0" err="1"/>
                  <a:t>Programme</a:t>
                </a:r>
                <a:endParaRPr lang="it-IT" b="1" dirty="0"/>
              </a:p>
              <a:p>
                <a:pPr algn="ctr">
                  <a:spcAft>
                    <a:spcPts val="600"/>
                  </a:spcAft>
                </a:pPr>
                <a:r>
                  <a:rPr lang="it-IT" dirty="0"/>
                  <a:t>Fondi a sostegno della sanità per la prevenzione di epidemie e l’acquisto di beni medici e medicali</a:t>
                </a:r>
              </a:p>
              <a:p>
                <a:pPr algn="ctr"/>
                <a:r>
                  <a:rPr lang="it-IT" b="1" dirty="0">
                    <a:solidFill>
                      <a:srgbClr val="C00000"/>
                    </a:solidFill>
                  </a:rPr>
                  <a:t>9,4 miliardi</a:t>
                </a:r>
              </a:p>
            </p:txBody>
          </p:sp>
          <p:cxnSp>
            <p:nvCxnSpPr>
              <p:cNvPr id="9" name="Connettore diritto 8">
                <a:extLst>
                  <a:ext uri="{FF2B5EF4-FFF2-40B4-BE49-F238E27FC236}">
                    <a16:creationId xmlns:a16="http://schemas.microsoft.com/office/drawing/2014/main" xmlns="" id="{17726488-864E-476D-8619-706A3061306D}"/>
                  </a:ext>
                </a:extLst>
              </p:cNvPr>
              <p:cNvCxnSpPr/>
              <p:nvPr/>
            </p:nvCxnSpPr>
            <p:spPr>
              <a:xfrm>
                <a:off x="4184135" y="3140223"/>
                <a:ext cx="3813048" cy="0"/>
              </a:xfrm>
              <a:prstGeom prst="line">
                <a:avLst/>
              </a:prstGeom>
              <a:ln w="254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xmlns="" id="{0146D222-3562-4A5D-9DD0-26FD7A05C888}"/>
                  </a:ext>
                </a:extLst>
              </p:cNvPr>
              <p:cNvCxnSpPr/>
              <p:nvPr/>
            </p:nvCxnSpPr>
            <p:spPr>
              <a:xfrm>
                <a:off x="4184135" y="4545351"/>
                <a:ext cx="3813048" cy="0"/>
              </a:xfrm>
              <a:prstGeom prst="line">
                <a:avLst/>
              </a:prstGeom>
              <a:ln w="254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0500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67AC0C08-6966-42E5-B578-FBB5B580D4BF}"/>
              </a:ext>
            </a:extLst>
          </p:cNvPr>
          <p:cNvPicPr>
            <a:picLocks noChangeAspect="1"/>
          </p:cNvPicPr>
          <p:nvPr/>
        </p:nvPicPr>
        <p:blipFill>
          <a:blip r:embed="rId3"/>
          <a:stretch>
            <a:fillRect/>
          </a:stretch>
        </p:blipFill>
        <p:spPr>
          <a:xfrm>
            <a:off x="6584413" y="3746043"/>
            <a:ext cx="5238750" cy="2751392"/>
          </a:xfrm>
          <a:prstGeom prst="rect">
            <a:avLst/>
          </a:prstGeom>
          <a:ln>
            <a:noFill/>
          </a:ln>
          <a:effectLst>
            <a:outerShdw blurRad="292100" dist="139700" dir="2700000" algn="tl" rotWithShape="0">
              <a:srgbClr val="333333">
                <a:alpha val="65000"/>
              </a:srgbClr>
            </a:outerShdw>
          </a:effectLst>
        </p:spPr>
      </p:pic>
      <p:sp>
        <p:nvSpPr>
          <p:cNvPr id="4" name="Segnaposto contenuto 3">
            <a:extLst>
              <a:ext uri="{FF2B5EF4-FFF2-40B4-BE49-F238E27FC236}">
                <a16:creationId xmlns:a16="http://schemas.microsoft.com/office/drawing/2014/main" xmlns="" id="{E90D1DAD-22EC-4E58-BFB7-B09C03843717}"/>
              </a:ext>
            </a:extLst>
          </p:cNvPr>
          <p:cNvSpPr>
            <a:spLocks noGrp="1"/>
          </p:cNvSpPr>
          <p:nvPr>
            <p:ph idx="1"/>
          </p:nvPr>
        </p:nvSpPr>
        <p:spPr>
          <a:xfrm>
            <a:off x="477175" y="1376603"/>
            <a:ext cx="11237650" cy="2554373"/>
          </a:xfrm>
        </p:spPr>
        <p:txBody>
          <a:bodyPr>
            <a:normAutofit/>
          </a:bodyPr>
          <a:lstStyle/>
          <a:p>
            <a:pPr marL="0" indent="0" algn="just">
              <a:lnSpc>
                <a:spcPct val="133000"/>
              </a:lnSpc>
              <a:spcBef>
                <a:spcPts val="600"/>
              </a:spcBef>
              <a:buNone/>
            </a:pPr>
            <a:r>
              <a:rPr lang="it-IT" sz="1800" dirty="0">
                <a:solidFill>
                  <a:srgbClr val="0070C0"/>
                </a:solidFill>
              </a:rPr>
              <a:t>Nel mese di marzo l’esecutivo Ue ha varato la </a:t>
            </a:r>
            <a:r>
              <a:rPr lang="it-IT" sz="1800" b="1" dirty="0">
                <a:solidFill>
                  <a:srgbClr val="0070C0"/>
                </a:solidFill>
              </a:rPr>
              <a:t>Coronavirus </a:t>
            </a:r>
            <a:r>
              <a:rPr lang="it-IT" sz="1800" b="1" dirty="0" err="1">
                <a:solidFill>
                  <a:srgbClr val="0070C0"/>
                </a:solidFill>
              </a:rPr>
              <a:t>Response</a:t>
            </a:r>
            <a:r>
              <a:rPr lang="it-IT" sz="1800" b="1" dirty="0">
                <a:solidFill>
                  <a:srgbClr val="0070C0"/>
                </a:solidFill>
              </a:rPr>
              <a:t> Investment </a:t>
            </a:r>
            <a:r>
              <a:rPr lang="it-IT" sz="1800" b="1" dirty="0" err="1">
                <a:solidFill>
                  <a:srgbClr val="0070C0"/>
                </a:solidFill>
              </a:rPr>
              <a:t>Initiative</a:t>
            </a:r>
            <a:r>
              <a:rPr lang="it-IT" sz="1800" b="1" dirty="0">
                <a:solidFill>
                  <a:srgbClr val="0070C0"/>
                </a:solidFill>
              </a:rPr>
              <a:t> </a:t>
            </a:r>
            <a:r>
              <a:rPr lang="it-IT" sz="1800" dirty="0">
                <a:solidFill>
                  <a:srgbClr val="0070C0"/>
                </a:solidFill>
              </a:rPr>
              <a:t>che garantisce un aumento immediato di liquidità grazie agli anticipi dei fondi strutturali con un’ampia flessibilità sulla tipologia di investimenti da finanziare. </a:t>
            </a:r>
          </a:p>
          <a:p>
            <a:pPr marL="0" indent="0" algn="just">
              <a:lnSpc>
                <a:spcPct val="133000"/>
              </a:lnSpc>
              <a:spcBef>
                <a:spcPts val="600"/>
              </a:spcBef>
              <a:buNone/>
            </a:pPr>
            <a:r>
              <a:rPr lang="it-IT" sz="1800" dirty="0">
                <a:solidFill>
                  <a:srgbClr val="0070C0"/>
                </a:solidFill>
              </a:rPr>
              <a:t>Questi fondi andrebbero normalmente restituiti se non utilizzati a fine periodo, ma vista la forte richiesta di sostegno a causa della pandemia da covid-19, l’Ue ha deciso di lasciarli nelle casse degli Stati membri. Per l’Italia si tratta di un tesoretto di circa 1,8 miliardi, di cui 850 milioni versati nel 2019 e circa un miliardo nel 2020.</a:t>
            </a:r>
          </a:p>
        </p:txBody>
      </p:sp>
      <p:sp>
        <p:nvSpPr>
          <p:cNvPr id="6" name="Titolo 1">
            <a:extLst>
              <a:ext uri="{FF2B5EF4-FFF2-40B4-BE49-F238E27FC236}">
                <a16:creationId xmlns:a16="http://schemas.microsoft.com/office/drawing/2014/main" xmlns="" id="{42221D19-34AB-4035-8504-84BC70D389DB}"/>
              </a:ext>
            </a:extLst>
          </p:cNvPr>
          <p:cNvSpPr txBox="1">
            <a:spLocks/>
          </p:cNvSpPr>
          <p:nvPr/>
        </p:nvSpPr>
        <p:spPr>
          <a:xfrm>
            <a:off x="477175" y="284511"/>
            <a:ext cx="9713200" cy="9975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t-IT" sz="2800" b="1" dirty="0"/>
              <a:t>Gli strumenti dell’Ue per la ripresa dopo il covid-19: Coronavirus </a:t>
            </a:r>
            <a:r>
              <a:rPr lang="it-IT" sz="2800" b="1" dirty="0" err="1"/>
              <a:t>Response</a:t>
            </a:r>
            <a:r>
              <a:rPr lang="it-IT" sz="2800" b="1" dirty="0"/>
              <a:t> Investment </a:t>
            </a:r>
            <a:r>
              <a:rPr lang="it-IT" sz="2800" b="1" dirty="0" err="1"/>
              <a:t>Initiative</a:t>
            </a:r>
            <a:endParaRPr lang="it-IT" sz="2800" b="1" dirty="0"/>
          </a:p>
        </p:txBody>
      </p:sp>
      <p:sp>
        <p:nvSpPr>
          <p:cNvPr id="8" name="Rettangolo 7">
            <a:extLst>
              <a:ext uri="{FF2B5EF4-FFF2-40B4-BE49-F238E27FC236}">
                <a16:creationId xmlns:a16="http://schemas.microsoft.com/office/drawing/2014/main" xmlns="" id="{8754D66B-E03A-4AE1-9034-F293A9344C24}"/>
              </a:ext>
            </a:extLst>
          </p:cNvPr>
          <p:cNvSpPr/>
          <p:nvPr/>
        </p:nvSpPr>
        <p:spPr>
          <a:xfrm>
            <a:off x="486602" y="3776156"/>
            <a:ext cx="5782223" cy="1166473"/>
          </a:xfrm>
          <a:prstGeom prst="rect">
            <a:avLst/>
          </a:prstGeom>
        </p:spPr>
        <p:txBody>
          <a:bodyPr wrap="square">
            <a:spAutoFit/>
          </a:bodyPr>
          <a:lstStyle/>
          <a:p>
            <a:pPr algn="just" fontAlgn="base">
              <a:lnSpc>
                <a:spcPct val="133000"/>
              </a:lnSpc>
              <a:spcBef>
                <a:spcPts val="600"/>
              </a:spcBef>
            </a:pPr>
            <a:r>
              <a:rPr lang="it-IT" dirty="0">
                <a:solidFill>
                  <a:srgbClr val="0070C0"/>
                </a:solidFill>
              </a:rPr>
              <a:t>La grande flessibilità nell’utilizzo permetterebbe di recuperare le risorse mancanti per il completamento delle opere infrastrutturali prioritarie per Genova e la Liguria.</a:t>
            </a:r>
          </a:p>
        </p:txBody>
      </p:sp>
    </p:spTree>
    <p:extLst>
      <p:ext uri="{BB962C8B-B14F-4D97-AF65-F5344CB8AC3E}">
        <p14:creationId xmlns:p14="http://schemas.microsoft.com/office/powerpoint/2010/main" val="281143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E9E09B16-4874-4AF2-86A9-1E174C200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 name="Immagine 6">
            <a:extLst>
              <a:ext uri="{FF2B5EF4-FFF2-40B4-BE49-F238E27FC236}">
                <a16:creationId xmlns:a16="http://schemas.microsoft.com/office/drawing/2014/main" xmlns="" id="{5B1885B6-720E-4434-8EED-676D134293D0}"/>
              </a:ext>
            </a:extLst>
          </p:cNvPr>
          <p:cNvPicPr>
            <a:picLocks noChangeAspect="1"/>
          </p:cNvPicPr>
          <p:nvPr/>
        </p:nvPicPr>
        <p:blipFill rotWithShape="1">
          <a:blip r:embed="rId3"/>
          <a:srcRect t="12498" b="12502"/>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xmlns="" id="{F557AC3B-63D5-4181-AD35-0D051F7C82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 name="Rettangolo 4">
            <a:extLst>
              <a:ext uri="{FF2B5EF4-FFF2-40B4-BE49-F238E27FC236}">
                <a16:creationId xmlns:a16="http://schemas.microsoft.com/office/drawing/2014/main" xmlns="" id="{44A525EA-2FA3-46DB-A8D5-11C14B7D58F9}"/>
              </a:ext>
            </a:extLst>
          </p:cNvPr>
          <p:cNvSpPr/>
          <p:nvPr/>
        </p:nvSpPr>
        <p:spPr>
          <a:xfrm>
            <a:off x="7840599" y="-1861"/>
            <a:ext cx="3933825" cy="3622844"/>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buClr>
                <a:schemeClr val="accent1"/>
              </a:buClr>
              <a:buSzPct val="80000"/>
            </a:pPr>
            <a:r>
              <a:rPr lang="en-US" sz="4200" b="1" cap="all" dirty="0">
                <a:solidFill>
                  <a:srgbClr val="FFFFFF"/>
                </a:solidFill>
                <a:effectLst>
                  <a:outerShdw blurRad="38100" dist="38100" dir="2700000" algn="tl">
                    <a:srgbClr val="000000">
                      <a:alpha val="43137"/>
                    </a:srgbClr>
                  </a:outerShdw>
                </a:effectLst>
                <a:latin typeface="+mj-lt"/>
                <a:ea typeface="+mj-ea"/>
                <a:cs typeface="+mj-cs"/>
              </a:rPr>
              <a:t>12 </a:t>
            </a:r>
            <a:r>
              <a:rPr lang="en-US" sz="4200" b="1" cap="all" dirty="0" err="1">
                <a:solidFill>
                  <a:srgbClr val="FFFFFF"/>
                </a:solidFill>
                <a:effectLst>
                  <a:outerShdw blurRad="38100" dist="38100" dir="2700000" algn="tl">
                    <a:srgbClr val="000000">
                      <a:alpha val="43137"/>
                    </a:srgbClr>
                  </a:outerShdw>
                </a:effectLst>
                <a:latin typeface="+mj-lt"/>
                <a:ea typeface="+mj-ea"/>
                <a:cs typeface="+mj-cs"/>
              </a:rPr>
              <a:t>priorità</a:t>
            </a:r>
            <a:r>
              <a:rPr lang="en-US" sz="4200" b="1" cap="all" dirty="0">
                <a:solidFill>
                  <a:srgbClr val="FFFFFF"/>
                </a:solidFill>
                <a:effectLst>
                  <a:outerShdw blurRad="38100" dist="38100" dir="2700000" algn="tl">
                    <a:srgbClr val="000000">
                      <a:alpha val="43137"/>
                    </a:srgbClr>
                  </a:outerShdw>
                </a:effectLst>
                <a:latin typeface="+mj-lt"/>
                <a:ea typeface="+mj-ea"/>
                <a:cs typeface="+mj-cs"/>
              </a:rPr>
              <a:t> per </a:t>
            </a:r>
            <a:r>
              <a:rPr lang="en-US" sz="4200" b="1" cap="all" dirty="0" err="1">
                <a:solidFill>
                  <a:srgbClr val="FFFFFF"/>
                </a:solidFill>
                <a:effectLst>
                  <a:outerShdw blurRad="38100" dist="38100" dir="2700000" algn="tl">
                    <a:srgbClr val="000000">
                      <a:alpha val="43137"/>
                    </a:srgbClr>
                  </a:outerShdw>
                </a:effectLst>
                <a:latin typeface="+mj-lt"/>
                <a:ea typeface="+mj-ea"/>
                <a:cs typeface="+mj-cs"/>
              </a:rPr>
              <a:t>il</a:t>
            </a:r>
            <a:r>
              <a:rPr lang="en-US" sz="4200" b="1" cap="all" dirty="0">
                <a:solidFill>
                  <a:srgbClr val="FFFFFF"/>
                </a:solidFill>
                <a:effectLst>
                  <a:outerShdw blurRad="38100" dist="38100" dir="2700000" algn="tl">
                    <a:srgbClr val="000000">
                      <a:alpha val="43137"/>
                    </a:srgbClr>
                  </a:outerShdw>
                </a:effectLst>
                <a:latin typeface="+mj-lt"/>
                <a:ea typeface="+mj-ea"/>
                <a:cs typeface="+mj-cs"/>
              </a:rPr>
              <a:t> </a:t>
            </a:r>
            <a:r>
              <a:rPr lang="en-US" sz="4200" b="1" cap="all" dirty="0" err="1">
                <a:solidFill>
                  <a:srgbClr val="FFFFFF"/>
                </a:solidFill>
                <a:effectLst>
                  <a:outerShdw blurRad="38100" dist="38100" dir="2700000" algn="tl">
                    <a:srgbClr val="000000">
                      <a:alpha val="43137"/>
                    </a:srgbClr>
                  </a:outerShdw>
                </a:effectLst>
                <a:latin typeface="+mj-lt"/>
                <a:ea typeface="+mj-ea"/>
                <a:cs typeface="+mj-cs"/>
              </a:rPr>
              <a:t>rilancio</a:t>
            </a:r>
            <a:r>
              <a:rPr lang="en-US" sz="4200" b="1" cap="all" dirty="0">
                <a:solidFill>
                  <a:srgbClr val="FFFFFF"/>
                </a:solidFill>
                <a:effectLst>
                  <a:outerShdw blurRad="38100" dist="38100" dir="2700000" algn="tl">
                    <a:srgbClr val="000000">
                      <a:alpha val="43137"/>
                    </a:srgbClr>
                  </a:outerShdw>
                </a:effectLst>
                <a:latin typeface="+mj-lt"/>
                <a:ea typeface="+mj-ea"/>
                <a:cs typeface="+mj-cs"/>
              </a:rPr>
              <a:t> di Genova e </a:t>
            </a:r>
            <a:r>
              <a:rPr lang="en-US" sz="4200" b="1" cap="all" dirty="0" err="1">
                <a:solidFill>
                  <a:srgbClr val="FFFFFF"/>
                </a:solidFill>
                <a:effectLst>
                  <a:outerShdw blurRad="38100" dist="38100" dir="2700000" algn="tl">
                    <a:srgbClr val="000000">
                      <a:alpha val="43137"/>
                    </a:srgbClr>
                  </a:outerShdw>
                </a:effectLst>
                <a:latin typeface="+mj-lt"/>
                <a:ea typeface="+mj-ea"/>
                <a:cs typeface="+mj-cs"/>
              </a:rPr>
              <a:t>della</a:t>
            </a:r>
            <a:r>
              <a:rPr lang="en-US" sz="4200" b="1" cap="all" dirty="0">
                <a:solidFill>
                  <a:srgbClr val="FFFFFF"/>
                </a:solidFill>
                <a:effectLst>
                  <a:outerShdw blurRad="38100" dist="38100" dir="2700000" algn="tl">
                    <a:srgbClr val="000000">
                      <a:alpha val="43137"/>
                    </a:srgbClr>
                  </a:outerShdw>
                </a:effectLst>
                <a:latin typeface="+mj-lt"/>
                <a:ea typeface="+mj-ea"/>
                <a:cs typeface="+mj-cs"/>
              </a:rPr>
              <a:t> </a:t>
            </a:r>
            <a:r>
              <a:rPr lang="en-US" sz="4200" b="1" cap="all" dirty="0" err="1">
                <a:solidFill>
                  <a:srgbClr val="FFFFFF"/>
                </a:solidFill>
                <a:effectLst>
                  <a:outerShdw blurRad="38100" dist="38100" dir="2700000" algn="tl">
                    <a:srgbClr val="000000">
                      <a:alpha val="43137"/>
                    </a:srgbClr>
                  </a:outerShdw>
                </a:effectLst>
                <a:latin typeface="+mj-lt"/>
                <a:ea typeface="+mj-ea"/>
                <a:cs typeface="+mj-cs"/>
              </a:rPr>
              <a:t>liguria</a:t>
            </a:r>
            <a:endParaRPr lang="en-US" sz="4200" b="1" cap="all" dirty="0">
              <a:solidFill>
                <a:srgbClr val="FFFFFF"/>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9172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85DEC2-3CE6-403C-843D-B88A8A456CA0}"/>
              </a:ext>
            </a:extLst>
          </p:cNvPr>
          <p:cNvSpPr>
            <a:spLocks noGrp="1"/>
          </p:cNvSpPr>
          <p:nvPr>
            <p:ph type="title"/>
          </p:nvPr>
        </p:nvSpPr>
        <p:spPr>
          <a:xfrm>
            <a:off x="477175" y="284511"/>
            <a:ext cx="11232472" cy="657322"/>
          </a:xfrm>
        </p:spPr>
        <p:txBody>
          <a:bodyPr rtlCol="0">
            <a:normAutofit/>
          </a:bodyPr>
          <a:lstStyle/>
          <a:p>
            <a:r>
              <a:rPr lang="it-IT" sz="2800" b="1" dirty="0"/>
              <a:t>Le priorità d’intervento per la rete stradale, autostradale e ferroviaria</a:t>
            </a:r>
          </a:p>
        </p:txBody>
      </p:sp>
      <p:graphicFrame>
        <p:nvGraphicFramePr>
          <p:cNvPr id="16" name="Tabella 15">
            <a:extLst>
              <a:ext uri="{FF2B5EF4-FFF2-40B4-BE49-F238E27FC236}">
                <a16:creationId xmlns:a16="http://schemas.microsoft.com/office/drawing/2014/main" xmlns="" id="{3368BDD3-2D94-4D15-892E-1BE0CF346FA0}"/>
              </a:ext>
            </a:extLst>
          </p:cNvPr>
          <p:cNvGraphicFramePr>
            <a:graphicFrameLocks noGrp="1"/>
          </p:cNvGraphicFramePr>
          <p:nvPr>
            <p:extLst>
              <p:ext uri="{D42A27DB-BD31-4B8C-83A1-F6EECF244321}">
                <p14:modId xmlns:p14="http://schemas.microsoft.com/office/powerpoint/2010/main" val="2319040026"/>
              </p:ext>
            </p:extLst>
          </p:nvPr>
        </p:nvGraphicFramePr>
        <p:xfrm>
          <a:off x="548654" y="1078992"/>
          <a:ext cx="11089514" cy="5365700"/>
        </p:xfrm>
        <a:graphic>
          <a:graphicData uri="http://schemas.openxmlformats.org/drawingml/2006/table">
            <a:tbl>
              <a:tblPr firstRow="1" firstCol="1" bandRow="1">
                <a:tableStyleId>{5C22544A-7EE6-4342-B048-85BDC9FD1C3A}</a:tableStyleId>
              </a:tblPr>
              <a:tblGrid>
                <a:gridCol w="1901938">
                  <a:extLst>
                    <a:ext uri="{9D8B030D-6E8A-4147-A177-3AD203B41FA5}">
                      <a16:colId xmlns:a16="http://schemas.microsoft.com/office/drawing/2014/main" xmlns="" val="3901580119"/>
                    </a:ext>
                  </a:extLst>
                </a:gridCol>
                <a:gridCol w="9187576">
                  <a:extLst>
                    <a:ext uri="{9D8B030D-6E8A-4147-A177-3AD203B41FA5}">
                      <a16:colId xmlns:a16="http://schemas.microsoft.com/office/drawing/2014/main" xmlns="" val="3653744194"/>
                    </a:ext>
                  </a:extLst>
                </a:gridCol>
              </a:tblGrid>
              <a:tr h="612561">
                <a:tc rowSpan="5">
                  <a:txBody>
                    <a:bodyPr/>
                    <a:lstStyle/>
                    <a:p>
                      <a:pPr algn="l">
                        <a:lnSpc>
                          <a:spcPct val="115000"/>
                        </a:lnSpc>
                        <a:spcBef>
                          <a:spcPts val="600"/>
                        </a:spcBef>
                        <a:spcAft>
                          <a:spcPts val="0"/>
                        </a:spcAft>
                      </a:pPr>
                      <a:r>
                        <a:rPr lang="it-IT" sz="1800" dirty="0">
                          <a:solidFill>
                            <a:srgbClr val="0070C0"/>
                          </a:solidFill>
                          <a:effectLst/>
                        </a:rPr>
                        <a:t>Rete stradale e autostradale</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lnT w="19050" cap="flat" cmpd="sng" algn="ctr">
                      <a:solidFill>
                        <a:srgbClr val="9DC3E6"/>
                      </a:solidFill>
                      <a:prstDash val="solid"/>
                      <a:round/>
                      <a:headEnd type="none" w="med" len="med"/>
                      <a:tailEnd type="none" w="med" len="med"/>
                    </a:lnT>
                    <a:lnB w="19050" cap="flat" cmpd="sng" algn="ctr">
                      <a:solidFill>
                        <a:srgbClr val="9DC3E6"/>
                      </a:solidFill>
                      <a:prstDash val="solid"/>
                      <a:round/>
                      <a:headEnd type="none" w="med" len="med"/>
                      <a:tailEnd type="none" w="med" len="med"/>
                    </a:lnB>
                    <a:noFill/>
                  </a:tcPr>
                </a:tc>
                <a:tc>
                  <a:txBody>
                    <a:bodyPr/>
                    <a:lstStyle/>
                    <a:p>
                      <a:pPr marL="342900" indent="-342900" algn="just">
                        <a:lnSpc>
                          <a:spcPct val="115000"/>
                        </a:lnSpc>
                        <a:spcBef>
                          <a:spcPts val="600"/>
                        </a:spcBef>
                        <a:spcAft>
                          <a:spcPts val="0"/>
                        </a:spcAft>
                        <a:buClr>
                          <a:srgbClr val="C00000"/>
                        </a:buClr>
                        <a:buFont typeface="+mj-lt"/>
                        <a:buAutoNum type="arabicPeriod"/>
                      </a:pPr>
                      <a:r>
                        <a:rPr lang="it-IT" sz="1800" b="0" dirty="0">
                          <a:solidFill>
                            <a:srgbClr val="0070C0"/>
                          </a:solidFill>
                          <a:effectLst/>
                        </a:rPr>
                        <a:t>Completare nei tempi previsti tutti i </a:t>
                      </a:r>
                      <a:r>
                        <a:rPr lang="it-IT" sz="1800" b="1" dirty="0">
                          <a:solidFill>
                            <a:srgbClr val="0070C0"/>
                          </a:solidFill>
                          <a:effectLst/>
                        </a:rPr>
                        <a:t>collegamenti di accesso al </a:t>
                      </a:r>
                      <a:r>
                        <a:rPr lang="it-IT" sz="1800" b="1" dirty="0">
                          <a:solidFill>
                            <a:srgbClr val="C00000"/>
                          </a:solidFill>
                          <a:effectLst/>
                        </a:rPr>
                        <a:t>nuovo ponte sul Polcevera </a:t>
                      </a:r>
                      <a:r>
                        <a:rPr lang="it-IT" sz="1800" b="0" dirty="0">
                          <a:solidFill>
                            <a:srgbClr val="0070C0"/>
                          </a:solidFill>
                          <a:effectLst/>
                        </a:rPr>
                        <a:t>ed avere   </a:t>
                      </a:r>
                      <a:r>
                        <a:rPr lang="it-IT" sz="1800" b="1" dirty="0">
                          <a:solidFill>
                            <a:srgbClr val="0070C0"/>
                          </a:solidFill>
                          <a:effectLst/>
                        </a:rPr>
                        <a:t>certezze sul Concessionario che si occuperà della gestione del nuovo viadotto.</a:t>
                      </a:r>
                      <a:endParaRPr lang="it-IT" sz="18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19050"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4172616421"/>
                  </a:ext>
                </a:extLst>
              </a:tr>
              <a:tr h="612561">
                <a:tc vMerge="1">
                  <a:txBody>
                    <a:bodyPr/>
                    <a:lstStyle/>
                    <a:p>
                      <a:endParaRPr lang="it-IT"/>
                    </a:p>
                  </a:txBody>
                  <a:tcPr/>
                </a:tc>
                <a:tc>
                  <a:txBody>
                    <a:bodyPr/>
                    <a:lstStyle/>
                    <a:p>
                      <a:pPr marL="342900" indent="-342900" algn="just">
                        <a:lnSpc>
                          <a:spcPct val="115000"/>
                        </a:lnSpc>
                        <a:spcBef>
                          <a:spcPts val="600"/>
                        </a:spcBef>
                        <a:spcAft>
                          <a:spcPts val="0"/>
                        </a:spcAft>
                        <a:buClr>
                          <a:srgbClr val="C00000"/>
                        </a:buClr>
                        <a:buFont typeface="+mj-lt"/>
                        <a:buAutoNum type="arabicPeriod" startAt="2"/>
                      </a:pPr>
                      <a:r>
                        <a:rPr lang="it-IT" sz="1800" dirty="0">
                          <a:solidFill>
                            <a:srgbClr val="0070C0"/>
                          </a:solidFill>
                          <a:effectLst/>
                        </a:rPr>
                        <a:t>Accelerare l’avvio dei cantieri della </a:t>
                      </a:r>
                      <a:r>
                        <a:rPr lang="it-IT" sz="1800" b="1" dirty="0">
                          <a:solidFill>
                            <a:srgbClr val="C00000"/>
                          </a:solidFill>
                          <a:effectLst/>
                        </a:rPr>
                        <a:t>Gronda di Genova</a:t>
                      </a:r>
                      <a:r>
                        <a:rPr lang="it-IT" sz="1800" dirty="0">
                          <a:solidFill>
                            <a:srgbClr val="0070C0"/>
                          </a:solidFill>
                          <a:effectLst/>
                        </a:rPr>
                        <a:t>, opera fondamentale per migliorare la mobilità merci e passeggeri intorno al capoluogo ligure.</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9525"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3607298954"/>
                  </a:ext>
                </a:extLst>
              </a:tr>
              <a:tr h="397055">
                <a:tc vMerge="1">
                  <a:txBody>
                    <a:bodyPr/>
                    <a:lstStyle/>
                    <a:p>
                      <a:endParaRPr lang="it-IT"/>
                    </a:p>
                  </a:txBody>
                  <a:tcPr/>
                </a:tc>
                <a:tc>
                  <a:txBody>
                    <a:bodyPr/>
                    <a:lstStyle/>
                    <a:p>
                      <a:pPr marL="342900" indent="-342900" algn="just">
                        <a:lnSpc>
                          <a:spcPct val="115000"/>
                        </a:lnSpc>
                        <a:spcBef>
                          <a:spcPts val="0"/>
                        </a:spcBef>
                        <a:spcAft>
                          <a:spcPts val="0"/>
                        </a:spcAft>
                        <a:buClr>
                          <a:srgbClr val="C00000"/>
                        </a:buClr>
                        <a:buFont typeface="+mj-lt"/>
                        <a:buAutoNum type="arabicPeriod" startAt="3"/>
                      </a:pPr>
                      <a:r>
                        <a:rPr lang="it-IT" sz="1800" dirty="0">
                          <a:solidFill>
                            <a:srgbClr val="0070C0"/>
                          </a:solidFill>
                          <a:effectLst/>
                        </a:rPr>
                        <a:t>Accelerare i lavori per migliorare l’accessibilità delle aree più periferiche, come la </a:t>
                      </a:r>
                      <a:r>
                        <a:rPr lang="it-IT" sz="1800" b="1" dirty="0">
                          <a:solidFill>
                            <a:srgbClr val="C00000"/>
                          </a:solidFill>
                          <a:effectLst/>
                        </a:rPr>
                        <a:t>Val Fontanabuona</a:t>
                      </a:r>
                      <a:r>
                        <a:rPr lang="it-IT" sz="1800" b="1" dirty="0">
                          <a:solidFill>
                            <a:srgbClr val="0070C0"/>
                          </a:solidFill>
                          <a:effectLst/>
                        </a:rPr>
                        <a:t> </a:t>
                      </a:r>
                      <a:r>
                        <a:rPr lang="it-IT" sz="1800" b="0" dirty="0">
                          <a:solidFill>
                            <a:srgbClr val="0070C0"/>
                          </a:solidFill>
                          <a:effectLst/>
                        </a:rPr>
                        <a:t>mediante la realizzazione dell’omonimo tunnel</a:t>
                      </a:r>
                      <a:endParaRPr lang="it-IT" sz="18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9525"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665258048"/>
                  </a:ext>
                </a:extLst>
              </a:tr>
              <a:tr h="343445">
                <a:tc vMerge="1">
                  <a:txBody>
                    <a:bodyPr/>
                    <a:lstStyle/>
                    <a:p>
                      <a:endParaRPr lang="it-IT"/>
                    </a:p>
                  </a:txBody>
                  <a:tcPr/>
                </a:tc>
                <a:tc>
                  <a:txBody>
                    <a:bodyPr/>
                    <a:lstStyle/>
                    <a:p>
                      <a:pPr marL="342900" indent="-342900" algn="just">
                        <a:lnSpc>
                          <a:spcPct val="115000"/>
                        </a:lnSpc>
                        <a:spcBef>
                          <a:spcPts val="600"/>
                        </a:spcBef>
                        <a:spcAft>
                          <a:spcPts val="0"/>
                        </a:spcAft>
                        <a:buClr>
                          <a:srgbClr val="C00000"/>
                        </a:buClr>
                        <a:buFont typeface="+mj-lt"/>
                        <a:buAutoNum type="arabicPeriod" startAt="4"/>
                      </a:pPr>
                      <a:r>
                        <a:rPr lang="it-IT" sz="1800" kern="1200" dirty="0">
                          <a:solidFill>
                            <a:srgbClr val="0070C0"/>
                          </a:solidFill>
                          <a:effectLst/>
                          <a:latin typeface="+mn-lt"/>
                          <a:ea typeface="+mn-ea"/>
                          <a:cs typeface="+mn-cs"/>
                        </a:rPr>
                        <a:t>Accelerare la fase di gara e cantierizzazione degli interventi lungo la </a:t>
                      </a:r>
                      <a:r>
                        <a:rPr lang="it-IT" sz="1800" b="1" kern="1200" dirty="0">
                          <a:solidFill>
                            <a:srgbClr val="C00000"/>
                          </a:solidFill>
                          <a:effectLst/>
                          <a:latin typeface="+mn-lt"/>
                          <a:ea typeface="+mn-ea"/>
                          <a:cs typeface="+mn-cs"/>
                        </a:rPr>
                        <a:t>Variante Aurelia bis</a:t>
                      </a:r>
                    </a:p>
                  </a:txBody>
                  <a:tcPr marL="29637" marR="29637" marT="0" marB="0" anchor="ctr">
                    <a:lnT w="9525"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2343813011"/>
                  </a:ext>
                </a:extLst>
              </a:tr>
              <a:tr h="343445">
                <a:tc vMerge="1">
                  <a:txBody>
                    <a:bodyPr/>
                    <a:lstStyle/>
                    <a:p>
                      <a:endParaRPr lang="it-IT"/>
                    </a:p>
                  </a:txBody>
                  <a:tcPr/>
                </a:tc>
                <a:tc>
                  <a:txBody>
                    <a:bodyPr/>
                    <a:lstStyle/>
                    <a:p>
                      <a:pPr marL="342900" indent="-342900" algn="just">
                        <a:lnSpc>
                          <a:spcPct val="115000"/>
                        </a:lnSpc>
                        <a:spcBef>
                          <a:spcPts val="600"/>
                        </a:spcBef>
                        <a:spcAft>
                          <a:spcPts val="0"/>
                        </a:spcAft>
                        <a:buClr>
                          <a:srgbClr val="C00000"/>
                        </a:buClr>
                        <a:buFont typeface="+mj-lt"/>
                        <a:buAutoNum type="arabicPeriod" startAt="5"/>
                      </a:pPr>
                      <a:r>
                        <a:rPr lang="it-IT" sz="1800" dirty="0">
                          <a:solidFill>
                            <a:srgbClr val="0070C0"/>
                          </a:solidFill>
                          <a:effectLst/>
                        </a:rPr>
                        <a:t>Accelerare il progetto di realizzazione dell’</a:t>
                      </a:r>
                      <a:r>
                        <a:rPr lang="it-IT" sz="1800" b="1" dirty="0">
                          <a:solidFill>
                            <a:srgbClr val="C00000"/>
                          </a:solidFill>
                          <a:effectLst/>
                        </a:rPr>
                        <a:t>autoparco per i camion </a:t>
                      </a:r>
                      <a:r>
                        <a:rPr lang="it-IT" sz="1800" dirty="0">
                          <a:solidFill>
                            <a:srgbClr val="0070C0"/>
                          </a:solidFill>
                          <a:effectLst/>
                        </a:rPr>
                        <a:t>destinati al porto.</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9525" cap="flat" cmpd="sng" algn="ctr">
                      <a:solidFill>
                        <a:srgbClr val="9DC3E6"/>
                      </a:solidFill>
                      <a:prstDash val="solid"/>
                      <a:round/>
                      <a:headEnd type="none" w="med" len="med"/>
                      <a:tailEnd type="none" w="med" len="med"/>
                    </a:lnT>
                    <a:lnB w="19050"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2155944956"/>
                  </a:ext>
                </a:extLst>
              </a:tr>
              <a:tr h="928869">
                <a:tc rowSpan="4">
                  <a:txBody>
                    <a:bodyPr/>
                    <a:lstStyle/>
                    <a:p>
                      <a:pPr algn="l">
                        <a:lnSpc>
                          <a:spcPct val="115000"/>
                        </a:lnSpc>
                        <a:spcBef>
                          <a:spcPts val="600"/>
                        </a:spcBef>
                        <a:spcAft>
                          <a:spcPts val="0"/>
                        </a:spcAft>
                      </a:pPr>
                      <a:r>
                        <a:rPr lang="it-IT" sz="1800" dirty="0">
                          <a:solidFill>
                            <a:srgbClr val="0070C0"/>
                          </a:solidFill>
                          <a:effectLst/>
                        </a:rPr>
                        <a:t>Rete ferroviaria</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lnT w="19050" cap="flat" cmpd="sng" algn="ctr">
                      <a:solidFill>
                        <a:srgbClr val="9DC3E6"/>
                      </a:solidFill>
                      <a:prstDash val="solid"/>
                      <a:round/>
                      <a:headEnd type="none" w="med" len="med"/>
                      <a:tailEnd type="none" w="med" len="med"/>
                    </a:lnT>
                    <a:lnB w="19050" cap="flat" cmpd="sng" algn="ctr">
                      <a:solidFill>
                        <a:srgbClr val="9DC3E6"/>
                      </a:solidFill>
                      <a:prstDash val="solid"/>
                      <a:round/>
                      <a:headEnd type="none" w="med" len="med"/>
                      <a:tailEnd type="none" w="med" len="med"/>
                    </a:lnB>
                    <a:noFill/>
                  </a:tcPr>
                </a:tc>
                <a:tc>
                  <a:txBody>
                    <a:bodyPr/>
                    <a:lstStyle/>
                    <a:p>
                      <a:pPr marL="342900" indent="-342900" algn="just">
                        <a:lnSpc>
                          <a:spcPct val="115000"/>
                        </a:lnSpc>
                        <a:spcBef>
                          <a:spcPts val="600"/>
                        </a:spcBef>
                        <a:spcAft>
                          <a:spcPts val="0"/>
                        </a:spcAft>
                        <a:buClr>
                          <a:srgbClr val="C00000"/>
                        </a:buClr>
                        <a:buFont typeface="+mj-lt"/>
                        <a:buAutoNum type="arabicPeriod" startAt="6"/>
                      </a:pPr>
                      <a:r>
                        <a:rPr lang="it-IT" sz="1800" dirty="0">
                          <a:solidFill>
                            <a:srgbClr val="0070C0"/>
                          </a:solidFill>
                          <a:effectLst/>
                        </a:rPr>
                        <a:t>Rispettare il cronoprogramma per la </a:t>
                      </a:r>
                      <a:r>
                        <a:rPr lang="it-IT" sz="1800" b="1" dirty="0">
                          <a:solidFill>
                            <a:srgbClr val="C00000"/>
                          </a:solidFill>
                          <a:effectLst/>
                        </a:rPr>
                        <a:t>realizzazione del Terzo Valico</a:t>
                      </a:r>
                      <a:r>
                        <a:rPr lang="it-IT" sz="1800" dirty="0">
                          <a:solidFill>
                            <a:srgbClr val="0070C0"/>
                          </a:solidFill>
                          <a:effectLst/>
                        </a:rPr>
                        <a:t>, con una particolare attenzione all’ultimo miglio fondamentale per il funzionamento della linea sotto il profilo logistico, perché è il collegamento del valico al nodo ferroviario di Genova.</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19050"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782474576"/>
                  </a:ext>
                </a:extLst>
              </a:tr>
              <a:tr h="928869">
                <a:tc vMerge="1">
                  <a:txBody>
                    <a:bodyPr/>
                    <a:lstStyle/>
                    <a:p>
                      <a:endParaRPr lang="it-IT"/>
                    </a:p>
                  </a:txBody>
                  <a:tcPr/>
                </a:tc>
                <a:tc>
                  <a:txBody>
                    <a:bodyPr/>
                    <a:lstStyle/>
                    <a:p>
                      <a:pPr marL="342900" indent="-342900" algn="just">
                        <a:lnSpc>
                          <a:spcPct val="115000"/>
                        </a:lnSpc>
                        <a:spcBef>
                          <a:spcPts val="600"/>
                        </a:spcBef>
                        <a:spcAft>
                          <a:spcPts val="0"/>
                        </a:spcAft>
                        <a:buClr>
                          <a:srgbClr val="C00000"/>
                        </a:buClr>
                        <a:buFont typeface="+mj-lt"/>
                        <a:buAutoNum type="arabicPeriod" startAt="7"/>
                      </a:pPr>
                      <a:r>
                        <a:rPr lang="it-IT" sz="1800" dirty="0">
                          <a:solidFill>
                            <a:srgbClr val="0070C0"/>
                          </a:solidFill>
                          <a:effectLst/>
                        </a:rPr>
                        <a:t>Completare il quadruplicamento della </a:t>
                      </a:r>
                      <a:r>
                        <a:rPr lang="it-IT" sz="1800" b="1" dirty="0">
                          <a:solidFill>
                            <a:srgbClr val="C00000"/>
                          </a:solidFill>
                          <a:effectLst/>
                        </a:rPr>
                        <a:t>linea ferroviaria Novi Ligure – Tortona – Pavia </a:t>
                      </a:r>
                      <a:r>
                        <a:rPr lang="it-IT" sz="1800" b="1" dirty="0">
                          <a:solidFill>
                            <a:srgbClr val="0070C0"/>
                          </a:solidFill>
                          <a:effectLst/>
                        </a:rPr>
                        <a:t>e il nodo ferroviario di Genova</a:t>
                      </a:r>
                      <a:r>
                        <a:rPr lang="it-IT" sz="1800" dirty="0">
                          <a:solidFill>
                            <a:srgbClr val="0070C0"/>
                          </a:solidFill>
                          <a:effectLst/>
                        </a:rPr>
                        <a:t>, in tempi compatibili con la necessità di avere il Terzo Valico pienamente operativo.</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9525" cap="flat" cmpd="sng" algn="ctr">
                      <a:solidFill>
                        <a:srgbClr val="9DC3E6"/>
                      </a:solidFill>
                      <a:prstDash val="solid"/>
                      <a:round/>
                      <a:headEnd type="none" w="med" len="med"/>
                      <a:tailEnd type="none" w="med" len="med"/>
                    </a:lnT>
                    <a:lnB w="9525"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4001918995"/>
                  </a:ext>
                </a:extLst>
              </a:tr>
              <a:tr h="345217">
                <a:tc vMerge="1">
                  <a:txBody>
                    <a:bodyPr/>
                    <a:lstStyle/>
                    <a:p>
                      <a:endParaRPr lang="it-IT"/>
                    </a:p>
                  </a:txBody>
                  <a:tcPr/>
                </a:tc>
                <a:tc>
                  <a:txBody>
                    <a:bodyPr/>
                    <a:lstStyle/>
                    <a:p>
                      <a:pPr marL="342900" indent="-342900" algn="just">
                        <a:lnSpc>
                          <a:spcPct val="115000"/>
                        </a:lnSpc>
                        <a:spcBef>
                          <a:spcPts val="600"/>
                        </a:spcBef>
                        <a:spcAft>
                          <a:spcPts val="0"/>
                        </a:spcAft>
                        <a:buClr>
                          <a:srgbClr val="C00000"/>
                        </a:buClr>
                        <a:buFont typeface="+mj-lt"/>
                        <a:buAutoNum type="arabicPeriod" startAt="8"/>
                      </a:pPr>
                      <a:r>
                        <a:rPr lang="it-IT" sz="1800" dirty="0">
                          <a:solidFill>
                            <a:srgbClr val="0070C0"/>
                          </a:solidFill>
                          <a:effectLst/>
                        </a:rPr>
                        <a:t>Completare il raddoppio della </a:t>
                      </a:r>
                      <a:r>
                        <a:rPr lang="it-IT" sz="1800" b="1" dirty="0">
                          <a:solidFill>
                            <a:srgbClr val="C00000"/>
                          </a:solidFill>
                          <a:effectLst/>
                        </a:rPr>
                        <a:t>linea ferroviaria Genova-Ventimiglia </a:t>
                      </a:r>
                      <a:r>
                        <a:rPr lang="it-IT" sz="1800" dirty="0">
                          <a:solidFill>
                            <a:srgbClr val="0070C0"/>
                          </a:solidFill>
                          <a:effectLst/>
                        </a:rPr>
                        <a:t>tratta Andora – Finale Ligure</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nchor="ctr">
                    <a:lnT w="9525" cap="flat" cmpd="sng" algn="ctr">
                      <a:solidFill>
                        <a:srgbClr val="9DC3E6"/>
                      </a:solidFill>
                      <a:prstDash val="solid"/>
                      <a:round/>
                      <a:headEnd type="none" w="med" len="med"/>
                      <a:tailEnd type="none" w="med" len="med"/>
                    </a:lnT>
                    <a:lnB w="19050"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1607359931"/>
                  </a:ext>
                </a:extLst>
              </a:tr>
              <a:tr h="374082">
                <a:tc vMerge="1">
                  <a:txBody>
                    <a:bodyPr/>
                    <a:lstStyle/>
                    <a:p>
                      <a:pPr algn="just">
                        <a:lnSpc>
                          <a:spcPct val="115000"/>
                        </a:lnSpc>
                        <a:spcBef>
                          <a:spcPts val="600"/>
                        </a:spcBef>
                        <a:spcAft>
                          <a:spcPts val="0"/>
                        </a:spcAft>
                      </a:pPr>
                      <a:endParaRPr lang="it-IT"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637" marR="29637" marT="0" marB="0">
                    <a:lnT w="19050" cap="flat" cmpd="sng" algn="ctr">
                      <a:solidFill>
                        <a:srgbClr val="9DC3E6"/>
                      </a:solidFill>
                      <a:prstDash val="solid"/>
                      <a:round/>
                      <a:headEnd type="none" w="med" len="med"/>
                      <a:tailEnd type="none" w="med" len="med"/>
                    </a:lnT>
                    <a:lnB w="19050" cap="flat" cmpd="sng" algn="ctr">
                      <a:solidFill>
                        <a:srgbClr val="9DC3E6"/>
                      </a:solidFill>
                      <a:prstDash val="solid"/>
                      <a:round/>
                      <a:headEnd type="none" w="med" len="med"/>
                      <a:tailEnd type="none" w="med" len="med"/>
                    </a:lnB>
                    <a:noFill/>
                  </a:tcPr>
                </a:tc>
                <a:tc>
                  <a:txBody>
                    <a:bodyPr/>
                    <a:lstStyle/>
                    <a:p>
                      <a:pPr marL="342900" indent="-342900" algn="just">
                        <a:lnSpc>
                          <a:spcPct val="115000"/>
                        </a:lnSpc>
                        <a:spcBef>
                          <a:spcPts val="600"/>
                        </a:spcBef>
                        <a:spcAft>
                          <a:spcPts val="0"/>
                        </a:spcAft>
                        <a:buClr>
                          <a:srgbClr val="C00000"/>
                        </a:buClr>
                        <a:buFont typeface="+mj-lt"/>
                        <a:buAutoNum type="arabicPeriod" startAt="9"/>
                      </a:pPr>
                      <a:r>
                        <a:rPr lang="it-IT" sz="1800" kern="1200" dirty="0">
                          <a:solidFill>
                            <a:srgbClr val="0070C0"/>
                          </a:solidFill>
                          <a:effectLst/>
                          <a:latin typeface="+mn-lt"/>
                          <a:ea typeface="+mn-ea"/>
                          <a:cs typeface="+mn-cs"/>
                        </a:rPr>
                        <a:t>Completare  il raddoppio della </a:t>
                      </a:r>
                      <a:r>
                        <a:rPr lang="it-IT" sz="1800" b="1" kern="1200" dirty="0">
                          <a:solidFill>
                            <a:srgbClr val="C00000"/>
                          </a:solidFill>
                          <a:effectLst/>
                          <a:latin typeface="+mn-lt"/>
                          <a:ea typeface="+mn-ea"/>
                          <a:cs typeface="+mn-cs"/>
                        </a:rPr>
                        <a:t>linea ferroviaria Pontremolese</a:t>
                      </a:r>
                    </a:p>
                  </a:txBody>
                  <a:tcPr marL="29637" marR="29637" marT="0" marB="0" anchor="ctr">
                    <a:lnT w="19050" cap="flat" cmpd="sng" algn="ctr">
                      <a:solidFill>
                        <a:srgbClr val="9DC3E6"/>
                      </a:solidFill>
                      <a:prstDash val="solid"/>
                      <a:round/>
                      <a:headEnd type="none" w="med" len="med"/>
                      <a:tailEnd type="none" w="med" len="med"/>
                    </a:lnT>
                    <a:lnB w="19050" cap="flat" cmpd="sng" algn="ctr">
                      <a:solidFill>
                        <a:srgbClr val="9DC3E6"/>
                      </a:solidFill>
                      <a:prstDash val="solid"/>
                      <a:round/>
                      <a:headEnd type="none" w="med" len="med"/>
                      <a:tailEnd type="none" w="med" len="med"/>
                    </a:lnB>
                    <a:noFill/>
                  </a:tcPr>
                </a:tc>
                <a:extLst>
                  <a:ext uri="{0D108BD9-81ED-4DB2-BD59-A6C34878D82A}">
                    <a16:rowId xmlns:a16="http://schemas.microsoft.com/office/drawing/2014/main" xmlns="" val="1790116023"/>
                  </a:ext>
                </a:extLst>
              </a:tr>
            </a:tbl>
          </a:graphicData>
        </a:graphic>
      </p:graphicFrame>
    </p:spTree>
    <p:extLst>
      <p:ext uri="{BB962C8B-B14F-4D97-AF65-F5344CB8AC3E}">
        <p14:creationId xmlns:p14="http://schemas.microsoft.com/office/powerpoint/2010/main" val="664169859"/>
      </p:ext>
    </p:extLst>
  </p:cSld>
  <p:clrMapOvr>
    <a:masterClrMapping/>
  </p:clrMapOvr>
</p:sld>
</file>

<file path=ppt/theme/theme1.xml><?xml version="1.0" encoding="utf-8"?>
<a:theme xmlns:a="http://schemas.openxmlformats.org/drawingml/2006/main" name="Base">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4E1485-0760-4ABF-A612-28A97B86DF09}">
  <ds:schemaRefs>
    <ds:schemaRef ds:uri="http://schemas.microsoft.com/sharepoint/v3/contenttype/forms"/>
  </ds:schemaRefs>
</ds:datastoreItem>
</file>

<file path=customXml/itemProps3.xml><?xml version="1.0" encoding="utf-8"?>
<ds:datastoreItem xmlns:ds="http://schemas.openxmlformats.org/officeDocument/2006/customXml" ds:itemID="{4965EBD3-98B5-4FD2-8FAF-5D4022A9F7F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4299</Words>
  <Application>Microsoft Office PowerPoint</Application>
  <PresentationFormat>Widescreen</PresentationFormat>
  <Paragraphs>500</Paragraphs>
  <Slides>24</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Calibri</vt:lpstr>
      <vt:lpstr>Corbel</vt:lpstr>
      <vt:lpstr>Fedra Sans Std Light</vt:lpstr>
      <vt:lpstr>Times New Roman</vt:lpstr>
      <vt:lpstr>Wingdings</vt:lpstr>
      <vt:lpstr>Base</vt:lpstr>
      <vt:lpstr>Libro bianco sulle priorità infrastrutturali</vt:lpstr>
      <vt:lpstr>Premessa</vt:lpstr>
      <vt:lpstr>Presentazione standard di PowerPoint</vt:lpstr>
      <vt:lpstr>Le opere programmate su Genova: opere in corso e in progettazione</vt:lpstr>
      <vt:lpstr>Possibili fonti di finanziamento: la «perequazione infrastrutturale»</vt:lpstr>
      <vt:lpstr>Gli strumenti dell’Ue per la ripresa dopo il covid-19: Recovery Fund</vt:lpstr>
      <vt:lpstr>Presentazione standard di PowerPoint</vt:lpstr>
      <vt:lpstr>Presentazione standard di PowerPoint</vt:lpstr>
      <vt:lpstr>Le priorità d’intervento per la rete stradale, autostradale e ferroviaria</vt:lpstr>
      <vt:lpstr>Le priorità d’intervento per i nodi logistici e la governance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2020-06-23T08:25:38Z</dcterms:created>
  <dcterms:modified xsi:type="dcterms:W3CDTF">2020-06-26T13:32:24Z</dcterms:modified>
</cp:coreProperties>
</file>