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1" r:id="rId3"/>
    <p:sldId id="341" r:id="rId4"/>
    <p:sldId id="257" r:id="rId5"/>
    <p:sldId id="314" r:id="rId6"/>
    <p:sldId id="260" r:id="rId7"/>
    <p:sldId id="350" r:id="rId8"/>
    <p:sldId id="343" r:id="rId9"/>
    <p:sldId id="353" r:id="rId10"/>
    <p:sldId id="354" r:id="rId11"/>
    <p:sldId id="348" r:id="rId12"/>
    <p:sldId id="345" r:id="rId13"/>
    <p:sldId id="349" r:id="rId14"/>
    <p:sldId id="295" r:id="rId15"/>
    <p:sldId id="346" r:id="rId16"/>
    <p:sldId id="347" r:id="rId17"/>
    <p:sldId id="327" r:id="rId18"/>
    <p:sldId id="269" r:id="rId19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57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736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71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158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099E78-CCA6-4C1F-DF06-FBF80FBB7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EA607B-CE91-3179-A8D4-17D8CA25A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187C01-C1BF-9851-6291-83C9C52D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ABD694-D2C3-6A50-F409-02EECCF5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C62C37-FACC-E648-4C00-0C261B90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43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BC183-9E9E-323B-B2D9-658C7A162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2D9F03-B28D-518A-6F95-26396E80B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B13953-4432-0532-FF2B-CAB6EC0C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F49729-D176-F04E-19C7-9AB0EF8E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FEDF3-49DF-45D4-4D5C-44889BE3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34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50573-398D-2611-4A12-2E9F89E8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9F67AD3-08CE-9026-72CF-1B630FBB1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F8EF39-958A-D7C0-FBBB-C4FDE117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2BF31DC-F3B0-F6AB-6480-B7CB6BF5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E2B670-1A87-1094-0292-E0FF371C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836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1B4E5-683D-63C9-E877-5EF7CD98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D125A9-BC85-9B6C-6616-A324FB31C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EC8F03-D1B0-F4BE-4796-B7AC510A9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2C37FE-08D9-0A30-DEFF-92052972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F2CA05-F263-0EEF-3D54-FD641251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48FC8E-0AD1-7A48-83E7-7A94337D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34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CA025D-83BB-7440-5D2C-58012546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13EEEE-4B49-AB7C-AAA1-36B19778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10ED001-04A6-258D-E071-D3224153D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34B338-CFA9-B68C-DB9A-3D1EBD03D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80859A-EA71-956E-47A3-A28111847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30B0C0-D978-6810-DBC9-F4E780F8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37D5B31-A179-1F02-E9C0-45DE2AF1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AAF006-27C8-7193-95F6-F6363CDB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76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125D6-1DF0-DB4E-4A14-36ACB2E7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9DEF9E1-BE76-8C33-CF22-0BCD0B1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874C32-1850-7184-6593-976210EB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85B9CE-BFF8-4AEB-FF9A-F0A38A3B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206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F3B929-D510-9CD1-B6D5-0DAEBDAA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58B4DD-C56D-8397-7F27-88A6F6BF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15D54E-A04A-4905-2FFF-F0F21834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28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39C46-332E-7476-B572-3AEA2487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67C3E-D232-E5D0-7E79-195405B6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07FCAA-D1BD-C0C6-1F0F-AC66BDF81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1826CA-013B-81AD-E73D-AA709E8D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C3000E-A684-493D-C99C-0407CA42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1BAC50-D78D-AA84-0624-65A15DED8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7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347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82EC7-D7B0-30F2-7B0F-11A70FD0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BF267D-9210-9002-761E-867B92E7C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1B7889-4BF9-64E1-27E9-E556018AB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25F214-281B-37BE-1390-46A79555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584099-BF84-BD1B-DC46-D11EAC33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8E1C56-73CF-117E-954E-7F491B51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42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067FEF-0863-3662-3726-4FAD21D7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0FE7C1-2E8C-3504-EC6E-1CCA6DE41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EB9A3B-A0B5-969A-3E88-A3D1A8A5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B5A704-D7E2-0483-7B0E-EA533198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91F10-1390-EC08-D7F2-7F4FE33C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440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F95826-50BB-862B-0E4D-386152C65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3F1856-C1F5-CF57-ACD5-48DD01EE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4F901D-3C49-A660-6583-8B05CB82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0E1F076-A5B9-06A8-1617-4A935E72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BAEAB5-A133-4D10-7C34-AC56B134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52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2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749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3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9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177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73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19AC8-B421-42A5-894F-F733B468AB91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DFB81-8536-4AA8-8D98-B0802B343D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91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402CA05-3439-3BDE-B48D-FADB2753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28D9B1-8DA5-FFB4-B32B-C94A0982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F4E40E-B2AF-6805-1FD8-2103F6148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115D-1FD8-4C6E-9F50-482E87BB22E2}" type="datetimeFigureOut">
              <a:rPr lang="it-IT" smtClean="0"/>
              <a:t>29/01/2024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6AC7C-1FCD-87B8-11C8-01CFB1DA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69DEF6-E60D-346C-C68E-2182FB87C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F7E4E-A452-4F55-900D-E209225E9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98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ilse.i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1E9B454F-5F81-DA5D-7E01-64832D2BC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C6C04F-399B-D58C-03B4-D830A0117915}"/>
              </a:ext>
            </a:extLst>
          </p:cNvPr>
          <p:cNvSpPr txBox="1"/>
          <p:nvPr/>
        </p:nvSpPr>
        <p:spPr>
          <a:xfrm>
            <a:off x="2911875" y="5175682"/>
            <a:ext cx="917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Francesco Caso</a:t>
            </a:r>
            <a:b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Dirigente Settore Sviluppo strategico del tessuto produttivo e dell’economia della Regione Liguria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F304DE-1F8C-2C01-6973-AAF7D42D4244}"/>
              </a:ext>
            </a:extLst>
          </p:cNvPr>
          <p:cNvSpPr txBox="1"/>
          <p:nvPr/>
        </p:nvSpPr>
        <p:spPr>
          <a:xfrm>
            <a:off x="2801331" y="3810000"/>
            <a:ext cx="9283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1.4.1 Supporto allo sviluppo di competenze specialistiche per la transizione industriale, la specializzazione intelligente e l’imprenditorialità</a:t>
            </a:r>
          </a:p>
        </p:txBody>
      </p:sp>
    </p:spTree>
    <p:extLst>
      <p:ext uri="{BB962C8B-B14F-4D97-AF65-F5344CB8AC3E}">
        <p14:creationId xmlns:p14="http://schemas.microsoft.com/office/powerpoint/2010/main" val="76854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1350236" y="1018430"/>
            <a:ext cx="9463860" cy="510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7128CB-25F5-CDFE-2533-E8576B50D49A}"/>
              </a:ext>
            </a:extLst>
          </p:cNvPr>
          <p:cNvSpPr txBox="1"/>
          <p:nvPr/>
        </p:nvSpPr>
        <p:spPr>
          <a:xfrm>
            <a:off x="667130" y="811952"/>
            <a:ext cx="10174634" cy="591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1" algn="ctr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r>
              <a:rPr lang="it-IT" sz="3200" b="1" dirty="0">
                <a:solidFill>
                  <a:srgbClr val="0070C0"/>
                </a:solidFill>
                <a:ea typeface="+mj-ea"/>
                <a:cs typeface="+mj-cs"/>
              </a:rPr>
              <a:t>                           SPESE AMMISSIBILI:                                     </a:t>
            </a:r>
            <a:r>
              <a:rPr lang="it-IT" sz="1000" b="1" dirty="0">
                <a:solidFill>
                  <a:srgbClr val="0070C0"/>
                </a:solidFill>
                <a:ea typeface="+mj-ea"/>
                <a:cs typeface="+mj-cs"/>
              </a:rPr>
              <a:t>1/2</a:t>
            </a:r>
          </a:p>
          <a:p>
            <a:pPr marL="342900" marR="127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596265" algn="l"/>
              </a:tabLst>
            </a:pPr>
            <a:r>
              <a:rPr lang="it-IT" b="1" dirty="0">
                <a:solidFill>
                  <a:srgbClr val="0070C0"/>
                </a:solidFill>
                <a:ea typeface="+mj-ea"/>
                <a:cs typeface="+mj-cs"/>
              </a:rPr>
              <a:t>PERCORSI FORMATIVI NEGLI AMBITI A), B) e C)</a:t>
            </a:r>
          </a:p>
          <a:p>
            <a:pPr marL="742950" marR="127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96265" algn="l"/>
              </a:tabLst>
            </a:pPr>
            <a:r>
              <a:rPr lang="it-IT" dirty="0">
                <a:effectLst/>
                <a:ea typeface="Microsoft Sans Serif" panose="020B0604020202020204" pitchFamily="34" charset="0"/>
              </a:rPr>
              <a:t>durata </a:t>
            </a:r>
            <a:r>
              <a:rPr lang="it-IT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minima di 30 ore </a:t>
            </a:r>
          </a:p>
          <a:p>
            <a:pPr marL="742950" marR="127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96265" algn="l"/>
              </a:tabLst>
            </a:pPr>
            <a:r>
              <a:rPr lang="it-IT" dirty="0">
                <a:effectLst/>
                <a:ea typeface="Microsoft Sans Serif" panose="020B0604020202020204" pitchFamily="34" charset="0"/>
              </a:rPr>
              <a:t>spesa</a:t>
            </a:r>
            <a:r>
              <a:rPr lang="it-IT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 massima ammissibile</a:t>
            </a:r>
            <a:r>
              <a:rPr lang="it-IT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 </a:t>
            </a:r>
            <a:r>
              <a:rPr lang="it-IT" dirty="0">
                <a:effectLst/>
                <a:ea typeface="Microsoft Sans Serif" panose="020B0604020202020204" pitchFamily="34" charset="0"/>
              </a:rPr>
              <a:t>per l’impresa </a:t>
            </a:r>
            <a:r>
              <a:rPr lang="it-IT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€. 2.500,00 per singola risorsa formata</a:t>
            </a:r>
            <a:endParaRPr lang="it-IT" b="1" dirty="0">
              <a:effectLst/>
              <a:ea typeface="Microsoft Sans Serif" panose="020B0604020202020204" pitchFamily="34" charset="0"/>
            </a:endParaRPr>
          </a:p>
          <a:p>
            <a:pPr marL="742950" marR="1270" lvl="1" indent="-28575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96265" algn="l"/>
              </a:tabLst>
            </a:pPr>
            <a:r>
              <a:rPr lang="it-IT" dirty="0">
                <a:ea typeface="Microsoft Sans Serif" panose="020B0604020202020204" pitchFamily="34" charset="0"/>
              </a:rPr>
              <a:t>fornitori dei percorsi:</a:t>
            </a:r>
            <a:endParaRPr lang="it-IT" dirty="0">
              <a:effectLst/>
              <a:ea typeface="Microsoft Sans Serif" panose="020B0604020202020204" pitchFamily="34" charset="0"/>
            </a:endParaRPr>
          </a:p>
          <a:p>
            <a:pPr marL="1200150" marR="1270" lvl="2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596265" algn="l"/>
              </a:tabLst>
            </a:pPr>
            <a:r>
              <a:rPr lang="it-IT" dirty="0">
                <a:effectLst/>
                <a:ea typeface="Microsoft Sans Serif" panose="020B0604020202020204" pitchFamily="34" charset="0"/>
              </a:rPr>
              <a:t>Competence center e Digital Innovation Hub, Poli Europei di innovazione digitale, parchi scientifici e tecnologici, centri di ricerca e trasferimento tecnologico, centri per l’innovazione, cluster tecnologici, Poli di ricerca, </a:t>
            </a:r>
            <a:r>
              <a:rPr lang="it-IT" dirty="0">
                <a:ea typeface="Microsoft Sans Serif" panose="020B0604020202020204" pitchFamily="34" charset="0"/>
              </a:rPr>
              <a:t>Acceleratori ed Incubatori di impresa ed altre strutture per il trasferimento tecnologico, accreditati o riconosciuti da normative o atti amministrativi regionali o nazionali, compresi gli organismi formativi accreditati ai sensi della DGR n. 28/2010;</a:t>
            </a:r>
          </a:p>
          <a:p>
            <a:pPr marL="1200150" marR="1270" lvl="2" indent="-285750" algn="just">
              <a:lnSpc>
                <a:spcPct val="115000"/>
              </a:lnSpc>
              <a:buFont typeface="Courier New" panose="02070309020205020404" pitchFamily="49" charset="0"/>
              <a:buChar char="o"/>
              <a:tabLst>
                <a:tab pos="596265" algn="l"/>
              </a:tabLst>
            </a:pPr>
            <a:r>
              <a:rPr lang="it-IT" dirty="0">
                <a:effectLst/>
                <a:ea typeface="Microsoft Sans Serif" panose="020B0604020202020204" pitchFamily="34" charset="0"/>
              </a:rPr>
              <a:t>Centri di trasferimento tecnologico su tematiche Industria 4.0 come definiti dal D.M. 22 maggio 2017 (</a:t>
            </a:r>
            <a:r>
              <a:rPr lang="it-IT" dirty="0" err="1">
                <a:effectLst/>
                <a:ea typeface="Microsoft Sans Serif" panose="020B0604020202020204" pitchFamily="34" charset="0"/>
              </a:rPr>
              <a:t>MiSE</a:t>
            </a:r>
            <a:r>
              <a:rPr lang="it-IT" dirty="0">
                <a:effectLst/>
                <a:ea typeface="Microsoft Sans Serif" panose="020B0604020202020204" pitchFamily="34" charset="0"/>
              </a:rPr>
              <a:t>)</a:t>
            </a:r>
          </a:p>
          <a:p>
            <a:pPr marR="1270">
              <a:lnSpc>
                <a:spcPct val="115000"/>
              </a:lnSpc>
              <a:tabLst>
                <a:tab pos="596265" algn="l"/>
              </a:tabLst>
            </a:pPr>
            <a:r>
              <a:rPr lang="it-IT" b="1" dirty="0">
                <a:solidFill>
                  <a:srgbClr val="0070C0"/>
                </a:solidFill>
                <a:ea typeface="+mj-ea"/>
                <a:cs typeface="+mj-cs"/>
              </a:rPr>
              <a:t>1.1   PERCORSI FORMATIVI NEGLI AMBITI DIGITAL (B) E GREEN (C)</a:t>
            </a:r>
          </a:p>
          <a:p>
            <a:pPr marR="1270" lvl="1" algn="just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r>
              <a:rPr lang="it-IT" dirty="0">
                <a:ea typeface="Microsoft Sans Serif" panose="020B0604020202020204" pitchFamily="34" charset="0"/>
              </a:rPr>
              <a:t>finalizzati all’acquisizione di competenze specialistiche </a:t>
            </a:r>
            <a:r>
              <a:rPr lang="it-IT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per l’utilizzo di attrezzature/strumentazioni </a:t>
            </a:r>
            <a:r>
              <a:rPr lang="it-IT" dirty="0">
                <a:ea typeface="Microsoft Sans Serif" panose="020B0604020202020204" pitchFamily="34" charset="0"/>
              </a:rPr>
              <a:t>di nuova acquisizione negli ambiti DIGITAL E GREEN. </a:t>
            </a:r>
          </a:p>
          <a:p>
            <a:pPr marR="1270" lvl="1" algn="just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r>
              <a:rPr lang="it-IT" dirty="0">
                <a:ea typeface="Microsoft Sans Serif" panose="020B0604020202020204" pitchFamily="34" charset="0"/>
              </a:rPr>
              <a:t>La spesa</a:t>
            </a:r>
            <a:r>
              <a:rPr lang="it-IT" b="1" dirty="0">
                <a:ea typeface="Microsoft Sans Serif" panose="020B0604020202020204" pitchFamily="34" charset="0"/>
              </a:rPr>
              <a:t> </a:t>
            </a:r>
            <a:r>
              <a:rPr lang="it-IT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massima ammissibile </a:t>
            </a:r>
            <a:r>
              <a:rPr lang="it-IT" dirty="0">
                <a:ea typeface="Microsoft Sans Serif" panose="020B0604020202020204" pitchFamily="34" charset="0"/>
              </a:rPr>
              <a:t>per l’impresa è pari a </a:t>
            </a:r>
            <a:r>
              <a:rPr lang="it-IT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€. 5.000,00</a:t>
            </a:r>
            <a:endParaRPr lang="it-IT" dirty="0">
              <a:ea typeface="Microsoft Sans Serif" panose="020B0604020202020204" pitchFamily="34" charset="0"/>
            </a:endParaRPr>
          </a:p>
          <a:p>
            <a:pPr marR="1270" lvl="1" algn="just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endParaRPr lang="it-IT" dirty="0"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30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1350236" y="1018430"/>
            <a:ext cx="9463860" cy="510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7128CB-25F5-CDFE-2533-E8576B50D49A}"/>
              </a:ext>
            </a:extLst>
          </p:cNvPr>
          <p:cNvSpPr txBox="1"/>
          <p:nvPr/>
        </p:nvSpPr>
        <p:spPr>
          <a:xfrm>
            <a:off x="667130" y="1018430"/>
            <a:ext cx="10174634" cy="5205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1" algn="ctr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r>
              <a:rPr lang="it-IT" sz="3200" b="1" dirty="0">
                <a:solidFill>
                  <a:srgbClr val="0070C0"/>
                </a:solidFill>
                <a:ea typeface="+mj-ea"/>
                <a:cs typeface="+mj-cs"/>
              </a:rPr>
              <a:t>                         SPESE AMMISSIBILI:                                       </a:t>
            </a:r>
            <a:r>
              <a:rPr lang="it-IT" sz="1000" b="1" dirty="0">
                <a:solidFill>
                  <a:srgbClr val="0070C0"/>
                </a:solidFill>
                <a:ea typeface="+mj-ea"/>
                <a:cs typeface="+mj-cs"/>
              </a:rPr>
              <a:t>2/2</a:t>
            </a:r>
          </a:p>
          <a:p>
            <a:pPr marR="1270" lvl="1" algn="ctr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endParaRPr lang="it-IT" sz="24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2"/>
              <a:tabLst>
                <a:tab pos="596265" algn="l"/>
              </a:tabLst>
            </a:pP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ATTIVAZIONE DI SERVIZI SPECIALISTICI </a:t>
            </a:r>
            <a:r>
              <a:rPr lang="it-IT" sz="2400" dirty="0">
                <a:effectLst/>
                <a:ea typeface="Microsoft Sans Serif" panose="020B0604020202020204" pitchFamily="34" charset="0"/>
              </a:rPr>
              <a:t>di cui ai precedenti punti </a:t>
            </a:r>
            <a:r>
              <a:rPr lang="it-IT" sz="2400" b="1" dirty="0">
                <a:effectLst/>
                <a:ea typeface="Microsoft Sans Serif" panose="020B0604020202020204" pitchFamily="34" charset="0"/>
              </a:rPr>
              <a:t>A.2), B.2) e C.2). </a:t>
            </a:r>
            <a:endParaRPr lang="it-IT" sz="2400" dirty="0">
              <a:effectLst/>
              <a:ea typeface="Microsoft Sans Serif" panose="020B0604020202020204" pitchFamily="34" charset="0"/>
            </a:endParaRPr>
          </a:p>
          <a:p>
            <a:pPr marR="1270" lvl="0" algn="just">
              <a:lnSpc>
                <a:spcPct val="115000"/>
              </a:lnSpc>
              <a:spcAft>
                <a:spcPts val="0"/>
              </a:spcAft>
            </a:pPr>
            <a:endParaRPr lang="it-IT" sz="2400" b="1" dirty="0">
              <a:effectLst/>
              <a:ea typeface="Microsoft Sans Serif" panose="020B0604020202020204" pitchFamily="34" charset="0"/>
            </a:endParaRP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3"/>
              <a:tabLst>
                <a:tab pos="596265" algn="l"/>
              </a:tabLst>
            </a:pP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COSTI INDIRETTI </a:t>
            </a:r>
            <a:r>
              <a:rPr lang="it-IT" sz="2400" dirty="0">
                <a:effectLst/>
                <a:ea typeface="Microsoft Sans Serif" panose="020B0604020202020204" pitchFamily="34" charset="0"/>
              </a:rPr>
              <a:t>dell’operazione fino al 7% dei costi diretti ammissibili</a:t>
            </a:r>
          </a:p>
          <a:p>
            <a:pPr marR="1270" lvl="0" algn="just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endParaRPr lang="it-IT" sz="2400" dirty="0">
              <a:ea typeface="Microsoft Sans Serif" panose="020B0604020202020204" pitchFamily="34" charset="0"/>
            </a:endParaRPr>
          </a:p>
          <a:p>
            <a:pPr marR="1270" algn="just">
              <a:lnSpc>
                <a:spcPct val="115000"/>
              </a:lnSpc>
              <a:tabLst>
                <a:tab pos="596265" algn="l"/>
              </a:tabLst>
            </a:pPr>
            <a:r>
              <a:rPr lang="it-IT" sz="2400" dirty="0">
                <a:effectLst/>
                <a:ea typeface="Microsoft Sans Serif" panose="020B0604020202020204" pitchFamily="34" charset="0"/>
              </a:rPr>
              <a:t>L’iniziativa può essere realizzata anche attraverso la combinazione di più tipologie di spese, fermo restando che </a:t>
            </a: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almeno il 25 % </a:t>
            </a:r>
            <a:r>
              <a:rPr lang="it-IT" sz="2400" dirty="0">
                <a:effectLst/>
                <a:ea typeface="Microsoft Sans Serif" panose="020B0604020202020204" pitchFamily="34" charset="0"/>
              </a:rPr>
              <a:t>del totale delle spese ammissibili deve afferire alla realizzazione </a:t>
            </a:r>
            <a:r>
              <a:rPr lang="it-IT" sz="2400" b="1" u="sng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di percorsi formativi di cui ai precedenti punti 1 e 1.1.</a:t>
            </a:r>
            <a:endParaRPr lang="it-IT" sz="2400" dirty="0">
              <a:solidFill>
                <a:srgbClr val="0070C0"/>
              </a:solidFill>
              <a:effectLst/>
              <a:ea typeface="Microsoft Sans Serif" panose="020B0604020202020204" pitchFamily="34" charset="0"/>
            </a:endParaRPr>
          </a:p>
          <a:p>
            <a:pPr marR="1270" lvl="0" algn="just">
              <a:lnSpc>
                <a:spcPct val="115000"/>
              </a:lnSpc>
              <a:spcAft>
                <a:spcPts val="0"/>
              </a:spcAft>
              <a:tabLst>
                <a:tab pos="596265" algn="l"/>
              </a:tabLst>
            </a:pPr>
            <a:endParaRPr lang="it-IT" dirty="0">
              <a:effectLst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60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1350236" y="1018430"/>
            <a:ext cx="9463860" cy="510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7128CB-25F5-CDFE-2533-E8576B50D49A}"/>
              </a:ext>
            </a:extLst>
          </p:cNvPr>
          <p:cNvSpPr txBox="1"/>
          <p:nvPr/>
        </p:nvSpPr>
        <p:spPr>
          <a:xfrm>
            <a:off x="667130" y="1018430"/>
            <a:ext cx="10174634" cy="6009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I PROGETTI DEVONO:</a:t>
            </a:r>
          </a:p>
          <a:p>
            <a:pPr algn="just">
              <a:lnSpc>
                <a:spcPct val="115000"/>
              </a:lnSpc>
            </a:pPr>
            <a:endParaRPr lang="it-IT" sz="2800" dirty="0">
              <a:effectLst/>
              <a:ea typeface="Microsoft Sans Serif" panose="020B0604020202020204" pitchFamily="34" charset="0"/>
            </a:endParaRP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96265" algn="l"/>
              </a:tabLst>
            </a:pPr>
            <a:r>
              <a:rPr lang="it-IT" sz="2800" dirty="0">
                <a:effectLst/>
                <a:ea typeface="Microsoft Sans Serif" panose="020B0604020202020204" pitchFamily="34" charset="0"/>
              </a:rPr>
              <a:t>essere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realizzati e rendicontati</a:t>
            </a:r>
            <a:r>
              <a:rPr lang="it-IT" sz="2800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entro il 31 ottobre 2024</a:t>
            </a:r>
            <a:endParaRPr lang="it-IT" sz="2800" b="1" dirty="0">
              <a:solidFill>
                <a:srgbClr val="0070C0"/>
              </a:solidFill>
              <a:ea typeface="Microsoft Sans Serif" panose="020B0604020202020204" pitchFamily="34" charset="0"/>
            </a:endParaRP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96265" algn="l"/>
              </a:tabLst>
            </a:pPr>
            <a:r>
              <a:rPr lang="it-IT" sz="2800" dirty="0">
                <a:effectLst/>
                <a:ea typeface="Microsoft Sans Serif" panose="020B0604020202020204" pitchFamily="34" charset="0"/>
              </a:rPr>
              <a:t>essere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realizzati nell’ambito della sede operativa ubicata sul territorio ligure</a:t>
            </a:r>
            <a:r>
              <a:rPr lang="it-IT" sz="2800" dirty="0">
                <a:effectLst/>
                <a:ea typeface="Microsoft Sans Serif" panose="020B0604020202020204" pitchFamily="34" charset="0"/>
              </a:rPr>
              <a:t>; a tale sede devono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afferire</a:t>
            </a:r>
            <a:r>
              <a:rPr lang="it-IT" sz="2800" b="1" dirty="0">
                <a:effectLst/>
                <a:ea typeface="Microsoft Sans Serif" panose="020B0604020202020204" pitchFamily="34" charset="0"/>
              </a:rPr>
              <a:t> </a:t>
            </a:r>
            <a:r>
              <a:rPr lang="it-IT" sz="2800" dirty="0">
                <a:effectLst/>
                <a:ea typeface="Microsoft Sans Serif" panose="020B0604020202020204" pitchFamily="34" charset="0"/>
              </a:rPr>
              <a:t>tutte le spese richieste ad agevolazione;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96265" algn="l"/>
              </a:tabLst>
            </a:pPr>
            <a:r>
              <a:rPr lang="it-IT" sz="2800" dirty="0">
                <a:effectLst/>
                <a:ea typeface="Microsoft Sans Serif" panose="020B0604020202020204" pitchFamily="34" charset="0"/>
              </a:rPr>
              <a:t>avere un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costo minimo</a:t>
            </a:r>
            <a:r>
              <a:rPr lang="it-IT" sz="2800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 </a:t>
            </a:r>
            <a:r>
              <a:rPr lang="it-IT" sz="2800" dirty="0">
                <a:effectLst/>
                <a:ea typeface="Microsoft Sans Serif" panose="020B0604020202020204" pitchFamily="34" charset="0"/>
              </a:rPr>
              <a:t>ammissibile non inferiore a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€. 10.000,00</a:t>
            </a:r>
          </a:p>
          <a:p>
            <a:pPr marL="342900" marR="127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596265" algn="l"/>
              </a:tabLst>
            </a:pPr>
            <a:r>
              <a:rPr lang="it-IT" sz="2800" dirty="0">
                <a:ea typeface="Microsoft Sans Serif" panose="020B0604020202020204" pitchFamily="34" charset="0"/>
              </a:rPr>
              <a:t>almeno 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ea typeface="Microsoft Sans Serif" panose="020B0604020202020204" pitchFamily="34" charset="0"/>
              </a:rPr>
              <a:t>il 25 % del totale delle spese ammissibili </a:t>
            </a:r>
            <a:r>
              <a:rPr lang="it-IT" sz="2800" dirty="0">
                <a:ea typeface="Microsoft Sans Serif" panose="020B0604020202020204" pitchFamily="34" charset="0"/>
              </a:rPr>
              <a:t>deve afferire alla realizzazione di percorsi formativi </a:t>
            </a: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96265" algn="l"/>
              </a:tabLst>
            </a:pPr>
            <a:endParaRPr lang="it-IT" sz="2800" b="1" dirty="0">
              <a:solidFill>
                <a:srgbClr val="0070C0"/>
              </a:solidFill>
              <a:effectLst/>
              <a:ea typeface="Microsoft Sans Serif" panose="020B0604020202020204" pitchFamily="34" charset="0"/>
            </a:endParaRPr>
          </a:p>
          <a:p>
            <a:pPr marL="342900" marR="127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96265" algn="l"/>
              </a:tabLst>
            </a:pPr>
            <a:endParaRPr lang="it-IT" sz="2800" dirty="0">
              <a:effectLst/>
              <a:ea typeface="Microsoft Sans Serif" panose="020B0604020202020204" pitchFamily="34" charset="0"/>
            </a:endParaRPr>
          </a:p>
          <a:p>
            <a:pPr marR="1270">
              <a:lnSpc>
                <a:spcPct val="115000"/>
              </a:lnSpc>
              <a:tabLst>
                <a:tab pos="596265" algn="l"/>
              </a:tabLst>
            </a:pPr>
            <a:r>
              <a:rPr lang="it-IT" sz="2800" dirty="0">
                <a:effectLst/>
                <a:ea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210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-103807" y="677808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    FORMA DELL’AGEVOLAZIONE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05095" y="1484687"/>
            <a:ext cx="11366499" cy="468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A0F975-464E-89FF-FE7F-E10053A2ACC0}"/>
              </a:ext>
            </a:extLst>
          </p:cNvPr>
          <p:cNvSpPr txBox="1"/>
          <p:nvPr/>
        </p:nvSpPr>
        <p:spPr>
          <a:xfrm>
            <a:off x="505095" y="1263028"/>
            <a:ext cx="10996211" cy="4584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lnSpc>
                <a:spcPct val="115000"/>
              </a:lnSpc>
            </a:pPr>
            <a:r>
              <a:rPr lang="it-IT" sz="2400" dirty="0">
                <a:effectLst/>
                <a:ea typeface="Microsoft Sans Serif" panose="020B0604020202020204" pitchFamily="34" charset="0"/>
              </a:rPr>
              <a:t>L’agevolazione (contributo a fondo perduto) </a:t>
            </a:r>
            <a:r>
              <a:rPr lang="it-IT" sz="2400" b="1" dirty="0">
                <a:ea typeface="Microsoft Sans Serif" panose="020B0604020202020204" pitchFamily="34" charset="0"/>
              </a:rPr>
              <a:t>massima concedibile è pari a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€.40.000,00</a:t>
            </a:r>
          </a:p>
          <a:p>
            <a:pPr marR="1270" algn="just">
              <a:lnSpc>
                <a:spcPct val="115000"/>
              </a:lnSpc>
            </a:pPr>
            <a:r>
              <a:rPr lang="it-IT" sz="2400" dirty="0">
                <a:effectLst/>
                <a:ea typeface="Microsoft Sans Serif" panose="020B0604020202020204" pitchFamily="34" charset="0"/>
              </a:rPr>
              <a:t>Potrà essere concessa</a:t>
            </a:r>
            <a:r>
              <a:rPr lang="it-IT" sz="2400" b="1" dirty="0">
                <a:effectLst/>
                <a:ea typeface="Microsoft Sans Serif" panose="020B0604020202020204" pitchFamily="34" charset="0"/>
              </a:rPr>
              <a:t>, alternativamente,</a:t>
            </a:r>
            <a:r>
              <a:rPr lang="it-IT" sz="2400" dirty="0">
                <a:effectLst/>
                <a:ea typeface="Microsoft Sans Serif" panose="020B0604020202020204" pitchFamily="34" charset="0"/>
              </a:rPr>
              <a:t> su richiesta del proponente:</a:t>
            </a:r>
          </a:p>
          <a:p>
            <a:pPr marR="1270" algn="just">
              <a:lnSpc>
                <a:spcPct val="115000"/>
              </a:lnSpc>
            </a:pPr>
            <a:endParaRPr lang="it-IT" sz="2400" dirty="0">
              <a:effectLst/>
              <a:ea typeface="Calibri Light" panose="020F0302020204030204" pitchFamily="34" charset="0"/>
            </a:endParaRPr>
          </a:p>
          <a:p>
            <a:pPr algn="ctr"/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A. Ai sensi del Regolamento (UE) n. 651/2014 e </a:t>
            </a:r>
            <a:r>
              <a:rPr lang="it-IT" sz="2400" b="1" dirty="0" err="1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ss.mm.ii</a:t>
            </a: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 </a:t>
            </a:r>
            <a:r>
              <a:rPr lang="it-IT" sz="2400" b="1" dirty="0">
                <a:solidFill>
                  <a:srgbClr val="ED7D31"/>
                </a:solidFill>
                <a:effectLst/>
                <a:ea typeface="Microsoft Sans Serif" panose="020B0604020202020204" pitchFamily="34" charset="0"/>
              </a:rPr>
              <a:t>	     </a:t>
            </a:r>
          </a:p>
          <a:p>
            <a:pPr algn="just">
              <a:lnSpc>
                <a:spcPct val="115000"/>
              </a:lnSpc>
            </a:pPr>
            <a:endParaRPr lang="it-IT" sz="2400" dirty="0">
              <a:effectLst/>
              <a:ea typeface="Microsoft Sans Serif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it-IT" sz="2400" dirty="0">
                <a:effectLst/>
                <a:ea typeface="Microsoft Sans Serif" panose="020B0604020202020204" pitchFamily="34" charset="0"/>
              </a:rPr>
              <a:t>Iniziative </a:t>
            </a:r>
            <a:r>
              <a:rPr lang="it-IT" sz="2400" dirty="0">
                <a:effectLst/>
                <a:ea typeface="Calibri Light" panose="020F0302020204030204" pitchFamily="34" charset="0"/>
              </a:rPr>
              <a:t>devono essere avviate </a:t>
            </a:r>
            <a:r>
              <a:rPr lang="it-IT" sz="2400" b="1" u="sng" dirty="0">
                <a:effectLst/>
                <a:ea typeface="Calibri Light" panose="020F0302020204030204" pitchFamily="34" charset="0"/>
              </a:rPr>
              <a:t>dopo</a:t>
            </a:r>
            <a:r>
              <a:rPr lang="it-IT" sz="2400" b="1" dirty="0">
                <a:effectLst/>
                <a:ea typeface="Calibri Light" panose="020F0302020204030204" pitchFamily="34" charset="0"/>
              </a:rPr>
              <a:t> </a:t>
            </a:r>
            <a:r>
              <a:rPr lang="it-IT" sz="2400" dirty="0">
                <a:effectLst/>
                <a:ea typeface="Calibri Light" panose="020F0302020204030204" pitchFamily="34" charset="0"/>
              </a:rPr>
              <a:t>la presentazione della domanda.</a:t>
            </a:r>
          </a:p>
          <a:p>
            <a:pPr algn="ctr">
              <a:lnSpc>
                <a:spcPct val="115000"/>
              </a:lnSpc>
            </a:pPr>
            <a:r>
              <a:rPr lang="it-IT" sz="2400" dirty="0">
                <a:effectLst/>
                <a:ea typeface="Calibri Light" panose="020F0302020204030204" pitchFamily="34" charset="0"/>
              </a:rPr>
              <a:t> </a:t>
            </a:r>
          </a:p>
          <a:p>
            <a:pPr marL="342900" marR="1270" lvl="0" indent="-342900" algn="ctr">
              <a:lnSpc>
                <a:spcPct val="115000"/>
              </a:lnSpc>
              <a:buAutoNum type="alphaUcPeriod" startAt="2"/>
            </a:pP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In regime “de </a:t>
            </a:r>
            <a:r>
              <a:rPr lang="it-IT" sz="2400" b="1" dirty="0" err="1">
                <a:solidFill>
                  <a:srgbClr val="0070C0"/>
                </a:solidFill>
                <a:ea typeface="Microsoft Sans Serif" panose="020B0604020202020204" pitchFamily="34" charset="0"/>
              </a:rPr>
              <a:t>minimis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” ai sensi del Regolamento della Commissione n. 2831/2023</a:t>
            </a:r>
          </a:p>
          <a:p>
            <a:pPr marR="1270" lvl="0" algn="ctr">
              <a:lnSpc>
                <a:spcPct val="115000"/>
              </a:lnSpc>
            </a:pPr>
            <a:endParaRPr lang="it-IT" sz="2400" b="1" dirty="0">
              <a:solidFill>
                <a:srgbClr val="ED7D31"/>
              </a:solidFill>
              <a:ea typeface="Microsoft Sans Serif" panose="020B0604020202020204" pitchFamily="34" charset="0"/>
            </a:endParaRPr>
          </a:p>
          <a:p>
            <a:pPr marR="1270" lvl="0" algn="ctr">
              <a:lnSpc>
                <a:spcPct val="115000"/>
              </a:lnSpc>
            </a:pPr>
            <a:r>
              <a:rPr lang="it-IT" sz="2400" dirty="0">
                <a:ea typeface="Microsoft Sans Serif" panose="020B0604020202020204" pitchFamily="34" charset="0"/>
              </a:rPr>
              <a:t>Iniziative anche </a:t>
            </a:r>
            <a:r>
              <a:rPr lang="it-IT" sz="2400" dirty="0">
                <a:effectLst/>
                <a:ea typeface="Calibri Light" panose="020F0302020204030204" pitchFamily="34" charset="0"/>
              </a:rPr>
              <a:t>già </a:t>
            </a:r>
            <a:r>
              <a:rPr lang="it-IT" sz="2400" dirty="0">
                <a:ea typeface="Calibri Light" panose="020F0302020204030204" pitchFamily="34" charset="0"/>
              </a:rPr>
              <a:t>avviate </a:t>
            </a:r>
            <a:r>
              <a:rPr lang="it-IT" sz="2400" b="1" dirty="0">
                <a:ea typeface="Calibri Light" panose="020F0302020204030204" pitchFamily="34" charset="0"/>
              </a:rPr>
              <a:t>(1 luglio 2023)</a:t>
            </a:r>
            <a:r>
              <a:rPr lang="it-IT" sz="2400" dirty="0">
                <a:effectLst/>
                <a:ea typeface="Calibri Light" panose="020F0302020204030204" pitchFamily="34" charset="0"/>
              </a:rPr>
              <a:t> purché non siano già concluse. </a:t>
            </a:r>
            <a:endParaRPr lang="it-IT" sz="2400" b="1" dirty="0">
              <a:solidFill>
                <a:srgbClr val="ED7D31"/>
              </a:solidFill>
              <a:ea typeface="Microsoft Sans Serif" panose="020B0604020202020204" pitchFamily="34" charset="0"/>
            </a:endParaRPr>
          </a:p>
          <a:p>
            <a:pPr marL="342900" marR="1270" lvl="0" indent="-342900" algn="ctr">
              <a:lnSpc>
                <a:spcPct val="115000"/>
              </a:lnSpc>
              <a:buAutoNum type="alphaUcPeriod" startAt="2"/>
            </a:pPr>
            <a:endParaRPr lang="it-IT" b="1" dirty="0">
              <a:solidFill>
                <a:srgbClr val="ED7D31"/>
              </a:solidFill>
              <a:latin typeface="Calibri Light" panose="020F030202020403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22EB55D-2791-F82D-7158-55F5CF677BD5}"/>
              </a:ext>
            </a:extLst>
          </p:cNvPr>
          <p:cNvSpPr/>
          <p:nvPr/>
        </p:nvSpPr>
        <p:spPr>
          <a:xfrm>
            <a:off x="5227771" y="3000423"/>
            <a:ext cx="484632" cy="419449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rgbClr val="2745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70F03DF9-9C6C-4D60-31C2-F0F5B33C4355}"/>
              </a:ext>
            </a:extLst>
          </p:cNvPr>
          <p:cNvSpPr/>
          <p:nvPr/>
        </p:nvSpPr>
        <p:spPr>
          <a:xfrm>
            <a:off x="5227771" y="4603545"/>
            <a:ext cx="484632" cy="419449"/>
          </a:xfrm>
          <a:prstGeom prst="downArrow">
            <a:avLst/>
          </a:prstGeom>
          <a:solidFill>
            <a:srgbClr val="27457B"/>
          </a:solidFill>
          <a:ln>
            <a:solidFill>
              <a:srgbClr val="2745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31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-103807" y="94187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INTENSITA’ DI AIUTO AI SENSI 651/2014 e </a:t>
            </a:r>
            <a:r>
              <a:rPr lang="it-IT" sz="3200" b="1" dirty="0" err="1">
                <a:solidFill>
                  <a:srgbClr val="0070C0"/>
                </a:solidFill>
                <a:latin typeface="+mn-lt"/>
              </a:rPr>
              <a:t>ss.mm.ii</a:t>
            </a:r>
            <a:r>
              <a:rPr lang="it-IT" sz="3200" b="1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05095" y="1484687"/>
            <a:ext cx="11366499" cy="468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A0F975-464E-89FF-FE7F-E10053A2ACC0}"/>
              </a:ext>
            </a:extLst>
          </p:cNvPr>
          <p:cNvSpPr txBox="1"/>
          <p:nvPr/>
        </p:nvSpPr>
        <p:spPr>
          <a:xfrm>
            <a:off x="505095" y="1263028"/>
            <a:ext cx="10996211" cy="5665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algn="just">
              <a:lnSpc>
                <a:spcPct val="115000"/>
              </a:lnSpc>
            </a:pPr>
            <a:r>
              <a:rPr lang="it-IT" dirty="0">
                <a:effectLst/>
                <a:ea typeface="Microsoft Sans Serif" panose="020B0604020202020204" pitchFamily="34" charset="0"/>
              </a:rPr>
              <a:t> </a:t>
            </a:r>
            <a:endParaRPr lang="it-IT" sz="2400" dirty="0">
              <a:effectLst/>
              <a:ea typeface="Microsoft Sans Serif" panose="020B0604020202020204" pitchFamily="34" charset="0"/>
            </a:endParaRPr>
          </a:p>
          <a:p>
            <a:pPr marR="1270" algn="just">
              <a:lnSpc>
                <a:spcPct val="115000"/>
              </a:lnSpc>
            </a:pPr>
            <a:endParaRPr lang="it-IT" sz="2400" dirty="0">
              <a:ea typeface="Microsoft Sans Serif" panose="020B0604020202020204" pitchFamily="34" charset="0"/>
            </a:endParaRPr>
          </a:p>
          <a:p>
            <a:pPr marL="285750" marR="127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fino al 50% </a:t>
            </a:r>
            <a:r>
              <a:rPr lang="it-IT" sz="2400" dirty="0">
                <a:effectLst/>
                <a:ea typeface="Microsoft Sans Serif" panose="020B0604020202020204" pitchFamily="34" charset="0"/>
              </a:rPr>
              <a:t>per la realizzazione di </a:t>
            </a: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percorsi formativi </a:t>
            </a:r>
            <a:r>
              <a:rPr lang="it-IT" sz="2400" dirty="0">
                <a:effectLst/>
                <a:ea typeface="Microsoft Sans Serif" panose="020B0604020202020204" pitchFamily="34" charset="0"/>
              </a:rPr>
              <a:t>di </a:t>
            </a:r>
            <a:r>
              <a:rPr lang="it-IT" sz="2400" dirty="0">
                <a:ea typeface="Microsoft Sans Serif" panose="020B0604020202020204" pitchFamily="34" charset="0"/>
              </a:rPr>
              <a:t>cui ai punti A.1),B.1) e C.1)</a:t>
            </a:r>
          </a:p>
          <a:p>
            <a:pPr marL="269875" marR="1270" lvl="1" algn="just">
              <a:lnSpc>
                <a:spcPct val="115000"/>
              </a:lnSpc>
              <a:tabLst>
                <a:tab pos="269875" algn="l"/>
              </a:tabLst>
            </a:pPr>
            <a:r>
              <a:rPr lang="it-IT" sz="2400" dirty="0">
                <a:effectLst/>
                <a:ea typeface="Microsoft Sans Serif" panose="020B0604020202020204" pitchFamily="34" charset="0"/>
              </a:rPr>
              <a:t>La percentuale di cui sopra può tuttavia essere aumentata fino ad un'intensità massima del 70 % dei costi ammissibili come segue: </a:t>
            </a:r>
          </a:p>
          <a:p>
            <a:pPr marL="660400" marR="1270" lvl="2" indent="-390525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2400" dirty="0">
                <a:effectLst/>
                <a:ea typeface="Microsoft Sans Serif" panose="020B0604020202020204" pitchFamily="34" charset="0"/>
              </a:rPr>
              <a:t>di 10 punti percentuali se la formazione è destinata a lavoratori con disabilità o a lavoratori svantaggiati; </a:t>
            </a:r>
          </a:p>
          <a:p>
            <a:pPr marL="660400" marR="1270" lvl="2" indent="-390525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it-IT" sz="2400" dirty="0">
                <a:effectLst/>
                <a:ea typeface="Microsoft Sans Serif" panose="020B0604020202020204" pitchFamily="34" charset="0"/>
              </a:rPr>
              <a:t>di 10 punti percentuali per gli aiuti concessi alle medie imprese e di 20 punti percentuali per gli aiuti concessi alle piccole imprese</a:t>
            </a:r>
          </a:p>
          <a:p>
            <a:pPr marL="269875" marR="1270" lvl="2" algn="just">
              <a:lnSpc>
                <a:spcPct val="115000"/>
              </a:lnSpc>
            </a:pPr>
            <a:endParaRPr lang="it-IT" sz="2400" dirty="0">
              <a:effectLst/>
              <a:ea typeface="Microsoft Sans Serif" panose="020B0604020202020204" pitchFamily="34" charset="0"/>
            </a:endParaRPr>
          </a:p>
          <a:p>
            <a:pPr marL="285750" marR="127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fino al 50% </a:t>
            </a:r>
            <a:r>
              <a:rPr lang="it-IT" sz="2400" dirty="0">
                <a:ea typeface="Microsoft Sans Serif" panose="020B0604020202020204" pitchFamily="34" charset="0"/>
              </a:rPr>
              <a:t>per l’attivazione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di servizi specialistici </a:t>
            </a:r>
            <a:r>
              <a:rPr lang="it-IT" sz="2400" dirty="0">
                <a:ea typeface="Microsoft Sans Serif" panose="020B0604020202020204" pitchFamily="34" charset="0"/>
              </a:rPr>
              <a:t>di cui ai punti A.2), B.2) e C.2)</a:t>
            </a:r>
          </a:p>
          <a:p>
            <a:pPr marL="457200" marR="1270" algn="just">
              <a:lnSpc>
                <a:spcPct val="115000"/>
              </a:lnSpc>
              <a:spcAft>
                <a:spcPts val="0"/>
              </a:spcAft>
            </a:pPr>
            <a:r>
              <a:rPr lang="it-IT" sz="2000" dirty="0">
                <a:effectLst/>
                <a:ea typeface="Microsoft Sans Serif" panose="020B0604020202020204" pitchFamily="34" charset="0"/>
              </a:rPr>
              <a:t> </a:t>
            </a:r>
          </a:p>
          <a:p>
            <a:pPr algn="ctr">
              <a:lnSpc>
                <a:spcPct val="115000"/>
              </a:lnSpc>
            </a:pPr>
            <a:endParaRPr lang="it-IT" sz="2000" dirty="0">
              <a:effectLst/>
              <a:ea typeface="Microsoft Sans Serif" panose="020B0604020202020204" pitchFamily="34" charset="0"/>
            </a:endParaRPr>
          </a:p>
          <a:p>
            <a:pPr marL="342900" marR="1270" lvl="0" indent="-342900" algn="ctr">
              <a:lnSpc>
                <a:spcPct val="115000"/>
              </a:lnSpc>
              <a:buAutoNum type="alphaUcPeriod" startAt="2"/>
            </a:pPr>
            <a:endParaRPr lang="it-IT" b="1" dirty="0">
              <a:solidFill>
                <a:srgbClr val="ED7D31"/>
              </a:solidFill>
              <a:latin typeface="Calibri Light" panose="020F030202020403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23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320406" y="1001301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INTENSITA’ DI AIUTO AI SENSI REG.  «DE MINIMIS»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505095" y="1484687"/>
            <a:ext cx="11366499" cy="46899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000" b="1" u="sng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DA0F975-464E-89FF-FE7F-E10053A2ACC0}"/>
              </a:ext>
            </a:extLst>
          </p:cNvPr>
          <p:cNvSpPr txBox="1"/>
          <p:nvPr/>
        </p:nvSpPr>
        <p:spPr>
          <a:xfrm>
            <a:off x="505095" y="1263028"/>
            <a:ext cx="10996211" cy="4664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70" lvl="0" algn="just">
              <a:lnSpc>
                <a:spcPct val="115000"/>
              </a:lnSpc>
              <a:spcAft>
                <a:spcPts val="0"/>
              </a:spcAft>
            </a:pPr>
            <a:endParaRPr lang="it-IT" dirty="0">
              <a:effectLst/>
              <a:ea typeface="Microsoft Sans Serif" panose="020B0604020202020204" pitchFamily="34" charset="0"/>
            </a:endParaRPr>
          </a:p>
          <a:p>
            <a:pPr marR="1270" lvl="0" algn="just">
              <a:lnSpc>
                <a:spcPct val="115000"/>
              </a:lnSpc>
              <a:spcAft>
                <a:spcPts val="0"/>
              </a:spcAft>
            </a:pPr>
            <a:endParaRPr lang="it-IT" dirty="0">
              <a:effectLst/>
              <a:ea typeface="Microsoft Sans Serif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it-IT" sz="2400" b="1" u="sng" dirty="0">
                <a:solidFill>
                  <a:srgbClr val="0070C0"/>
                </a:solidFill>
                <a:ea typeface="Microsoft Sans Serif" panose="020B0604020202020204" pitchFamily="34" charset="0"/>
              </a:rPr>
              <a:t>PER LE ATTIVITA’ RIENTRANTI NEL PUNTO A):</a:t>
            </a:r>
          </a:p>
          <a:p>
            <a:pPr marL="285750" marR="127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fino al 90 % </a:t>
            </a:r>
            <a:r>
              <a:rPr lang="it-IT" sz="2400" b="1" dirty="0">
                <a:ea typeface="Microsoft Sans Serif" panose="020B0604020202020204" pitchFamily="34" charset="0"/>
              </a:rPr>
              <a:t>per la realizzazione di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percorsi formativi </a:t>
            </a:r>
            <a:r>
              <a:rPr lang="it-IT" sz="2400" b="1" dirty="0">
                <a:ea typeface="Microsoft Sans Serif" panose="020B0604020202020204" pitchFamily="34" charset="0"/>
              </a:rPr>
              <a:t>di cui al punto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A.1)</a:t>
            </a:r>
            <a:r>
              <a:rPr lang="it-IT" sz="2400" b="1" dirty="0">
                <a:ea typeface="Microsoft Sans Serif" panose="020B0604020202020204" pitchFamily="34" charset="0"/>
              </a:rPr>
              <a:t>;</a:t>
            </a:r>
          </a:p>
          <a:p>
            <a:pPr marL="285750" marR="1270" indent="-28575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fino all’ 80% </a:t>
            </a:r>
            <a:r>
              <a:rPr lang="it-IT" sz="2400" b="1" dirty="0">
                <a:ea typeface="Microsoft Sans Serif" panose="020B0604020202020204" pitchFamily="34" charset="0"/>
              </a:rPr>
              <a:t>per l’attivazione di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servizi specialistici </a:t>
            </a:r>
            <a:r>
              <a:rPr lang="it-IT" sz="2400" b="1" dirty="0">
                <a:ea typeface="Microsoft Sans Serif" panose="020B0604020202020204" pitchFamily="34" charset="0"/>
              </a:rPr>
              <a:t>di cui al punto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A.2)</a:t>
            </a:r>
          </a:p>
          <a:p>
            <a:pPr marR="1270" algn="just">
              <a:lnSpc>
                <a:spcPct val="115000"/>
              </a:lnSpc>
            </a:pPr>
            <a:endParaRPr lang="it-IT" sz="2400" b="1" dirty="0">
              <a:ea typeface="Microsoft Sans Serif" panose="020B0604020202020204" pitchFamily="34" charset="0"/>
            </a:endParaRPr>
          </a:p>
          <a:p>
            <a:pPr marR="1270"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u="sng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PER LE ATTIVITA’ RIENTRANTI NEI PUNTI B) e C):</a:t>
            </a:r>
            <a:endParaRPr lang="it-IT" sz="2400" u="sng" dirty="0">
              <a:solidFill>
                <a:srgbClr val="0070C0"/>
              </a:solidFill>
              <a:effectLst/>
              <a:ea typeface="Microsoft Sans Serif" panose="020B0604020202020204" pitchFamily="34" charset="0"/>
            </a:endParaRPr>
          </a:p>
          <a:p>
            <a:pPr marL="285750" marR="127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fino all’80 % </a:t>
            </a:r>
            <a:r>
              <a:rPr lang="it-IT" sz="2400" b="1" dirty="0">
                <a:ea typeface="Microsoft Sans Serif" panose="020B0604020202020204" pitchFamily="34" charset="0"/>
              </a:rPr>
              <a:t>per la realizzazione di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 percorsi formativi </a:t>
            </a:r>
            <a:r>
              <a:rPr lang="it-IT" sz="2400" b="1" dirty="0">
                <a:ea typeface="Microsoft Sans Serif" panose="020B0604020202020204" pitchFamily="34" charset="0"/>
              </a:rPr>
              <a:t>di cui ai punti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B.1) e C.1);</a:t>
            </a:r>
          </a:p>
          <a:p>
            <a:pPr marL="285750" marR="127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fino al 60% </a:t>
            </a:r>
            <a:r>
              <a:rPr lang="it-IT" sz="2400" b="1" dirty="0">
                <a:ea typeface="Microsoft Sans Serif" panose="020B0604020202020204" pitchFamily="34" charset="0"/>
              </a:rPr>
              <a:t>per l’attivazione di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servizi specialistici </a:t>
            </a:r>
            <a:r>
              <a:rPr lang="it-IT" sz="2400" b="1" dirty="0">
                <a:ea typeface="Microsoft Sans Serif" panose="020B0604020202020204" pitchFamily="34" charset="0"/>
              </a:rPr>
              <a:t>di cui ai punti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B.2) e C.2)</a:t>
            </a:r>
          </a:p>
          <a:p>
            <a:endParaRPr lang="it-IT" sz="2000" dirty="0">
              <a:effectLst/>
              <a:ea typeface="Microsoft Sans Serif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endParaRPr lang="it-IT" sz="2000" dirty="0">
              <a:effectLst/>
              <a:ea typeface="Microsoft Sans Serif" panose="020B0604020202020204" pitchFamily="34" charset="0"/>
            </a:endParaRPr>
          </a:p>
          <a:p>
            <a:pPr marL="342900" marR="1270" lvl="0" indent="-342900" algn="ctr">
              <a:lnSpc>
                <a:spcPct val="115000"/>
              </a:lnSpc>
              <a:buAutoNum type="alphaUcPeriod" startAt="2"/>
            </a:pPr>
            <a:endParaRPr lang="it-IT" b="1" dirty="0">
              <a:solidFill>
                <a:srgbClr val="ED7D31"/>
              </a:solidFill>
              <a:latin typeface="Calibri Light" panose="020F030202020403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51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667826" y="670885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88450" y="1497216"/>
            <a:ext cx="11366499" cy="444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it-IT" dirty="0"/>
          </a:p>
          <a:p>
            <a:pPr algn="l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Modalità off-line: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07/02/2024 al 13/02/2024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algn="l"/>
            <a:r>
              <a:rPr lang="it-IT" dirty="0"/>
              <a:t>				accedendo al sistema «Bandi on line» dal sito </a:t>
            </a:r>
            <a:r>
              <a:rPr lang="it-IT" dirty="0">
                <a:hlinkClick r:id="rId6"/>
              </a:rPr>
              <a:t>www.filse.it</a:t>
            </a:r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Presentazione progetti: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dirty="0"/>
              <a:t>	</a:t>
            </a:r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14/02/2024 al 15/03/2024</a:t>
            </a:r>
          </a:p>
          <a:p>
            <a:pPr marL="265113"/>
            <a:r>
              <a:rPr lang="it-IT" dirty="0"/>
              <a:t>	                                  accedendo al sistema «Bandi on line» dal sito </a:t>
            </a:r>
            <a:r>
              <a:rPr lang="it-IT" dirty="0">
                <a:hlinkClick r:id="rId6"/>
              </a:rPr>
              <a:t>www.filse.it </a:t>
            </a:r>
            <a:endParaRPr lang="it-IT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6700"/>
            <a:endParaRPr lang="it-IT" sz="1800" dirty="0"/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476384" y="3654694"/>
            <a:ext cx="11366499" cy="1188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u="sng" dirty="0"/>
          </a:p>
          <a:p>
            <a:pPr marL="266700"/>
            <a:endParaRPr lang="it-IT" sz="18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37050" y="891131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TEMPISTICHE</a:t>
            </a:r>
          </a:p>
        </p:txBody>
      </p:sp>
    </p:spTree>
    <p:extLst>
      <p:ext uri="{BB962C8B-B14F-4D97-AF65-F5344CB8AC3E}">
        <p14:creationId xmlns:p14="http://schemas.microsoft.com/office/powerpoint/2010/main" val="4572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31304" y="25528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800" b="1" dirty="0">
                <a:latin typeface="+mj-lt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415555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765B710F-E265-4B3B-AAC9-1A211E273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724" y="874648"/>
            <a:ext cx="11274552" cy="5284612"/>
          </a:xfrm>
        </p:spPr>
        <p:txBody>
          <a:bodyPr>
            <a:normAutofit fontScale="90000"/>
          </a:bodyPr>
          <a:lstStyle/>
          <a:p>
            <a:pPr marL="180340" algn="ctr">
              <a:lnSpc>
                <a:spcPct val="115000"/>
              </a:lnSpc>
            </a:pP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dirty="0">
                <a:solidFill>
                  <a:srgbClr val="0070C0"/>
                </a:solidFill>
                <a:latin typeface="+mn-lt"/>
              </a:rPr>
            </a:br>
            <a:br>
              <a:rPr lang="it-IT" sz="2700" b="1" dirty="0">
                <a:solidFill>
                  <a:srgbClr val="27457B"/>
                </a:solidFill>
                <a:latin typeface="+mn-lt"/>
              </a:rPr>
            </a:br>
            <a:br>
              <a:rPr lang="it-IT" sz="2700" b="1" dirty="0">
                <a:solidFill>
                  <a:srgbClr val="27457B"/>
                </a:solidFill>
                <a:latin typeface="+mn-lt"/>
              </a:rPr>
            </a:br>
            <a:br>
              <a:rPr lang="it-IT" sz="3100" b="1" dirty="0">
                <a:solidFill>
                  <a:schemeClr val="accent2"/>
                </a:solidFill>
              </a:rPr>
            </a:br>
            <a:endParaRPr lang="it-IT" sz="2700" b="1" dirty="0">
              <a:solidFill>
                <a:srgbClr val="27457B"/>
              </a:solidFill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B1682D-64C9-233F-98F8-C142AA09950D}"/>
              </a:ext>
            </a:extLst>
          </p:cNvPr>
          <p:cNvSpPr txBox="1"/>
          <p:nvPr/>
        </p:nvSpPr>
        <p:spPr>
          <a:xfrm>
            <a:off x="458724" y="766339"/>
            <a:ext cx="1149407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0070C0"/>
                </a:solidFill>
                <a:latin typeface="+mn-lt"/>
              </a:rPr>
              <a:t>PR FESR Liguria 2021-2027</a:t>
            </a:r>
          </a:p>
          <a:p>
            <a:pPr marL="180340" algn="ctr">
              <a:lnSpc>
                <a:spcPct val="115000"/>
              </a:lnSpc>
            </a:pPr>
            <a:b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it-IT" sz="2000" b="1" dirty="0">
                <a:effectLst/>
                <a:ea typeface="Microsoft Sans Serif" panose="020B0604020202020204" pitchFamily="34" charset="0"/>
              </a:rPr>
              <a:t>Priorità 1</a:t>
            </a:r>
            <a:r>
              <a:rPr lang="it-IT" sz="2000" dirty="0">
                <a:effectLst/>
                <a:ea typeface="Microsoft Sans Serif" panose="020B0604020202020204" pitchFamily="34" charset="0"/>
              </a:rPr>
              <a:t>: Sviluppo e consolidamento della competitività e dell’attrattività del sistema ligure, con particolare riferimento a innovazione, digitalizzazione e rafforzamento degli investimenti - cofinanziato dal F.E.S.R. - Fondo Europeo di Sviluppo Regionale</a:t>
            </a:r>
          </a:p>
          <a:p>
            <a:pPr marL="180340" algn="ctr">
              <a:lnSpc>
                <a:spcPct val="115000"/>
              </a:lnSpc>
            </a:pPr>
            <a:r>
              <a:rPr lang="it-IT" sz="2000" dirty="0">
                <a:effectLst/>
                <a:ea typeface="Microsoft Sans Serif" panose="020B0604020202020204" pitchFamily="34" charset="0"/>
              </a:rPr>
              <a:t> </a:t>
            </a:r>
            <a:r>
              <a:rPr lang="it-IT" sz="2000" b="1" dirty="0">
                <a:ea typeface="Microsoft Sans Serif" panose="020B0604020202020204" pitchFamily="34" charset="0"/>
              </a:rPr>
              <a:t>Obiettivo Specifico: </a:t>
            </a:r>
            <a:r>
              <a:rPr lang="it-IT" sz="2000" dirty="0">
                <a:ea typeface="Microsoft Sans Serif" panose="020B0604020202020204" pitchFamily="34" charset="0"/>
              </a:rPr>
              <a:t>1.4</a:t>
            </a:r>
            <a:r>
              <a:rPr lang="it-IT" sz="2000" b="1" dirty="0">
                <a:ea typeface="Microsoft Sans Serif" panose="020B0604020202020204" pitchFamily="34" charset="0"/>
              </a:rPr>
              <a:t> </a:t>
            </a:r>
            <a:r>
              <a:rPr lang="it-IT" sz="2000" dirty="0">
                <a:ea typeface="Microsoft Sans Serif" panose="020B0604020202020204" pitchFamily="34" charset="0"/>
              </a:rPr>
              <a:t>Sviluppare le competenze per la specializzazione intelligente, la transizione industriale e l’imprenditorialità </a:t>
            </a:r>
          </a:p>
          <a:p>
            <a:pPr marL="180340" algn="ctr">
              <a:lnSpc>
                <a:spcPct val="115000"/>
              </a:lnSpc>
            </a:pPr>
            <a:r>
              <a:rPr lang="it-IT" sz="2000" b="1" dirty="0">
                <a:ea typeface="Microsoft Sans Serif" panose="020B0604020202020204" pitchFamily="34" charset="0"/>
              </a:rPr>
              <a:t>Azione 1.4.1</a:t>
            </a:r>
            <a:r>
              <a:rPr lang="it-IT" sz="2000" dirty="0">
                <a:ea typeface="Microsoft Sans Serif" panose="020B0604020202020204" pitchFamily="34" charset="0"/>
              </a:rPr>
              <a:t>: Supporto allo sviluppo o all’utilizzo da parte di micro e PMI di competenze per la transizione industriale, la specializzazione intelligente e l’imprenditorialità</a:t>
            </a:r>
          </a:p>
          <a:p>
            <a:pPr algn="ctr"/>
            <a:b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Bando</a:t>
            </a:r>
            <a:br>
              <a:rPr lang="it-IT" sz="2800" b="1" dirty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0070C0"/>
                </a:solidFill>
              </a:rPr>
              <a:t>“Supporto allo sviluppo di competenze specialistiche per la transizione industriale, la specializzazione intelligente e l’imprenditorialità”</a:t>
            </a:r>
            <a:br>
              <a:rPr lang="it-IT" sz="2800" b="1" dirty="0">
                <a:solidFill>
                  <a:srgbClr val="0070C0"/>
                </a:solidFill>
              </a:rPr>
            </a:br>
            <a:b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it-IT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056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399781" y="855506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OBIETTIVI</a:t>
            </a: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10957" y="1578483"/>
            <a:ext cx="11287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025786" y="1731172"/>
            <a:ext cx="10495005" cy="346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2400" dirty="0"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Con la presente misura Regione Liguria intende rispondere alla crescente esigenza proveniente dalle imprese del territorio di supportare:</a:t>
            </a:r>
            <a:endParaRPr lang="it-IT" sz="2400" dirty="0">
              <a:ea typeface="Microsoft Sans Serif" panose="020B060402020202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ea typeface="Microsoft Sans Serif" panose="020B0604020202020204" pitchFamily="34" charset="0"/>
                <a:cs typeface="Calibri Light" panose="020F0302020204030204" pitchFamily="34" charset="0"/>
              </a:rPr>
              <a:t>l</a:t>
            </a:r>
            <a:r>
              <a:rPr lang="it-IT" sz="2400" dirty="0"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a creazione di </a:t>
            </a: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profili altamente qualificati </a:t>
            </a:r>
            <a:r>
              <a:rPr lang="it-IT" sz="2400" dirty="0"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ed innovativi;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ea typeface="Microsoft Sans Serif" panose="020B0604020202020204" pitchFamily="34" charset="0"/>
                <a:cs typeface="Calibri Light" panose="020F0302020204030204" pitchFamily="34" charset="0"/>
              </a:rPr>
              <a:t>l</a:t>
            </a:r>
            <a:r>
              <a:rPr lang="it-IT" sz="2400" dirty="0"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a creazione e lo sviluppo di </a:t>
            </a: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competenze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  <a:cs typeface="Calibri Light" panose="020F0302020204030204" pitchFamily="34" charset="0"/>
              </a:rPr>
              <a:t>imprenditoriali, digitali e green</a:t>
            </a:r>
            <a:r>
              <a:rPr lang="it-IT" sz="2400" dirty="0">
                <a:ea typeface="Microsoft Sans Serif" panose="020B0604020202020204" pitchFamily="34" charset="0"/>
                <a:cs typeface="Calibri Light" panose="020F0302020204030204" pitchFamily="34" charset="0"/>
              </a:rPr>
              <a:t>;</a:t>
            </a:r>
            <a:endParaRPr lang="it-IT" sz="2400" dirty="0">
              <a:effectLst/>
              <a:ea typeface="Microsoft Sans Serif" panose="020B0604020202020204" pitchFamily="34" charset="0"/>
              <a:cs typeface="Calibri Light" panose="020F030202020403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it-IT" sz="2400" dirty="0"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l’introduzione di </a:t>
            </a:r>
            <a:r>
              <a:rPr lang="it-IT" sz="24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nuove professionalità ad alta specializzazione scientifica</a:t>
            </a:r>
            <a:r>
              <a:rPr lang="it-IT" sz="2400" b="1" dirty="0"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 </a:t>
            </a:r>
            <a:r>
              <a:rPr lang="it-IT" sz="2400" dirty="0">
                <a:effectLst/>
                <a:ea typeface="Microsoft Sans Serif" panose="020B0604020202020204" pitchFamily="34" charset="0"/>
                <a:cs typeface="Calibri Light" panose="020F0302020204030204" pitchFamily="34" charset="0"/>
              </a:rPr>
              <a:t>ed altre figure professionali nelle micro e PMI che le agevolino nell’acquisire, nell’utilizzare e nello </a:t>
            </a:r>
            <a:r>
              <a:rPr lang="it-IT" sz="2400" b="1" dirty="0">
                <a:solidFill>
                  <a:srgbClr val="0070C0"/>
                </a:solidFill>
                <a:ea typeface="Microsoft Sans Serif" panose="020B0604020202020204" pitchFamily="34" charset="0"/>
                <a:cs typeface="Calibri Light" panose="020F0302020204030204" pitchFamily="34" charset="0"/>
              </a:rPr>
              <a:t>sfruttare a pieno le potenzialità delle nuove tecnologie, anche in ambito di intelligenza artificiale.</a:t>
            </a:r>
          </a:p>
        </p:txBody>
      </p:sp>
    </p:spTree>
    <p:extLst>
      <p:ext uri="{BB962C8B-B14F-4D97-AF65-F5344CB8AC3E}">
        <p14:creationId xmlns:p14="http://schemas.microsoft.com/office/powerpoint/2010/main" val="47747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710956" y="1539237"/>
            <a:ext cx="11060304" cy="2191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452438" y="828930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DOTAZIONE FINANZIARIA E PROCEDURA SELEZIONE </a:t>
            </a:r>
          </a:p>
        </p:txBody>
      </p:sp>
      <p:sp>
        <p:nvSpPr>
          <p:cNvPr id="3" name="Rettangolo 2"/>
          <p:cNvSpPr/>
          <p:nvPr/>
        </p:nvSpPr>
        <p:spPr>
          <a:xfrm>
            <a:off x="939567" y="1743954"/>
            <a:ext cx="10541477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" algn="ctr">
              <a:lnSpc>
                <a:spcPct val="115000"/>
              </a:lnSpc>
            </a:pPr>
            <a:r>
              <a:rPr lang="it-IT" sz="2800" b="1" u="sng" spc="-5" dirty="0">
                <a:solidFill>
                  <a:srgbClr val="2745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MILIONI DI EURO</a:t>
            </a:r>
          </a:p>
          <a:p>
            <a:pPr marL="457200" marR="1270" indent="-457200" algn="ctr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it-IT" sz="2800" b="1" u="sng" spc="-5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2800" dirty="0">
                <a:effectLst/>
                <a:ea typeface="Calibri Light" panose="020F0302020204030204" pitchFamily="34" charset="0"/>
              </a:rPr>
              <a:t>Procedura</a:t>
            </a:r>
            <a:r>
              <a:rPr lang="it-IT" sz="2800" spc="30" dirty="0">
                <a:effectLst/>
                <a:ea typeface="Calibri Light" panose="020F0302020204030204" pitchFamily="34" charset="0"/>
              </a:rPr>
              <a:t> </a:t>
            </a:r>
            <a:r>
              <a:rPr lang="it-IT" sz="2800" dirty="0">
                <a:effectLst/>
                <a:ea typeface="Calibri Light" panose="020F0302020204030204" pitchFamily="34" charset="0"/>
              </a:rPr>
              <a:t>di</a:t>
            </a:r>
            <a:r>
              <a:rPr lang="it-IT" sz="2800" spc="30" dirty="0">
                <a:effectLst/>
                <a:ea typeface="Calibri Light" panose="020F0302020204030204" pitchFamily="34" charset="0"/>
              </a:rPr>
              <a:t> </a:t>
            </a:r>
            <a:r>
              <a:rPr lang="it-IT" sz="2800" dirty="0">
                <a:effectLst/>
                <a:ea typeface="Calibri Light" panose="020F0302020204030204" pitchFamily="34" charset="0"/>
              </a:rPr>
              <a:t>tipo</a:t>
            </a:r>
            <a:r>
              <a:rPr lang="it-IT" sz="2800" spc="35" dirty="0">
                <a:effectLst/>
                <a:ea typeface="Calibri Light" panose="020F0302020204030204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effectLst/>
                <a:ea typeface="Calibri Light" panose="020F0302020204030204" pitchFamily="34" charset="0"/>
              </a:rPr>
              <a:t>valutativo</a:t>
            </a:r>
            <a:r>
              <a:rPr lang="it-IT" sz="2800" b="1" spc="30" dirty="0">
                <a:solidFill>
                  <a:srgbClr val="0070C0"/>
                </a:solidFill>
                <a:effectLst/>
                <a:ea typeface="Calibri Light" panose="020F0302020204030204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effectLst/>
                <a:ea typeface="Calibri Light" panose="020F0302020204030204" pitchFamily="34" charset="0"/>
              </a:rPr>
              <a:t>a</a:t>
            </a:r>
            <a:r>
              <a:rPr lang="it-IT" sz="2800" b="1" spc="40" dirty="0">
                <a:solidFill>
                  <a:srgbClr val="0070C0"/>
                </a:solidFill>
                <a:effectLst/>
                <a:ea typeface="Calibri Light" panose="020F0302020204030204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effectLst/>
                <a:ea typeface="Calibri Light" panose="020F0302020204030204" pitchFamily="34" charset="0"/>
              </a:rPr>
              <a:t>sportello</a:t>
            </a:r>
            <a:r>
              <a:rPr lang="it-IT" sz="2800" dirty="0">
                <a:effectLst/>
                <a:ea typeface="Calibri Light" panose="020F0302020204030204" pitchFamily="34" charset="0"/>
              </a:rPr>
              <a:t>,</a:t>
            </a:r>
            <a:r>
              <a:rPr lang="it-IT" sz="2800" spc="40" dirty="0">
                <a:effectLst/>
                <a:ea typeface="Calibri Light" panose="020F0302020204030204" pitchFamily="34" charset="0"/>
              </a:rPr>
              <a:t> </a:t>
            </a:r>
            <a:r>
              <a:rPr lang="it-IT" sz="2800" dirty="0">
                <a:effectLst/>
                <a:ea typeface="Microsoft Sans Serif" panose="020B0604020202020204" pitchFamily="34" charset="0"/>
              </a:rPr>
              <a:t>fino alla concorrenza delle risorse disponibili.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>
                <a:effectLst/>
                <a:ea typeface="Microsoft Sans Serif" panose="020B0604020202020204" pitchFamily="34" charset="0"/>
              </a:rPr>
              <a:t>Non ci sono graduatorie e le </a:t>
            </a:r>
            <a:r>
              <a:rPr lang="it-IT" sz="2800" b="1" dirty="0">
                <a:solidFill>
                  <a:srgbClr val="0070C0"/>
                </a:solidFill>
              </a:rPr>
              <a:t>domande vengono esaminate in base al giorno di presentazione.</a:t>
            </a:r>
            <a:r>
              <a:rPr lang="it-IT" sz="2800" dirty="0">
                <a:effectLst/>
                <a:ea typeface="Microsoft Sans Serif" panose="020B0604020202020204" pitchFamily="34" charset="0"/>
              </a:rPr>
              <a:t> L’ordine delle domande presentate nella medesima giornata, ammissibili a seguito delle fasi istruttorie di  ammissibilità, è stabilito </a:t>
            </a:r>
            <a:r>
              <a:rPr lang="it-IT" sz="2800" b="1" dirty="0">
                <a:solidFill>
                  <a:srgbClr val="0070C0"/>
                </a:solidFill>
              </a:rPr>
              <a:t>applicando i criteri premiali</a:t>
            </a:r>
            <a:r>
              <a:rPr lang="it-IT" sz="2800" dirty="0">
                <a:effectLst/>
                <a:ea typeface="Microsoft Sans Serif" panose="020B0604020202020204" pitchFamily="34" charset="0"/>
              </a:rPr>
              <a:t>. </a:t>
            </a:r>
          </a:p>
          <a:p>
            <a:r>
              <a:rPr lang="it-IT" sz="2800" dirty="0">
                <a:effectLst/>
                <a:ea typeface="Calibri Light" panose="020F030202020403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4347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667826" y="670885"/>
            <a:ext cx="11287124" cy="671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88450" y="1497216"/>
            <a:ext cx="10526963" cy="444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Possono presentare domanda di contributo le:</a:t>
            </a: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</a:rPr>
              <a:t>micro, piccole e medie imprese in forma singola o associata </a:t>
            </a:r>
          </a:p>
          <a:p>
            <a:pPr marL="1200150" lvl="2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</a:rPr>
              <a:t>le reti di impresa (</a:t>
            </a:r>
            <a:r>
              <a:rPr lang="it-IT" sz="2400" b="1" dirty="0" err="1">
                <a:solidFill>
                  <a:srgbClr val="0070C0"/>
                </a:solidFill>
              </a:rPr>
              <a:t>ReteSoggetto-ReteContratto</a:t>
            </a:r>
            <a:r>
              <a:rPr lang="it-IT" sz="2400" b="1" dirty="0">
                <a:solidFill>
                  <a:srgbClr val="0070C0"/>
                </a:solidFill>
              </a:rPr>
              <a:t>)</a:t>
            </a:r>
          </a:p>
          <a:p>
            <a:pPr marL="1200150" marR="133985" lvl="2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</a:rPr>
              <a:t>le imprese di recente costituzione (costituite da non più di 60 mesi), </a:t>
            </a:r>
          </a:p>
          <a:p>
            <a:pPr marL="1200150" marR="133985" lvl="2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</a:rPr>
              <a:t>le start up innovative </a:t>
            </a:r>
          </a:p>
          <a:p>
            <a:pPr marL="1200150" marR="133985" lvl="2" indent="-285750" algn="just">
              <a:buFont typeface="Wingdings" panose="05000000000000000000" pitchFamily="2" charset="2"/>
              <a:buChar char="v"/>
            </a:pPr>
            <a:r>
              <a:rPr lang="it-IT" sz="2400" b="1" dirty="0">
                <a:solidFill>
                  <a:srgbClr val="0070C0"/>
                </a:solidFill>
              </a:rPr>
              <a:t>gli spin off dalla ricerca </a:t>
            </a:r>
          </a:p>
          <a:p>
            <a:pPr marR="133985" algn="just"/>
            <a:r>
              <a:rPr lang="it-IT" dirty="0"/>
              <a:t>operanti negli </a:t>
            </a:r>
            <a:r>
              <a:rPr lang="it-IT" sz="2800" b="1" dirty="0">
                <a:solidFill>
                  <a:srgbClr val="0070C0"/>
                </a:solidFill>
              </a:rPr>
              <a:t>ambiti di attività delle 3 macroaree della Smart </a:t>
            </a:r>
            <a:r>
              <a:rPr lang="it-IT" sz="2800" b="1" dirty="0" err="1">
                <a:solidFill>
                  <a:srgbClr val="0070C0"/>
                </a:solidFill>
              </a:rPr>
              <a:t>Specialisation</a:t>
            </a:r>
            <a:r>
              <a:rPr lang="it-IT" sz="2800" b="1" dirty="0">
                <a:solidFill>
                  <a:srgbClr val="0070C0"/>
                </a:solidFill>
              </a:rPr>
              <a:t> Strategy regionale </a:t>
            </a:r>
            <a:r>
              <a:rPr lang="it-IT" dirty="0">
                <a:effectLst/>
                <a:ea typeface="Microsoft Sans Serif" panose="020B0604020202020204" pitchFamily="34" charset="0"/>
              </a:rPr>
              <a:t>di cui alla DGR n. 1321 del 22 dicembre 2022.</a:t>
            </a:r>
          </a:p>
          <a:p>
            <a:pPr marR="133985" algn="just">
              <a:lnSpc>
                <a:spcPct val="115000"/>
              </a:lnSpc>
            </a:pPr>
            <a:r>
              <a:rPr lang="it-IT" sz="1100" dirty="0">
                <a:effectLst/>
                <a:ea typeface="Microsoft Sans Serif" panose="020B0604020202020204" pitchFamily="34" charset="0"/>
              </a:rPr>
              <a:t>										</a:t>
            </a:r>
            <a:r>
              <a:rPr lang="it-IT" sz="1100" b="1" dirty="0">
                <a:effectLst/>
                <a:ea typeface="Microsoft Sans Serif" panose="020B0604020202020204" pitchFamily="34" charset="0"/>
              </a:rPr>
              <a:t>1/2</a:t>
            </a:r>
          </a:p>
          <a:p>
            <a:pPr marR="133985" algn="just">
              <a:lnSpc>
                <a:spcPct val="115000"/>
              </a:lnSpc>
            </a:pPr>
            <a:endParaRPr lang="it-IT" sz="2800" dirty="0">
              <a:ea typeface="Microsoft Sans Serif" panose="020B0604020202020204" pitchFamily="34" charset="0"/>
            </a:endParaRPr>
          </a:p>
          <a:p>
            <a:pPr marR="133985" algn="just">
              <a:lnSpc>
                <a:spcPct val="115000"/>
              </a:lnSpc>
            </a:pPr>
            <a:endParaRPr lang="it-IT" sz="2800" dirty="0">
              <a:effectLst/>
              <a:ea typeface="Microsoft Sans Serif" panose="020B0604020202020204" pitchFamily="34" charset="0"/>
            </a:endParaRPr>
          </a:p>
          <a:p>
            <a:pPr algn="just"/>
            <a:endParaRPr lang="it-IT" sz="2800" b="1" u="sng" dirty="0">
              <a:latin typeface="+mj-lt"/>
            </a:endParaRPr>
          </a:p>
          <a:p>
            <a:pPr marL="550863" indent="-285750"/>
            <a:endParaRPr lang="it-IT" sz="1800" dirty="0"/>
          </a:p>
          <a:p>
            <a:pPr marL="265113"/>
            <a:endParaRPr lang="it-IT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6700"/>
            <a:endParaRPr lang="it-IT" sz="1800" dirty="0"/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476384" y="3654694"/>
            <a:ext cx="11366499" cy="1188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u="sng" dirty="0"/>
          </a:p>
          <a:p>
            <a:pPr marL="266700"/>
            <a:endParaRPr lang="it-IT" sz="18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88984" y="855299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                                              BENEFICIARI						    </a:t>
            </a:r>
            <a:endParaRPr lang="it-IT" sz="10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08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667826" y="670885"/>
            <a:ext cx="11287124" cy="671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588450" y="1497216"/>
            <a:ext cx="10526963" cy="4449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133985" indent="-4572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it-IT" sz="2800" dirty="0">
                <a:effectLst/>
                <a:ea typeface="Microsoft Sans Serif" panose="020B0604020202020204" pitchFamily="34" charset="0"/>
              </a:rPr>
              <a:t>Una stessa impresa può presentare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una sola domanda di contributo</a:t>
            </a:r>
            <a:endParaRPr lang="it-IT" sz="2800" dirty="0">
              <a:effectLst/>
              <a:ea typeface="Calibri Light" panose="020F03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dirty="0">
                <a:ea typeface="Microsoft Sans Serif" panose="020B0604020202020204" pitchFamily="34" charset="0"/>
              </a:rPr>
              <a:t>L’impresa che ha già presentato domanda a valere sul precedente bando Azione 1.4.1  non potrà presentare domanda sul presente bando </a:t>
            </a:r>
            <a:r>
              <a:rPr lang="it-IT" sz="28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ad eccezione del caso in cui la domanda sia stata respinta per motivi di </a:t>
            </a:r>
            <a:r>
              <a:rPr lang="it-IT" sz="2800" b="1" dirty="0" err="1">
                <a:solidFill>
                  <a:srgbClr val="0070C0"/>
                </a:solidFill>
                <a:ea typeface="Microsoft Sans Serif" panose="020B0604020202020204" pitchFamily="34" charset="0"/>
              </a:rPr>
              <a:t>inaccoglibilità</a:t>
            </a:r>
            <a:r>
              <a:rPr lang="it-IT" sz="2800" b="1" dirty="0">
                <a:solidFill>
                  <a:srgbClr val="0070C0"/>
                </a:solidFill>
                <a:ea typeface="Microsoft Sans Serif" panose="020B0604020202020204" pitchFamily="34" charset="0"/>
              </a:rPr>
              <a:t>/inammissibilità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t-IT" sz="2800" dirty="0">
                <a:effectLst/>
                <a:ea typeface="Microsoft Sans Serif" panose="020B0604020202020204" pitchFamily="34" charset="0"/>
              </a:rPr>
              <a:t>I progetti devono essere realizzati in </a:t>
            </a:r>
            <a:r>
              <a:rPr lang="it-IT" sz="2800" b="1" dirty="0">
                <a:solidFill>
                  <a:srgbClr val="0070C0"/>
                </a:solidFill>
                <a:effectLst/>
                <a:ea typeface="Microsoft Sans Serif" panose="020B0604020202020204" pitchFamily="34" charset="0"/>
              </a:rPr>
              <a:t>unità locali ubicate sul territorio della Regione Liguria</a:t>
            </a:r>
            <a:r>
              <a:rPr lang="it-IT" sz="2800" dirty="0">
                <a:effectLst/>
                <a:ea typeface="Microsoft Sans Serif" panose="020B0604020202020204" pitchFamily="34" charset="0"/>
              </a:rPr>
              <a:t>, che risultino regolarmente censite presso la CCIAA</a:t>
            </a:r>
            <a:r>
              <a:rPr lang="it-IT" sz="2800" dirty="0">
                <a:effectLst/>
                <a:ea typeface="Calibri" panose="020F0502020204030204" pitchFamily="34" charset="0"/>
              </a:rPr>
              <a:t> competente e nella piena disponibilità dell’impresa</a:t>
            </a:r>
            <a:endParaRPr lang="it-IT" sz="2800" b="1" dirty="0"/>
          </a:p>
          <a:p>
            <a:pPr algn="just"/>
            <a:endParaRPr lang="it-IT" sz="1000" b="1" dirty="0">
              <a:latin typeface="+mj-lt"/>
            </a:endParaRPr>
          </a:p>
          <a:p>
            <a:pPr algn="just"/>
            <a:endParaRPr lang="it-IT" sz="1000" b="1" dirty="0">
              <a:latin typeface="+mj-lt"/>
            </a:endParaRPr>
          </a:p>
          <a:p>
            <a:pPr algn="just"/>
            <a:r>
              <a:rPr lang="it-IT" sz="1000" b="1" dirty="0">
                <a:latin typeface="+mj-lt"/>
              </a:rPr>
              <a:t>											2/2</a:t>
            </a:r>
          </a:p>
          <a:p>
            <a:pPr marL="550863" indent="-285750"/>
            <a:endParaRPr lang="it-IT" sz="1800" dirty="0"/>
          </a:p>
          <a:p>
            <a:pPr marL="265113"/>
            <a:endParaRPr lang="it-IT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5113"/>
            <a:endParaRPr lang="it-IT" sz="1800" dirty="0"/>
          </a:p>
          <a:p>
            <a:pPr marL="266700"/>
            <a:endParaRPr lang="it-IT" sz="1800" dirty="0"/>
          </a:p>
        </p:txBody>
      </p:sp>
      <p:sp>
        <p:nvSpPr>
          <p:cNvPr id="19" name="Segnaposto contenuto 2"/>
          <p:cNvSpPr txBox="1">
            <a:spLocks/>
          </p:cNvSpPr>
          <p:nvPr/>
        </p:nvSpPr>
        <p:spPr>
          <a:xfrm>
            <a:off x="476384" y="3654694"/>
            <a:ext cx="11366499" cy="1188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u="sng" dirty="0"/>
          </a:p>
          <a:p>
            <a:pPr marL="266700"/>
            <a:endParaRPr lang="it-IT" sz="1800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88984" y="855299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solidFill>
                  <a:srgbClr val="0070C0"/>
                </a:solidFill>
                <a:latin typeface="+mn-lt"/>
              </a:rPr>
              <a:t>BENEFICIARI</a:t>
            </a:r>
          </a:p>
        </p:txBody>
      </p:sp>
    </p:spTree>
    <p:extLst>
      <p:ext uri="{BB962C8B-B14F-4D97-AF65-F5344CB8AC3E}">
        <p14:creationId xmlns:p14="http://schemas.microsoft.com/office/powerpoint/2010/main" val="291363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10957" y="813127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10957" y="1578483"/>
            <a:ext cx="11287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8312" y="744967"/>
            <a:ext cx="11141738" cy="251491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ea typeface="+mj-ea"/>
                <a:cs typeface="+mj-cs"/>
              </a:rPr>
              <a:t>         </a:t>
            </a:r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INIZIATIVE AMMISSIBILI (RISERVATE A START UP E SPIN OFF) :      </a:t>
            </a:r>
            <a:endParaRPr lang="it-IT" sz="32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it-IT" sz="1800" b="1" dirty="0">
                <a:effectLst/>
                <a:ea typeface="Microsoft Sans Serif" panose="020B0604020202020204" pitchFamily="34" charset="0"/>
              </a:rPr>
              <a:t>A) </a:t>
            </a:r>
            <a:r>
              <a:rPr lang="it-IT" sz="2000" b="1" dirty="0">
                <a:effectLst/>
                <a:ea typeface="Microsoft Sans Serif" panose="020B0604020202020204" pitchFamily="34" charset="0"/>
              </a:rPr>
              <a:t>Sostenere processi di sviluppo imprenditoriale attraverso l’acquisizione di competenze e conoscenze in ambito di gestione dell’impresa e dell’innovazione 				                         </a:t>
            </a:r>
            <a:r>
              <a:rPr lang="it-IT" sz="1050" b="1" dirty="0">
                <a:effectLst/>
                <a:ea typeface="Microsoft Sans Serif" panose="020B0604020202020204" pitchFamily="34" charset="0"/>
              </a:rPr>
              <a:t>1/3</a:t>
            </a:r>
            <a:endParaRPr lang="it-IT" sz="1050" b="1" dirty="0">
              <a:ea typeface="Microsoft Sans Serif" panose="020B060402020202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									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																						</a:t>
            </a:r>
            <a:endParaRPr lang="it-IT" sz="900" spc="-5" dirty="0">
              <a:latin typeface="+mj-lt"/>
              <a:ea typeface="Calibri Light" panose="020F0302020204030204" pitchFamily="34" charset="0"/>
            </a:endParaRPr>
          </a:p>
          <a:p>
            <a:pPr algn="just"/>
            <a:endParaRPr lang="it-IT" sz="2800" spc="-5" dirty="0">
              <a:latin typeface="+mj-lt"/>
              <a:ea typeface="Calibri Light" panose="020F03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99A2FA-A42C-4364-88A9-34234CD9EFA9}"/>
              </a:ext>
            </a:extLst>
          </p:cNvPr>
          <p:cNvSpPr txBox="1"/>
          <p:nvPr/>
        </p:nvSpPr>
        <p:spPr>
          <a:xfrm>
            <a:off x="688312" y="1914732"/>
            <a:ext cx="6081729" cy="4100418"/>
          </a:xfrm>
          <a:prstGeom prst="rect">
            <a:avLst/>
          </a:prstGeom>
          <a:noFill/>
          <a:ln w="19050">
            <a:solidFill>
              <a:srgbClr val="27457B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ea typeface="Calibri Light" panose="020F0302020204030204" pitchFamily="34" charset="0"/>
              </a:rPr>
              <a:t>A.1 Percorsi formativi per accrescere le competenze interne all’impresa:</a:t>
            </a:r>
            <a:endParaRPr lang="it-IT" sz="2000" dirty="0">
              <a:solidFill>
                <a:schemeClr val="accent1">
                  <a:lumMod val="75000"/>
                </a:schemeClr>
              </a:solidFill>
              <a:effectLst/>
              <a:ea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Competenze imprenditoriali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Capacità strategiche e business </a:t>
            </a:r>
            <a:r>
              <a:rPr lang="it-IT" sz="1800" dirty="0" err="1">
                <a:effectLst/>
                <a:ea typeface="Calibri Light" panose="020F0302020204030204" pitchFamily="34" charset="0"/>
              </a:rPr>
              <a:t>development</a:t>
            </a:r>
            <a:r>
              <a:rPr lang="it-IT" sz="1800" dirty="0">
                <a:effectLst/>
                <a:ea typeface="Calibri Light" panose="020F03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Capacità di negoziare;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Competenze manageriali, economiche e di marketing;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Risk management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Strategie di tutela e valorizzazione dell'innovazione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L'analisi del consumatore per le decisioni di marketing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Capacità di gestione delle risorse e gestione di un progetto (project management);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Strategie di Marketing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Competenze comunicative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697B9F-4AAC-CEA1-88BB-C3F2EE2EF264}"/>
              </a:ext>
            </a:extLst>
          </p:cNvPr>
          <p:cNvSpPr txBox="1"/>
          <p:nvPr/>
        </p:nvSpPr>
        <p:spPr>
          <a:xfrm>
            <a:off x="6910499" y="1948889"/>
            <a:ext cx="5087582" cy="3372142"/>
          </a:xfrm>
          <a:prstGeom prst="rect">
            <a:avLst/>
          </a:prstGeom>
          <a:noFill/>
          <a:ln w="19050">
            <a:solidFill>
              <a:srgbClr val="27457B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ea typeface="Calibri Light" panose="020F0302020204030204" pitchFamily="34" charset="0"/>
              </a:rPr>
              <a:t>A.2 Servizi specialistici</a:t>
            </a:r>
            <a:endParaRPr lang="it-IT" sz="2000" dirty="0">
              <a:solidFill>
                <a:schemeClr val="accent1">
                  <a:lumMod val="75000"/>
                </a:schemeClr>
              </a:solidFill>
              <a:effectLst/>
              <a:ea typeface="Calibri Light" panose="020F03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it-IT" sz="1800" dirty="0">
                <a:solidFill>
                  <a:srgbClr val="000000"/>
                </a:solidFill>
                <a:effectLst/>
                <a:ea typeface="Calibri Light" panose="020F0302020204030204" pitchFamily="34" charset="0"/>
              </a:rPr>
              <a:t>Consulenze specialistiche per lo sviluppo di impresa quali ad esempio: </a:t>
            </a:r>
            <a:endParaRPr lang="it-IT" sz="1800" dirty="0">
              <a:effectLst/>
              <a:ea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Attività di mentoring aziendale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Assistenza al venture capital financing,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Assistenza nella gestione della proprietà intellettuale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Supporto specialistico per l’implementazione di strategie di web marketing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Supporto specialistico all’internazionalizzazione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Servizi per analisi e sviluppo di strategie scale-up</a:t>
            </a:r>
          </a:p>
        </p:txBody>
      </p:sp>
    </p:spTree>
    <p:extLst>
      <p:ext uri="{BB962C8B-B14F-4D97-AF65-F5344CB8AC3E}">
        <p14:creationId xmlns:p14="http://schemas.microsoft.com/office/powerpoint/2010/main" val="386960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10957" y="813127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10957" y="1578483"/>
            <a:ext cx="11287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8312" y="744967"/>
            <a:ext cx="10911505" cy="267906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ea typeface="+mj-ea"/>
                <a:cs typeface="+mj-cs"/>
              </a:rPr>
              <a:t>                        </a:t>
            </a:r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INIZIATIVE AMMISSIBILI:      </a:t>
            </a:r>
            <a:r>
              <a:rPr lang="it-IT" sz="3200" b="1" dirty="0">
                <a:solidFill>
                  <a:srgbClr val="0070C0"/>
                </a:solidFill>
                <a:ea typeface="+mj-ea"/>
                <a:cs typeface="+mj-cs"/>
              </a:rPr>
              <a:t>			</a:t>
            </a:r>
            <a:endParaRPr lang="it-IT" sz="900" b="1" dirty="0">
              <a:ea typeface="+mj-ea"/>
              <a:cs typeface="+mj-cs"/>
            </a:endParaRPr>
          </a:p>
          <a:p>
            <a:pPr lvl="0" algn="just">
              <a:spcAft>
                <a:spcPts val="750"/>
              </a:spcAft>
            </a:pPr>
            <a:r>
              <a:rPr lang="it-IT" sz="2000" b="1" spc="-5" dirty="0">
                <a:solidFill>
                  <a:srgbClr val="000000"/>
                </a:solidFill>
                <a:effectLst/>
                <a:ea typeface="Microsoft Sans Serif" panose="020B0604020202020204" pitchFamily="34" charset="0"/>
              </a:rPr>
              <a:t>B) Sostenere processi di innovazione, trasformazione tecnologica e digitale attraverso l’applicazione di una o più delle tecnologie abilitanti previste dal nuovo Piano Nazionale Transizione 4.0                          </a:t>
            </a:r>
            <a:r>
              <a:rPr lang="it-IT" sz="1000" b="1" dirty="0">
                <a:effectLst/>
                <a:ea typeface="Microsoft Sans Serif" panose="020B0604020202020204" pitchFamily="34" charset="0"/>
              </a:rPr>
              <a:t>2/3</a:t>
            </a:r>
            <a:endParaRPr lang="it-IT" sz="1000" spc="-5" dirty="0">
              <a:effectLst/>
              <a:ea typeface="Calibri Light" panose="020F0302020204030204" pitchFamily="34" charset="0"/>
            </a:endParaRPr>
          </a:p>
          <a:p>
            <a:pPr algn="just"/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									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																						</a:t>
            </a:r>
            <a:endParaRPr lang="it-IT" sz="900" spc="-5" dirty="0">
              <a:latin typeface="+mj-lt"/>
              <a:ea typeface="Calibri Light" panose="020F0302020204030204" pitchFamily="34" charset="0"/>
            </a:endParaRPr>
          </a:p>
          <a:p>
            <a:pPr algn="just"/>
            <a:endParaRPr lang="it-IT" sz="2800" spc="-5" dirty="0">
              <a:latin typeface="+mj-lt"/>
              <a:ea typeface="Calibri Light" panose="020F03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99A2FA-A42C-4364-88A9-34234CD9EFA9}"/>
              </a:ext>
            </a:extLst>
          </p:cNvPr>
          <p:cNvSpPr txBox="1"/>
          <p:nvPr/>
        </p:nvSpPr>
        <p:spPr>
          <a:xfrm>
            <a:off x="688312" y="1914732"/>
            <a:ext cx="6081729" cy="4149662"/>
          </a:xfrm>
          <a:prstGeom prst="rect">
            <a:avLst/>
          </a:prstGeom>
          <a:noFill/>
          <a:ln w="19050">
            <a:solidFill>
              <a:srgbClr val="27457B"/>
            </a:solidFill>
          </a:ln>
        </p:spPr>
        <p:txBody>
          <a:bodyPr wrap="square" rtlCol="0">
            <a:spAutoFit/>
          </a:bodyPr>
          <a:lstStyle/>
          <a:p>
            <a:pPr marR="1270" algn="just">
              <a:lnSpc>
                <a:spcPct val="115000"/>
              </a:lnSpc>
            </a:pPr>
            <a:r>
              <a:rPr lang="it-IT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B.1 Percorsi formativi nell’ambito delle seguenti  tecnologie:</a:t>
            </a:r>
            <a:endParaRPr lang="it-IT" sz="2000" i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Advanced manufacturing </a:t>
            </a:r>
            <a:r>
              <a:rPr lang="it-IT" dirty="0" err="1"/>
              <a:t>solution</a:t>
            </a:r>
            <a:endParaRPr lang="it-IT" dirty="0"/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Additive manufacturing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 err="1"/>
              <a:t>Augmented</a:t>
            </a:r>
            <a:r>
              <a:rPr lang="it-IT" dirty="0"/>
              <a:t> reality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 err="1">
                <a:effectLst/>
                <a:ea typeface="Calibri Light" panose="020F0302020204030204" pitchFamily="34" charset="0"/>
              </a:rPr>
              <a:t>Simulation</a:t>
            </a:r>
            <a:r>
              <a:rPr lang="it-IT" dirty="0">
                <a:effectLst/>
                <a:ea typeface="Calibri Light" panose="020F0302020204030204" pitchFamily="34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 err="1">
                <a:effectLst/>
                <a:ea typeface="Calibri Light" panose="020F0302020204030204" pitchFamily="34" charset="0"/>
              </a:rPr>
              <a:t>Horizontal</a:t>
            </a:r>
            <a:r>
              <a:rPr lang="it-IT" dirty="0">
                <a:effectLst/>
                <a:ea typeface="Calibri Light" panose="020F0302020204030204" pitchFamily="34" charset="0"/>
              </a:rPr>
              <a:t>/</a:t>
            </a:r>
            <a:r>
              <a:rPr lang="it-IT" dirty="0" err="1">
                <a:effectLst/>
                <a:ea typeface="Calibri Light" panose="020F0302020204030204" pitchFamily="34" charset="0"/>
              </a:rPr>
              <a:t>vertical</a:t>
            </a:r>
            <a:r>
              <a:rPr lang="it-IT" dirty="0">
                <a:effectLst/>
                <a:ea typeface="Calibri Light" panose="020F0302020204030204" pitchFamily="34" charset="0"/>
              </a:rPr>
              <a:t> </a:t>
            </a:r>
            <a:r>
              <a:rPr lang="it-IT" dirty="0" err="1">
                <a:effectLst/>
                <a:ea typeface="Calibri Light" panose="020F0302020204030204" pitchFamily="34" charset="0"/>
              </a:rPr>
              <a:t>integration</a:t>
            </a:r>
            <a:endParaRPr lang="it-IT" dirty="0">
              <a:effectLst/>
              <a:ea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Calibri Light" panose="020F0302020204030204" pitchFamily="34" charset="0"/>
              </a:rPr>
              <a:t>Industrial internet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Calibri Light" panose="020F0302020204030204" pitchFamily="34" charset="0"/>
              </a:rPr>
              <a:t>Cloud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Calibri Light" panose="020F0302020204030204" pitchFamily="34" charset="0"/>
              </a:rPr>
              <a:t>Cyber-security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Calibri Light" panose="020F0302020204030204" pitchFamily="34" charset="0"/>
              </a:rPr>
              <a:t>Big data </a:t>
            </a:r>
            <a:r>
              <a:rPr lang="it-IT" dirty="0" err="1">
                <a:effectLst/>
                <a:ea typeface="Calibri Light" panose="020F0302020204030204" pitchFamily="34" charset="0"/>
              </a:rPr>
              <a:t>analytics</a:t>
            </a:r>
            <a:endParaRPr lang="it-IT" dirty="0">
              <a:effectLst/>
              <a:ea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 err="1">
                <a:effectLst/>
                <a:ea typeface="Calibri Light" panose="020F0302020204030204" pitchFamily="34" charset="0"/>
              </a:rPr>
              <a:t>Artificial</a:t>
            </a:r>
            <a:r>
              <a:rPr lang="it-IT" dirty="0">
                <a:effectLst/>
                <a:ea typeface="Calibri Light" panose="020F0302020204030204" pitchFamily="34" charset="0"/>
              </a:rPr>
              <a:t> intelligence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>
                <a:effectLst/>
                <a:ea typeface="Calibri Light" panose="020F0302020204030204" pitchFamily="34" charset="0"/>
              </a:rPr>
              <a:t>Blockchain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697B9F-4AAC-CEA1-88BB-C3F2EE2EF264}"/>
              </a:ext>
            </a:extLst>
          </p:cNvPr>
          <p:cNvSpPr txBox="1"/>
          <p:nvPr/>
        </p:nvSpPr>
        <p:spPr>
          <a:xfrm>
            <a:off x="6910499" y="1948889"/>
            <a:ext cx="5087582" cy="2721194"/>
          </a:xfrm>
          <a:prstGeom prst="rect">
            <a:avLst/>
          </a:prstGeom>
          <a:noFill/>
          <a:ln w="19050">
            <a:solidFill>
              <a:srgbClr val="27457B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ea typeface="Calibri Light" panose="020F0302020204030204" pitchFamily="34" charset="0"/>
                <a:cs typeface="Cambria" panose="02040503050406030204" pitchFamily="18" charset="0"/>
              </a:rPr>
              <a:t>B.2 Servizi specialistici nell’ambito delle tecnologie del PNT 4.0</a:t>
            </a:r>
            <a:endParaRPr lang="it-IT" sz="2000" dirty="0">
              <a:solidFill>
                <a:schemeClr val="accent1">
                  <a:lumMod val="75000"/>
                </a:schemeClr>
              </a:solidFill>
              <a:effectLst/>
              <a:ea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l’inserimento temporaneo- nella struttura organizzativa dell’impresa - di un “</a:t>
            </a:r>
            <a:r>
              <a:rPr lang="it-IT" sz="1800" dirty="0" err="1">
                <a:effectLst/>
                <a:ea typeface="Calibri Light" panose="020F0302020204030204" pitchFamily="34" charset="0"/>
              </a:rPr>
              <a:t>Temporary</a:t>
            </a:r>
            <a:r>
              <a:rPr lang="it-IT" sz="1800" dirty="0">
                <a:effectLst/>
                <a:ea typeface="Calibri Light" panose="020F0302020204030204" pitchFamily="34" charset="0"/>
              </a:rPr>
              <a:t> Manager” con un contratto di consulenza, per un periodo non inferiore ai 5 mesi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la consulenza, l’assistenza ed il trasferimento di conoscenze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309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diritto 9"/>
          <p:cNvCxnSpPr/>
          <p:nvPr/>
        </p:nvCxnSpPr>
        <p:spPr>
          <a:xfrm flipV="1">
            <a:off x="0" y="698740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>
          <a:xfrm flipV="1">
            <a:off x="0" y="6294409"/>
            <a:ext cx="12192000" cy="862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48" y="112933"/>
            <a:ext cx="573074" cy="37798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265" y="73097"/>
            <a:ext cx="429052" cy="45765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801" y="85498"/>
            <a:ext cx="377985" cy="43285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095" y="-172377"/>
            <a:ext cx="1970686" cy="108446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710957" y="813127"/>
            <a:ext cx="11287124" cy="588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24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710957" y="1578483"/>
            <a:ext cx="11287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8312" y="744967"/>
            <a:ext cx="10911505" cy="26688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it-IT" sz="3200" b="1" dirty="0">
                <a:solidFill>
                  <a:srgbClr val="0070C0"/>
                </a:solidFill>
                <a:ea typeface="+mj-ea"/>
                <a:cs typeface="+mj-cs"/>
              </a:rPr>
              <a:t>                        </a:t>
            </a:r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INIZIATIVE AMMISSIBILI:      </a:t>
            </a:r>
            <a:r>
              <a:rPr lang="it-IT" sz="3200" b="1" dirty="0">
                <a:solidFill>
                  <a:srgbClr val="0070C0"/>
                </a:solidFill>
                <a:ea typeface="+mj-ea"/>
                <a:cs typeface="+mj-cs"/>
              </a:rPr>
              <a:t>			</a:t>
            </a:r>
            <a:endParaRPr lang="it-IT" sz="900" b="1" dirty="0">
              <a:ea typeface="+mj-ea"/>
              <a:cs typeface="+mj-cs"/>
            </a:endParaRPr>
          </a:p>
          <a:p>
            <a:pPr marR="1270" lvl="0" algn="just">
              <a:lnSpc>
                <a:spcPct val="115000"/>
              </a:lnSpc>
              <a:spcAft>
                <a:spcPts val="0"/>
              </a:spcAft>
            </a:pPr>
            <a:r>
              <a:rPr lang="it-IT" sz="2000" b="1" i="0" spc="-5" dirty="0">
                <a:effectLst/>
                <a:ea typeface="Microsoft Sans Serif" panose="020B0604020202020204" pitchFamily="34" charset="0"/>
              </a:rPr>
              <a:t>C) Sostenere processi di trasformazione “green” con particolare focus sull'adozione di modelli di economia circolare: 																	                </a:t>
            </a:r>
            <a:r>
              <a:rPr lang="it-IT" sz="1000" b="1" i="0" spc="-5" dirty="0">
                <a:ea typeface="Microsoft Sans Serif" panose="020B0604020202020204" pitchFamily="34" charset="0"/>
              </a:rPr>
              <a:t>3</a:t>
            </a:r>
            <a:r>
              <a:rPr lang="it-IT" sz="1000" b="1" dirty="0">
                <a:effectLst/>
                <a:ea typeface="Microsoft Sans Serif" panose="020B0604020202020204" pitchFamily="34" charset="0"/>
              </a:rPr>
              <a:t>/3</a:t>
            </a:r>
            <a:endParaRPr lang="it-IT" sz="1000" i="1" spc="-5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									</a:t>
            </a:r>
          </a:p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rgbClr val="0070C0"/>
                </a:solidFill>
                <a:ea typeface="+mj-ea"/>
                <a:cs typeface="+mj-cs"/>
              </a:rPr>
              <a:t>																						</a:t>
            </a:r>
            <a:endParaRPr lang="it-IT" sz="900" spc="-5" dirty="0">
              <a:latin typeface="+mj-lt"/>
              <a:ea typeface="Calibri Light" panose="020F0302020204030204" pitchFamily="34" charset="0"/>
            </a:endParaRPr>
          </a:p>
          <a:p>
            <a:pPr algn="just"/>
            <a:endParaRPr lang="it-IT" sz="2800" spc="-5" dirty="0">
              <a:latin typeface="+mj-lt"/>
              <a:ea typeface="Calibri Light" panose="020F03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99A2FA-A42C-4364-88A9-34234CD9EFA9}"/>
              </a:ext>
            </a:extLst>
          </p:cNvPr>
          <p:cNvSpPr txBox="1"/>
          <p:nvPr/>
        </p:nvSpPr>
        <p:spPr>
          <a:xfrm>
            <a:off x="688312" y="1914732"/>
            <a:ext cx="6081729" cy="4063677"/>
          </a:xfrm>
          <a:prstGeom prst="rect">
            <a:avLst/>
          </a:prstGeom>
          <a:noFill/>
          <a:ln w="19050">
            <a:solidFill>
              <a:srgbClr val="27457B"/>
            </a:solidFill>
          </a:ln>
        </p:spPr>
        <p:txBody>
          <a:bodyPr wrap="square" rtlCol="0">
            <a:spAutoFit/>
          </a:bodyPr>
          <a:lstStyle/>
          <a:p>
            <a:pPr marR="1270" algn="just">
              <a:lnSpc>
                <a:spcPct val="115000"/>
              </a:lnSpc>
              <a:spcAft>
                <a:spcPts val="0"/>
              </a:spcAft>
            </a:pPr>
            <a:r>
              <a:rPr lang="it-IT" sz="2000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Cambria" panose="02040503050406030204" pitchFamily="18" charset="0"/>
              </a:rPr>
              <a:t> C.1 Percorsi formativi nell’ambito delle seguenti tematiche: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la realizzazione di </a:t>
            </a:r>
            <a:r>
              <a:rPr lang="it-IT" dirty="0" err="1"/>
              <a:t>assessment</a:t>
            </a:r>
            <a:r>
              <a:rPr lang="it-IT" dirty="0"/>
              <a:t>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la realizzazione di LCA o LCC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la redazione di diagnosi energetiche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la redazione di un’analisi dei fabbisogni aziendali in tema di sostenibilità (</a:t>
            </a:r>
            <a:r>
              <a:rPr lang="it-IT" dirty="0" err="1"/>
              <a:t>blueprint</a:t>
            </a:r>
            <a:r>
              <a:rPr lang="it-IT" dirty="0"/>
              <a:t> aziendale)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la redazione di piani di allineamento delle attività e dei prodotti aziendali alla Tassonomia Europea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la redazione del bilancio di sostenibilità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dirty="0"/>
              <a:t>percorsi di accompagnamento in tema di sostenibilità ambientale o di Criteri Ambientali Minimi (CAM)</a:t>
            </a:r>
          </a:p>
          <a:p>
            <a:pPr marR="1270" algn="just">
              <a:lnSpc>
                <a:spcPct val="115000"/>
              </a:lnSpc>
              <a:spcAft>
                <a:spcPts val="0"/>
              </a:spcAft>
            </a:pPr>
            <a:endParaRPr lang="it-IT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697B9F-4AAC-CEA1-88BB-C3F2EE2EF264}"/>
              </a:ext>
            </a:extLst>
          </p:cNvPr>
          <p:cNvSpPr txBox="1"/>
          <p:nvPr/>
        </p:nvSpPr>
        <p:spPr>
          <a:xfrm>
            <a:off x="6910499" y="1948889"/>
            <a:ext cx="5087582" cy="2721194"/>
          </a:xfrm>
          <a:prstGeom prst="rect">
            <a:avLst/>
          </a:prstGeom>
          <a:noFill/>
          <a:ln w="19050">
            <a:solidFill>
              <a:srgbClr val="27457B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  <a:effectLst/>
                <a:ea typeface="Calibri Light" panose="020F0302020204030204" pitchFamily="34" charset="0"/>
                <a:cs typeface="Cambria" panose="02040503050406030204" pitchFamily="18" charset="0"/>
              </a:rPr>
              <a:t>C.2 Servizi specialistici nell’ambito delle tecnologie del PNT 4.0</a:t>
            </a:r>
            <a:endParaRPr lang="it-IT" sz="2000" dirty="0">
              <a:solidFill>
                <a:schemeClr val="accent1">
                  <a:lumMod val="75000"/>
                </a:schemeClr>
              </a:solidFill>
              <a:effectLst/>
              <a:ea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l’inserimento temporaneo- nella struttura organizzativa dell’impresa - di un “</a:t>
            </a:r>
            <a:r>
              <a:rPr lang="it-IT" sz="1800" dirty="0" err="1">
                <a:effectLst/>
                <a:ea typeface="Calibri Light" panose="020F0302020204030204" pitchFamily="34" charset="0"/>
              </a:rPr>
              <a:t>Temporary</a:t>
            </a:r>
            <a:r>
              <a:rPr lang="it-IT" sz="1800" dirty="0">
                <a:effectLst/>
                <a:ea typeface="Calibri Light" panose="020F0302020204030204" pitchFamily="34" charset="0"/>
              </a:rPr>
              <a:t> Manager” con un contratto di consulenza, per un periodo non inferiore ai 5 mesi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ea typeface="Calibri Light" panose="020F0302020204030204" pitchFamily="34" charset="0"/>
              </a:rPr>
              <a:t>la consulenza, l’assistenza ed il trasferimento di conoscenze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292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3362</TotalTime>
  <Words>1825</Words>
  <Application>Microsoft Office PowerPoint</Application>
  <PresentationFormat>Widescreen</PresentationFormat>
  <Paragraphs>173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Abadi</vt:lpstr>
      <vt:lpstr>Arial</vt:lpstr>
      <vt:lpstr>Calibri</vt:lpstr>
      <vt:lpstr>Calibri Light</vt:lpstr>
      <vt:lpstr>Courier New</vt:lpstr>
      <vt:lpstr>Microsoft Sans Serif</vt:lpstr>
      <vt:lpstr>Symbol</vt:lpstr>
      <vt:lpstr>Wingdings</vt:lpstr>
      <vt:lpstr>Tema di Office</vt:lpstr>
      <vt:lpstr>1_Tema di Office</vt:lpstr>
      <vt:lpstr>Presentazione standard di PowerPoint</vt:lpstr>
      <vt:lpstr>                                                                                             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Regione Liguria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FESR Liguria 2021-2027  Programma Regionale  Fondo Europeo Sviluppo Regionale</dc:title>
  <dc:creator>Piaggio Fabio</dc:creator>
  <cp:lastModifiedBy>Caso Francesco</cp:lastModifiedBy>
  <cp:revision>235</cp:revision>
  <cp:lastPrinted>2022-11-21T09:05:21Z</cp:lastPrinted>
  <dcterms:created xsi:type="dcterms:W3CDTF">2022-09-12T13:11:13Z</dcterms:created>
  <dcterms:modified xsi:type="dcterms:W3CDTF">2024-01-29T11:16:55Z</dcterms:modified>
</cp:coreProperties>
</file>