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7" r:id="rId3"/>
    <p:sldId id="308" r:id="rId4"/>
    <p:sldId id="289" r:id="rId5"/>
    <p:sldId id="291" r:id="rId6"/>
    <p:sldId id="293" r:id="rId7"/>
    <p:sldId id="300" r:id="rId8"/>
    <p:sldId id="302" r:id="rId9"/>
    <p:sldId id="298" r:id="rId10"/>
    <p:sldId id="306" r:id="rId11"/>
    <p:sldId id="307" r:id="rId12"/>
    <p:sldId id="299" r:id="rId13"/>
    <p:sldId id="301" r:id="rId14"/>
    <p:sldId id="303" r:id="rId15"/>
    <p:sldId id="304" r:id="rId16"/>
    <p:sldId id="297" r:id="rId1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ge.intra.cciaa.net\fsge\SedeGaribaldi\StudiStatisticaEstero\StudiStat\Studi\Excelsior%20-%20mercato%20del%20lavoro\231108%20difficolt&#224;%20di%20reperimento%20dal%202017%20al%20202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ge.intra.cciaa.net\fsge\SedeGaribaldi\StudiStatisticaEstero\StudiStat\Studi\Excelsior%20-%20mercato%20del%20lavoro\gruppo%20con%20Alfa\230518%20stem%20per%20difficolt&#224;%20di%20reperiment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e0242\AppData\Local\Microsoft\Windows\INetCache\Content.Outlook\3M9Q2RTT\serie%20storica%20entrate%20Excelsior%202018-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ge.intra.cciaa.net\fsge\SedeGaribaldi\StudiStatisticaEstero\StudiStat\Studi\Excelsior%20-%20mercato%20del%20lavoro\231108%20difficolt&#224;%20di%20reperimento%20dal%202017%20al%2020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Composizione % delle entrate previste dalle imprese liguri per gruppo professionale - 2018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48-4116-B1EF-00D8720D29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48-4116-B1EF-00D8720D29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48-4116-B1EF-00D8720D29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48-4116-B1EF-00D8720D29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48-4116-B1EF-00D8720D29A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48-4116-B1EF-00D8720D29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048-4116-B1EF-00D8720D29A8}"/>
              </c:ext>
            </c:extLst>
          </c:dPt>
          <c:dLbls>
            <c:dLbl>
              <c:idx val="1"/>
              <c:layout>
                <c:manualLayout>
                  <c:x val="5.2793983491230372E-3"/>
                  <c:y val="6.04411570238925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48-4116-B1EF-00D8720D29A8}"/>
                </c:ext>
              </c:extLst>
            </c:dLbl>
            <c:dLbl>
              <c:idx val="2"/>
              <c:layout>
                <c:manualLayout>
                  <c:x val="-1.3007207718246196E-3"/>
                  <c:y val="3.73700641180298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48-4116-B1EF-00D8720D29A8}"/>
                </c:ext>
              </c:extLst>
            </c:dLbl>
            <c:dLbl>
              <c:idx val="3"/>
              <c:layout>
                <c:manualLayout>
                  <c:x val="-0.1267494428989886"/>
                  <c:y val="-9.2210865220697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48-4116-B1EF-00D8720D29A8}"/>
                </c:ext>
              </c:extLst>
            </c:dLbl>
            <c:dLbl>
              <c:idx val="4"/>
              <c:layout>
                <c:manualLayout>
                  <c:x val="-6.2299716823561724E-3"/>
                  <c:y val="-2.32831063248013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48-4116-B1EF-00D8720D29A8}"/>
                </c:ext>
              </c:extLst>
            </c:dLbl>
            <c:dLbl>
              <c:idx val="6"/>
              <c:layout>
                <c:manualLayout>
                  <c:x val="-4.8085803077439732E-2"/>
                  <c:y val="1.22955087143385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48-4116-B1EF-00D8720D29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(tavole!$A$9:$A$10,tavole!$A$13:$A$14,tavole!$A$17:$A$18,tavole!$A$20)</c:f>
              <c:strCache>
                <c:ptCount val="7"/>
                <c:pt idx="0">
                  <c:v>Professioni intellettuali, scientifiche e con elevata specializzazione</c:v>
                </c:pt>
                <c:pt idx="1">
                  <c:v>Professioni tecniche</c:v>
                </c:pt>
                <c:pt idx="2">
                  <c:v>Impiegati</c:v>
                </c:pt>
                <c:pt idx="3">
                  <c:v>Professioni qualificate nelle attività commerciali e nei servizi</c:v>
                </c:pt>
                <c:pt idx="4">
                  <c:v>Operai specializzati</c:v>
                </c:pt>
                <c:pt idx="5">
                  <c:v>Conduttori di impianti e operai di macchinari fissi e mobili</c:v>
                </c:pt>
                <c:pt idx="6">
                  <c:v>Professioni non qualificate</c:v>
                </c:pt>
              </c:strCache>
            </c:strRef>
          </c:cat>
          <c:val>
            <c:numRef>
              <c:f>(tavole!$C$9:$C$10,tavole!$C$13:$C$14,tavole!$C$17:$C$18,tavole!$C$20)</c:f>
              <c:numCache>
                <c:formatCode>General</c:formatCode>
                <c:ptCount val="7"/>
                <c:pt idx="0">
                  <c:v>4.5</c:v>
                </c:pt>
                <c:pt idx="1">
                  <c:v>11.1</c:v>
                </c:pt>
                <c:pt idx="2">
                  <c:v>8.8000000000000007</c:v>
                </c:pt>
                <c:pt idx="3">
                  <c:v>36.200000000000003</c:v>
                </c:pt>
                <c:pt idx="4">
                  <c:v>13.8</c:v>
                </c:pt>
                <c:pt idx="5">
                  <c:v>11.5</c:v>
                </c:pt>
                <c:pt idx="6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48-4116-B1EF-00D8720D2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% difficoltà di reperimento totale - Liguria</a:t>
            </a:r>
            <a:r>
              <a:rPr lang="en-US" sz="1200" b="1" baseline="0"/>
              <a:t> vs Italia</a:t>
            </a:r>
            <a:endParaRPr lang="en-US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Foglio1!$B$4</c:f>
              <c:strCache>
                <c:ptCount val="1"/>
                <c:pt idx="0">
                  <c:v>Liguria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Foglio1!$C$16:$C$21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Foglio1!$D$16:$D$21</c:f>
              <c:numCache>
                <c:formatCode>General</c:formatCode>
                <c:ptCount val="6"/>
                <c:pt idx="0">
                  <c:v>22.3</c:v>
                </c:pt>
                <c:pt idx="1">
                  <c:v>24.9</c:v>
                </c:pt>
                <c:pt idx="2">
                  <c:v>24.5</c:v>
                </c:pt>
                <c:pt idx="3">
                  <c:v>27.7</c:v>
                </c:pt>
                <c:pt idx="4">
                  <c:v>33.1</c:v>
                </c:pt>
                <c:pt idx="5">
                  <c:v>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0-4AAE-A3C6-75803859227C}"/>
            </c:ext>
          </c:extLst>
        </c:ser>
        <c:ser>
          <c:idx val="1"/>
          <c:order val="1"/>
          <c:tx>
            <c:strRef>
              <c:f>Foglio1!$C$4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Foglio1!$C$16:$C$21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Foglio1!$E$16:$E$21</c:f>
              <c:numCache>
                <c:formatCode>General</c:formatCode>
                <c:ptCount val="6"/>
                <c:pt idx="0">
                  <c:v>21.5</c:v>
                </c:pt>
                <c:pt idx="1">
                  <c:v>26.3</c:v>
                </c:pt>
                <c:pt idx="2">
                  <c:v>26.4</c:v>
                </c:pt>
                <c:pt idx="3">
                  <c:v>29.7</c:v>
                </c:pt>
                <c:pt idx="4">
                  <c:v>32.200000000000003</c:v>
                </c:pt>
                <c:pt idx="5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D0-4AAE-A3C6-758038592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666287"/>
        <c:axId val="389502767"/>
      </c:barChart>
      <c:catAx>
        <c:axId val="39266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502767"/>
        <c:crosses val="autoZero"/>
        <c:auto val="1"/>
        <c:lblAlgn val="ctr"/>
        <c:lblOffset val="100"/>
        <c:noMultiLvlLbl val="0"/>
      </c:catAx>
      <c:valAx>
        <c:axId val="389502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666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% </a:t>
            </a:r>
            <a:r>
              <a:rPr lang="en-US" sz="12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Difficoltà</a:t>
            </a:r>
            <a:r>
              <a:rPr lang="en-US" sz="12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di </a:t>
            </a:r>
            <a:r>
              <a:rPr lang="en-US" sz="12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reperimento</a:t>
            </a:r>
            <a:r>
              <a:rPr lang="en-US" sz="12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in Liguria - </a:t>
            </a:r>
            <a:r>
              <a:rPr lang="en-US" sz="12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età</a:t>
            </a:r>
            <a:r>
              <a:rPr lang="en-US" sz="12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</a:t>
            </a:r>
            <a:endParaRPr lang="it-IT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Totale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Foglio1!$A$24:$A$28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Foglio1!$B$24:$B$28</c:f>
              <c:numCache>
                <c:formatCode>General</c:formatCode>
                <c:ptCount val="5"/>
                <c:pt idx="0">
                  <c:v>24.9</c:v>
                </c:pt>
                <c:pt idx="1">
                  <c:v>24.5</c:v>
                </c:pt>
                <c:pt idx="2">
                  <c:v>27.7</c:v>
                </c:pt>
                <c:pt idx="3">
                  <c:v>33.1</c:v>
                </c:pt>
                <c:pt idx="4">
                  <c:v>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76-4000-BEDE-BFF6B5230C84}"/>
            </c:ext>
          </c:extLst>
        </c:ser>
        <c:ser>
          <c:idx val="1"/>
          <c:order val="1"/>
          <c:tx>
            <c:v>Giovani fino a 29 anni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Foglio1!$A$24:$A$28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Foglio1!$C$24:$C$28</c:f>
              <c:numCache>
                <c:formatCode>0.0</c:formatCode>
                <c:ptCount val="5"/>
                <c:pt idx="0">
                  <c:v>26</c:v>
                </c:pt>
                <c:pt idx="1">
                  <c:v>26</c:v>
                </c:pt>
                <c:pt idx="2">
                  <c:v>30</c:v>
                </c:pt>
                <c:pt idx="3">
                  <c:v>26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76-4000-BEDE-BFF6B5230C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2658607"/>
        <c:axId val="790780527"/>
      </c:barChart>
      <c:catAx>
        <c:axId val="392658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0780527"/>
        <c:crosses val="autoZero"/>
        <c:auto val="1"/>
        <c:lblAlgn val="ctr"/>
        <c:lblOffset val="100"/>
        <c:noMultiLvlLbl val="0"/>
      </c:catAx>
      <c:valAx>
        <c:axId val="790780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658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La difficolta di reperimento delle professioni STEM     anno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568820609380349"/>
          <c:y val="0.1550564740863227"/>
          <c:w val="0.46235364601163986"/>
          <c:h val="0.74605592880658311"/>
        </c:manualLayout>
      </c:layout>
      <c:radarChart>
        <c:radarStyle val="marker"/>
        <c:varyColors val="0"/>
        <c:ser>
          <c:idx val="0"/>
          <c:order val="0"/>
          <c:tx>
            <c:v> 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'dati(8)'!$A$42:$A$65</c:f>
              <c:strCache>
                <c:ptCount val="24"/>
                <c:pt idx="0">
                  <c:v>Matematici, statistici e professioni assimilate</c:v>
                </c:pt>
                <c:pt idx="1">
                  <c:v>Geologi, meteorologi, geofisici e professioni assimilate</c:v>
                </c:pt>
                <c:pt idx="2">
                  <c:v>Ingegneri chimici, petroliferi e dei materiali</c:v>
                </c:pt>
                <c:pt idx="3">
                  <c:v>Tecnici fisici e geologici</c:v>
                </c:pt>
                <c:pt idx="4">
                  <c:v>Tecnici gestori di basi di dati</c:v>
                </c:pt>
                <c:pt idx="5">
                  <c:v>Tecnici biochimici e professioni assimilate</c:v>
                </c:pt>
                <c:pt idx="6">
                  <c:v>Ingegneri elettronici e in telecomunicazioni</c:v>
                </c:pt>
                <c:pt idx="7">
                  <c:v>Tecnici programmatori</c:v>
                </c:pt>
                <c:pt idx="8">
                  <c:v>Tecnici elettronici</c:v>
                </c:pt>
                <c:pt idx="9">
                  <c:v>Tecnici gestori di reti e di sistemi telematici</c:v>
                </c:pt>
                <c:pt idx="10">
                  <c:v>Progettisti e amministratori di sistemi</c:v>
                </c:pt>
                <c:pt idx="11">
                  <c:v>Tecnici web</c:v>
                </c:pt>
                <c:pt idx="12">
                  <c:v>Analisti e progettisti di software</c:v>
                </c:pt>
                <c:pt idx="13">
                  <c:v>Farmacisti</c:v>
                </c:pt>
                <c:pt idx="14">
                  <c:v>Chimici e professioni assimilate</c:v>
                </c:pt>
                <c:pt idx="15">
                  <c:v>Ingegneri industriali e gestionali</c:v>
                </c:pt>
                <c:pt idx="16">
                  <c:v>Ingegneri civili e professioni assimilate</c:v>
                </c:pt>
                <c:pt idx="17">
                  <c:v>Fisici e astronomi</c:v>
                </c:pt>
                <c:pt idx="18">
                  <c:v>Ingegneri energetici e meccanici</c:v>
                </c:pt>
                <c:pt idx="19">
                  <c:v>Ingegneri elettrotecnici</c:v>
                </c:pt>
                <c:pt idx="20">
                  <c:v>Biologi, botanici, zoologi e professioni assimilate</c:v>
                </c:pt>
                <c:pt idx="21">
                  <c:v>Tecnici esperti in applicazioni</c:v>
                </c:pt>
                <c:pt idx="22">
                  <c:v>Tecnici chimici</c:v>
                </c:pt>
                <c:pt idx="23">
                  <c:v>Farmacologi, batteriologi e professioni assimilate</c:v>
                </c:pt>
              </c:strCache>
            </c:strRef>
          </c:cat>
          <c:val>
            <c:numRef>
              <c:f>'dati(8)'!$E$42:$E$65</c:f>
              <c:numCache>
                <c:formatCode>General</c:formatCode>
                <c:ptCount val="2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85.714285714285708</c:v>
                </c:pt>
                <c:pt idx="7">
                  <c:v>84.337349397590373</c:v>
                </c:pt>
                <c:pt idx="8">
                  <c:v>83.333333333333343</c:v>
                </c:pt>
                <c:pt idx="9">
                  <c:v>81.25</c:v>
                </c:pt>
                <c:pt idx="10">
                  <c:v>80.769230769230774</c:v>
                </c:pt>
                <c:pt idx="11">
                  <c:v>80</c:v>
                </c:pt>
                <c:pt idx="12">
                  <c:v>73.972602739726028</c:v>
                </c:pt>
                <c:pt idx="13">
                  <c:v>68.627450980392155</c:v>
                </c:pt>
                <c:pt idx="14">
                  <c:v>66.666666666666657</c:v>
                </c:pt>
                <c:pt idx="15">
                  <c:v>66.129032258064512</c:v>
                </c:pt>
                <c:pt idx="16">
                  <c:v>64.86486486486487</c:v>
                </c:pt>
                <c:pt idx="17">
                  <c:v>50</c:v>
                </c:pt>
                <c:pt idx="18">
                  <c:v>48.148148148148145</c:v>
                </c:pt>
                <c:pt idx="19">
                  <c:v>36.363636363636367</c:v>
                </c:pt>
                <c:pt idx="20">
                  <c:v>33.333333333333329</c:v>
                </c:pt>
                <c:pt idx="21">
                  <c:v>30.985915492957744</c:v>
                </c:pt>
                <c:pt idx="22">
                  <c:v>12.5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72-4F34-BA75-84544820BEED}"/>
            </c:ext>
          </c:extLst>
        </c:ser>
        <c:ser>
          <c:idx val="1"/>
          <c:order val="1"/>
          <c:tx>
            <c:strRef>
              <c:f>'dati(8)'!$A$69</c:f>
              <c:strCache>
                <c:ptCount val="1"/>
                <c:pt idx="0">
                  <c:v>Media difficoltà di reperimento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'dati(8)'!$A$42:$A$65</c:f>
              <c:strCache>
                <c:ptCount val="24"/>
                <c:pt idx="0">
                  <c:v>Matematici, statistici e professioni assimilate</c:v>
                </c:pt>
                <c:pt idx="1">
                  <c:v>Geologi, meteorologi, geofisici e professioni assimilate</c:v>
                </c:pt>
                <c:pt idx="2">
                  <c:v>Ingegneri chimici, petroliferi e dei materiali</c:v>
                </c:pt>
                <c:pt idx="3">
                  <c:v>Tecnici fisici e geologici</c:v>
                </c:pt>
                <c:pt idx="4">
                  <c:v>Tecnici gestori di basi di dati</c:v>
                </c:pt>
                <c:pt idx="5">
                  <c:v>Tecnici biochimici e professioni assimilate</c:v>
                </c:pt>
                <c:pt idx="6">
                  <c:v>Ingegneri elettronici e in telecomunicazioni</c:v>
                </c:pt>
                <c:pt idx="7">
                  <c:v>Tecnici programmatori</c:v>
                </c:pt>
                <c:pt idx="8">
                  <c:v>Tecnici elettronici</c:v>
                </c:pt>
                <c:pt idx="9">
                  <c:v>Tecnici gestori di reti e di sistemi telematici</c:v>
                </c:pt>
                <c:pt idx="10">
                  <c:v>Progettisti e amministratori di sistemi</c:v>
                </c:pt>
                <c:pt idx="11">
                  <c:v>Tecnici web</c:v>
                </c:pt>
                <c:pt idx="12">
                  <c:v>Analisti e progettisti di software</c:v>
                </c:pt>
                <c:pt idx="13">
                  <c:v>Farmacisti</c:v>
                </c:pt>
                <c:pt idx="14">
                  <c:v>Chimici e professioni assimilate</c:v>
                </c:pt>
                <c:pt idx="15">
                  <c:v>Ingegneri industriali e gestionali</c:v>
                </c:pt>
                <c:pt idx="16">
                  <c:v>Ingegneri civili e professioni assimilate</c:v>
                </c:pt>
                <c:pt idx="17">
                  <c:v>Fisici e astronomi</c:v>
                </c:pt>
                <c:pt idx="18">
                  <c:v>Ingegneri energetici e meccanici</c:v>
                </c:pt>
                <c:pt idx="19">
                  <c:v>Ingegneri elettrotecnici</c:v>
                </c:pt>
                <c:pt idx="20">
                  <c:v>Biologi, botanici, zoologi e professioni assimilate</c:v>
                </c:pt>
                <c:pt idx="21">
                  <c:v>Tecnici esperti in applicazioni</c:v>
                </c:pt>
                <c:pt idx="22">
                  <c:v>Tecnici chimici</c:v>
                </c:pt>
                <c:pt idx="23">
                  <c:v>Farmacologi, batteriologi e professioni assimilate</c:v>
                </c:pt>
              </c:strCache>
            </c:strRef>
          </c:cat>
          <c:val>
            <c:numRef>
              <c:f>'dati(8)'!$F$42:$F$65</c:f>
              <c:numCache>
                <c:formatCode>General</c:formatCode>
                <c:ptCount val="24"/>
                <c:pt idx="0">
                  <c:v>64.840989399293292</c:v>
                </c:pt>
                <c:pt idx="1">
                  <c:v>64.840989399293292</c:v>
                </c:pt>
                <c:pt idx="2">
                  <c:v>64.840989399293292</c:v>
                </c:pt>
                <c:pt idx="3">
                  <c:v>64.840989399293292</c:v>
                </c:pt>
                <c:pt idx="4">
                  <c:v>64.840989399293292</c:v>
                </c:pt>
                <c:pt idx="5">
                  <c:v>64.840989399293292</c:v>
                </c:pt>
                <c:pt idx="6">
                  <c:v>64.840989399293292</c:v>
                </c:pt>
                <c:pt idx="7">
                  <c:v>64.840989399293292</c:v>
                </c:pt>
                <c:pt idx="8">
                  <c:v>64.840989399293292</c:v>
                </c:pt>
                <c:pt idx="9">
                  <c:v>64.840989399293292</c:v>
                </c:pt>
                <c:pt idx="10">
                  <c:v>64.840989399293292</c:v>
                </c:pt>
                <c:pt idx="11">
                  <c:v>64.840989399293292</c:v>
                </c:pt>
                <c:pt idx="12">
                  <c:v>64.840989399293292</c:v>
                </c:pt>
                <c:pt idx="13">
                  <c:v>64.840989399293292</c:v>
                </c:pt>
                <c:pt idx="14">
                  <c:v>64.840989399293292</c:v>
                </c:pt>
                <c:pt idx="15">
                  <c:v>64.840989399293292</c:v>
                </c:pt>
                <c:pt idx="16">
                  <c:v>64.840989399293292</c:v>
                </c:pt>
                <c:pt idx="17">
                  <c:v>64.840989399293292</c:v>
                </c:pt>
                <c:pt idx="18">
                  <c:v>64.840989399293292</c:v>
                </c:pt>
                <c:pt idx="19">
                  <c:v>64.840989399293292</c:v>
                </c:pt>
                <c:pt idx="20">
                  <c:v>64.840989399293292</c:v>
                </c:pt>
                <c:pt idx="21">
                  <c:v>64.840989399293292</c:v>
                </c:pt>
                <c:pt idx="22">
                  <c:v>64.840989399293292</c:v>
                </c:pt>
                <c:pt idx="23">
                  <c:v>64.840989399293292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72-4F34-BA75-84544820B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7557455"/>
        <c:axId val="557562255"/>
      </c:radarChart>
      <c:catAx>
        <c:axId val="557557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57562255"/>
        <c:crosses val="autoZero"/>
        <c:auto val="1"/>
        <c:lblAlgn val="ctr"/>
        <c:lblOffset val="100"/>
        <c:noMultiLvlLbl val="0"/>
      </c:catAx>
      <c:valAx>
        <c:axId val="557562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57557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2720061843870107"/>
          <c:y val="0.94759162464872582"/>
          <c:w val="0.53620812931905193"/>
          <c:h val="5.2408375351274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Le </a:t>
            </a:r>
            <a:r>
              <a:rPr lang="en-US" b="1" dirty="0" err="1"/>
              <a:t>difficoltà</a:t>
            </a:r>
            <a:r>
              <a:rPr lang="en-US" b="1" dirty="0"/>
              <a:t> di </a:t>
            </a:r>
            <a:r>
              <a:rPr lang="en-US" b="1" dirty="0" err="1"/>
              <a:t>reperimento</a:t>
            </a:r>
            <a:r>
              <a:rPr lang="en-US" b="1" dirty="0"/>
              <a:t> delle </a:t>
            </a:r>
            <a:r>
              <a:rPr lang="en-US" b="1" dirty="0" err="1"/>
              <a:t>professioni</a:t>
            </a:r>
            <a:r>
              <a:rPr lang="en-US" b="1" dirty="0"/>
              <a:t> del "Saper fare" anno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Foglio1!$A$36:$A$63</c:f>
              <c:strCache>
                <c:ptCount val="28"/>
                <c:pt idx="0">
                  <c:v>Muratori in pietra, mattoni, refrattari</c:v>
                </c:pt>
                <c:pt idx="1">
                  <c:v>Elettricisti nelle costruzioni civili e professioni assimilate</c:v>
                </c:pt>
                <c:pt idx="2">
                  <c:v>Idraulici e posatori di tubazioni idrauliche e di gas</c:v>
                </c:pt>
                <c:pt idx="3">
                  <c:v>Acconciatori</c:v>
                </c:pt>
                <c:pt idx="4">
                  <c:v>Montatori di carpenteria metallica</c:v>
                </c:pt>
                <c:pt idx="5">
                  <c:v>Saldatori e tagliatori a fiamma</c:v>
                </c:pt>
                <c:pt idx="6">
                  <c:v>Estetisti e truccatori</c:v>
                </c:pt>
                <c:pt idx="7">
                  <c:v>Carpentieri e falegnami nell'edilizia (esclusi i parchettisti)</c:v>
                </c:pt>
                <c:pt idx="8">
                  <c:v>Panettieri e pastai artigianali</c:v>
                </c:pt>
                <c:pt idx="9">
                  <c:v>Pasticcieri, gelatai e conservieri artigianali</c:v>
                </c:pt>
                <c:pt idx="10">
                  <c:v>Verniciatori artigianali ed industriali</c:v>
                </c:pt>
                <c:pt idx="11">
                  <c:v>Meccanici e attrezzisti navali</c:v>
                </c:pt>
                <c:pt idx="12">
                  <c:v>Tagliatori di pietre, scalpellini e marmisti</c:v>
                </c:pt>
                <c:pt idx="13">
                  <c:v>Specialisti di saldatura elettrica e a norme ASME</c:v>
                </c:pt>
                <c:pt idx="14">
                  <c:v>Orafi, gioiellieri e professioni assimilate</c:v>
                </c:pt>
                <c:pt idx="15">
                  <c:v>Lastroferratori</c:v>
                </c:pt>
                <c:pt idx="16">
                  <c:v>Pittori, stuccatori, laccatori e decoratori</c:v>
                </c:pt>
                <c:pt idx="17">
                  <c:v>Lattonieri e calderai, compresi i tracciatori</c:v>
                </c:pt>
                <c:pt idx="18">
                  <c:v>Sarti e tagliatori artigianali, modellisti e cappellai</c:v>
                </c:pt>
                <c:pt idx="19">
                  <c:v>Vetrai</c:v>
                </c:pt>
                <c:pt idx="20">
                  <c:v>Installatori di infissi e serramenta</c:v>
                </c:pt>
                <c:pt idx="21">
                  <c:v>Fabbri, lingottai e operatori di presse per forgiare</c:v>
                </c:pt>
                <c:pt idx="22">
                  <c:v>Tappezzieri e materassai</c:v>
                </c:pt>
                <c:pt idx="23">
                  <c:v>Massaggiatori e operatori termali</c:v>
                </c:pt>
                <c:pt idx="24">
                  <c:v>Intonacatori </c:v>
                </c:pt>
                <c:pt idx="25">
                  <c:v>Costruttori di strumenti ottici e lenti</c:v>
                </c:pt>
                <c:pt idx="26">
                  <c:v>Artigiani lavorazioni artistiche del legno e di materiali assimilati</c:v>
                </c:pt>
                <c:pt idx="27">
                  <c:v>Tessitori e maglieristi a mano e su telai manuali </c:v>
                </c:pt>
              </c:strCache>
            </c:strRef>
          </c:cat>
          <c:val>
            <c:numRef>
              <c:f>Foglio1!$G$36:$G$63</c:f>
              <c:numCache>
                <c:formatCode>General</c:formatCode>
                <c:ptCount val="2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90.909090909090907</c:v>
                </c:pt>
                <c:pt idx="4">
                  <c:v>84.313725490196077</c:v>
                </c:pt>
                <c:pt idx="5">
                  <c:v>80</c:v>
                </c:pt>
                <c:pt idx="6">
                  <c:v>72.027972027972027</c:v>
                </c:pt>
                <c:pt idx="7">
                  <c:v>71.428571428571431</c:v>
                </c:pt>
                <c:pt idx="8">
                  <c:v>66.666666666666657</c:v>
                </c:pt>
                <c:pt idx="9">
                  <c:v>60.810810810810814</c:v>
                </c:pt>
                <c:pt idx="10">
                  <c:v>59.090909090909093</c:v>
                </c:pt>
                <c:pt idx="11">
                  <c:v>57.47126436781609</c:v>
                </c:pt>
                <c:pt idx="12">
                  <c:v>54.285714285714285</c:v>
                </c:pt>
                <c:pt idx="13">
                  <c:v>52.857142857142861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46.666666666666664</c:v>
                </c:pt>
                <c:pt idx="19">
                  <c:v>45.454545454545453</c:v>
                </c:pt>
                <c:pt idx="20">
                  <c:v>44.705882352941181</c:v>
                </c:pt>
                <c:pt idx="21">
                  <c:v>38.461538461538467</c:v>
                </c:pt>
                <c:pt idx="22">
                  <c:v>22.222222222222221</c:v>
                </c:pt>
                <c:pt idx="23">
                  <c:v>20</c:v>
                </c:pt>
                <c:pt idx="24">
                  <c:v>3.225806451612903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1-49A2-BE00-0D5CF4A6CFE0}"/>
            </c:ext>
          </c:extLst>
        </c:ser>
        <c:ser>
          <c:idx val="1"/>
          <c:order val="1"/>
          <c:tx>
            <c:v>media difficoltà di reperimento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Foglio1!$A$36:$A$63</c:f>
              <c:strCache>
                <c:ptCount val="28"/>
                <c:pt idx="0">
                  <c:v>Muratori in pietra, mattoni, refrattari</c:v>
                </c:pt>
                <c:pt idx="1">
                  <c:v>Elettricisti nelle costruzioni civili e professioni assimilate</c:v>
                </c:pt>
                <c:pt idx="2">
                  <c:v>Idraulici e posatori di tubazioni idrauliche e di gas</c:v>
                </c:pt>
                <c:pt idx="3">
                  <c:v>Acconciatori</c:v>
                </c:pt>
                <c:pt idx="4">
                  <c:v>Montatori di carpenteria metallica</c:v>
                </c:pt>
                <c:pt idx="5">
                  <c:v>Saldatori e tagliatori a fiamma</c:v>
                </c:pt>
                <c:pt idx="6">
                  <c:v>Estetisti e truccatori</c:v>
                </c:pt>
                <c:pt idx="7">
                  <c:v>Carpentieri e falegnami nell'edilizia (esclusi i parchettisti)</c:v>
                </c:pt>
                <c:pt idx="8">
                  <c:v>Panettieri e pastai artigianali</c:v>
                </c:pt>
                <c:pt idx="9">
                  <c:v>Pasticcieri, gelatai e conservieri artigianali</c:v>
                </c:pt>
                <c:pt idx="10">
                  <c:v>Verniciatori artigianali ed industriali</c:v>
                </c:pt>
                <c:pt idx="11">
                  <c:v>Meccanici e attrezzisti navali</c:v>
                </c:pt>
                <c:pt idx="12">
                  <c:v>Tagliatori di pietre, scalpellini e marmisti</c:v>
                </c:pt>
                <c:pt idx="13">
                  <c:v>Specialisti di saldatura elettrica e a norme ASME</c:v>
                </c:pt>
                <c:pt idx="14">
                  <c:v>Orafi, gioiellieri e professioni assimilate</c:v>
                </c:pt>
                <c:pt idx="15">
                  <c:v>Lastroferratori</c:v>
                </c:pt>
                <c:pt idx="16">
                  <c:v>Pittori, stuccatori, laccatori e decoratori</c:v>
                </c:pt>
                <c:pt idx="17">
                  <c:v>Lattonieri e calderai, compresi i tracciatori</c:v>
                </c:pt>
                <c:pt idx="18">
                  <c:v>Sarti e tagliatori artigianali, modellisti e cappellai</c:v>
                </c:pt>
                <c:pt idx="19">
                  <c:v>Vetrai</c:v>
                </c:pt>
                <c:pt idx="20">
                  <c:v>Installatori di infissi e serramenta</c:v>
                </c:pt>
                <c:pt idx="21">
                  <c:v>Fabbri, lingottai e operatori di presse per forgiare</c:v>
                </c:pt>
                <c:pt idx="22">
                  <c:v>Tappezzieri e materassai</c:v>
                </c:pt>
                <c:pt idx="23">
                  <c:v>Massaggiatori e operatori termali</c:v>
                </c:pt>
                <c:pt idx="24">
                  <c:v>Intonacatori </c:v>
                </c:pt>
                <c:pt idx="25">
                  <c:v>Costruttori di strumenti ottici e lenti</c:v>
                </c:pt>
                <c:pt idx="26">
                  <c:v>Artigiani lavorazioni artistiche del legno e di materiali assimilati</c:v>
                </c:pt>
                <c:pt idx="27">
                  <c:v>Tessitori e maglieristi a mano e su telai manuali </c:v>
                </c:pt>
              </c:strCache>
            </c:strRef>
          </c:cat>
          <c:val>
            <c:numRef>
              <c:f>Foglio1!$H$36:$H$63</c:f>
              <c:numCache>
                <c:formatCode>General</c:formatCode>
                <c:ptCount val="28"/>
                <c:pt idx="0">
                  <c:v>53.136810279667422</c:v>
                </c:pt>
                <c:pt idx="1">
                  <c:v>53.136810279667422</c:v>
                </c:pt>
                <c:pt idx="2">
                  <c:v>53.136810279667422</c:v>
                </c:pt>
                <c:pt idx="3">
                  <c:v>53.136810279667422</c:v>
                </c:pt>
                <c:pt idx="4">
                  <c:v>53.136810279667422</c:v>
                </c:pt>
                <c:pt idx="5">
                  <c:v>53.136810279667422</c:v>
                </c:pt>
                <c:pt idx="6">
                  <c:v>53.136810279667422</c:v>
                </c:pt>
                <c:pt idx="7">
                  <c:v>53.136810279667422</c:v>
                </c:pt>
                <c:pt idx="8">
                  <c:v>53.136810279667422</c:v>
                </c:pt>
                <c:pt idx="9">
                  <c:v>53.136810279667422</c:v>
                </c:pt>
                <c:pt idx="10">
                  <c:v>53.136810279667422</c:v>
                </c:pt>
                <c:pt idx="11">
                  <c:v>53.136810279667422</c:v>
                </c:pt>
                <c:pt idx="12">
                  <c:v>53.136810279667422</c:v>
                </c:pt>
                <c:pt idx="13">
                  <c:v>53.136810279667422</c:v>
                </c:pt>
                <c:pt idx="14">
                  <c:v>53.136810279667422</c:v>
                </c:pt>
                <c:pt idx="15">
                  <c:v>53.136810279667422</c:v>
                </c:pt>
                <c:pt idx="16">
                  <c:v>53.136810279667422</c:v>
                </c:pt>
                <c:pt idx="17">
                  <c:v>53.136810279667422</c:v>
                </c:pt>
                <c:pt idx="18">
                  <c:v>53.136810279667422</c:v>
                </c:pt>
                <c:pt idx="19">
                  <c:v>53.136810279667422</c:v>
                </c:pt>
                <c:pt idx="20">
                  <c:v>53.136810279667422</c:v>
                </c:pt>
                <c:pt idx="21">
                  <c:v>53.136810279667422</c:v>
                </c:pt>
                <c:pt idx="22">
                  <c:v>53.136810279667422</c:v>
                </c:pt>
                <c:pt idx="23">
                  <c:v>53.136810279667422</c:v>
                </c:pt>
                <c:pt idx="24">
                  <c:v>53.136810279667422</c:v>
                </c:pt>
                <c:pt idx="25">
                  <c:v>53.136810279667422</c:v>
                </c:pt>
                <c:pt idx="26">
                  <c:v>53.136810279667422</c:v>
                </c:pt>
                <c:pt idx="27">
                  <c:v>53.136810279667422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71-49A2-BE00-0D5CF4A6C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4252096"/>
        <c:axId val="1104263328"/>
      </c:radarChart>
      <c:catAx>
        <c:axId val="110425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4263328"/>
        <c:crosses val="autoZero"/>
        <c:auto val="1"/>
        <c:lblAlgn val="ctr"/>
        <c:lblOffset val="100"/>
        <c:noMultiLvlLbl val="0"/>
      </c:catAx>
      <c:valAx>
        <c:axId val="110426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42520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Le professioni con maggiore difficoltà di reperimento per i giovani - quota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Foglio1!$U$6:$U$15</c:f>
              <c:strCache>
                <c:ptCount val="10"/>
                <c:pt idx="0">
                  <c:v>Tecnici della salute </c:v>
                </c:pt>
                <c:pt idx="1">
                  <c:v>Fabbri ferrai, costruttori di utensili e assimilati</c:v>
                </c:pt>
                <c:pt idx="2">
                  <c:v>Tecnici in campo ingegneristico</c:v>
                </c:pt>
                <c:pt idx="3">
                  <c:v>Artigiani e operai specializzati addetti alle rifiniture delle costruzioni</c:v>
                </c:pt>
                <c:pt idx="4">
                  <c:v>Meccanici artigianali, montatori, riparatori e manutentori di macchine fisse e mobili</c:v>
                </c:pt>
                <c:pt idx="5">
                  <c:v>Artigiani e operai specializzati di installazione e manutenzione attrezzature elettriche e elettroniche</c:v>
                </c:pt>
                <c:pt idx="6">
                  <c:v>Conduttori di veicoli a motre</c:v>
                </c:pt>
                <c:pt idx="7">
                  <c:v>Tecnici informatici, telematici e delle telecomunicazioni</c:v>
                </c:pt>
                <c:pt idx="8">
                  <c:v>Artigiani e operai specializzati delle costruzioni e del mantenimento di strutture edili</c:v>
                </c:pt>
                <c:pt idx="9">
                  <c:v>Tenici dei rapporti con i mercati</c:v>
                </c:pt>
              </c:strCache>
            </c:strRef>
          </c:cat>
          <c:val>
            <c:numRef>
              <c:f>Foglio1!$V$6:$V$15</c:f>
              <c:numCache>
                <c:formatCode>General</c:formatCode>
                <c:ptCount val="10"/>
                <c:pt idx="0">
                  <c:v>71</c:v>
                </c:pt>
                <c:pt idx="1">
                  <c:v>69</c:v>
                </c:pt>
                <c:pt idx="2">
                  <c:v>64</c:v>
                </c:pt>
                <c:pt idx="3">
                  <c:v>62</c:v>
                </c:pt>
                <c:pt idx="4">
                  <c:v>61</c:v>
                </c:pt>
                <c:pt idx="5">
                  <c:v>61</c:v>
                </c:pt>
                <c:pt idx="6">
                  <c:v>58</c:v>
                </c:pt>
                <c:pt idx="7">
                  <c:v>57</c:v>
                </c:pt>
                <c:pt idx="8">
                  <c:v>54</c:v>
                </c:pt>
                <c:pt idx="9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F-456B-B057-76631BCC2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2657647"/>
        <c:axId val="1975829007"/>
      </c:barChart>
      <c:catAx>
        <c:axId val="39265764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75829007"/>
        <c:crosses val="autoZero"/>
        <c:auto val="1"/>
        <c:lblAlgn val="ctr"/>
        <c:lblOffset val="100"/>
        <c:noMultiLvlLbl val="0"/>
      </c:catAx>
      <c:valAx>
        <c:axId val="1975829007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657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Principali settori di attività che ricercano giovani - Liguria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Foglio1!$A$47</c:f>
              <c:strCache>
                <c:ptCount val="1"/>
                <c:pt idx="0">
                  <c:v>Fino a 29 anni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Foglio1!$B$46:$F$46</c:f>
              <c:strCache>
                <c:ptCount val="5"/>
                <c:pt idx="0">
                  <c:v>Servizi di alloggio e ristorazione; servizi turistici</c:v>
                </c:pt>
                <c:pt idx="1">
                  <c:v>Commercio al dettaglio, all'ingroso e riparazione di autoveicoli e motocicli</c:v>
                </c:pt>
                <c:pt idx="2">
                  <c:v>Servizi culturali, sportivi e altri servizi alle persone</c:v>
                </c:pt>
                <c:pt idx="3">
                  <c:v>Costruzioni</c:v>
                </c:pt>
                <c:pt idx="4">
                  <c:v>Servizi di trasporto, logistica e magazzinaggio</c:v>
                </c:pt>
              </c:strCache>
            </c:strRef>
          </c:cat>
          <c:val>
            <c:numRef>
              <c:f>Foglio1!$B$47:$F$47</c:f>
              <c:numCache>
                <c:formatCode>General</c:formatCode>
                <c:ptCount val="5"/>
                <c:pt idx="0">
                  <c:v>40</c:v>
                </c:pt>
                <c:pt idx="1">
                  <c:v>40</c:v>
                </c:pt>
                <c:pt idx="2">
                  <c:v>39</c:v>
                </c:pt>
                <c:pt idx="3">
                  <c:v>25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A-4F6D-BE51-DCE0C79966C9}"/>
            </c:ext>
          </c:extLst>
        </c:ser>
        <c:ser>
          <c:idx val="1"/>
          <c:order val="1"/>
          <c:tx>
            <c:strRef>
              <c:f>Foglio1!$A$48</c:f>
              <c:strCache>
                <c:ptCount val="1"/>
                <c:pt idx="0">
                  <c:v>Indifferente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Foglio1!$B$46:$F$46</c:f>
              <c:strCache>
                <c:ptCount val="5"/>
                <c:pt idx="0">
                  <c:v>Servizi di alloggio e ristorazione; servizi turistici</c:v>
                </c:pt>
                <c:pt idx="1">
                  <c:v>Commercio al dettaglio, all'ingroso e riparazione di autoveicoli e motocicli</c:v>
                </c:pt>
                <c:pt idx="2">
                  <c:v>Servizi culturali, sportivi e altri servizi alle persone</c:v>
                </c:pt>
                <c:pt idx="3">
                  <c:v>Costruzioni</c:v>
                </c:pt>
                <c:pt idx="4">
                  <c:v>Servizi di trasporto, logistica e magazzinaggio</c:v>
                </c:pt>
              </c:strCache>
            </c:strRef>
          </c:cat>
          <c:val>
            <c:numRef>
              <c:f>Foglio1!$B$48:$F$48</c:f>
              <c:numCache>
                <c:formatCode>General</c:formatCode>
                <c:ptCount val="5"/>
                <c:pt idx="0">
                  <c:v>27</c:v>
                </c:pt>
                <c:pt idx="1">
                  <c:v>21</c:v>
                </c:pt>
                <c:pt idx="2">
                  <c:v>30</c:v>
                </c:pt>
                <c:pt idx="3">
                  <c:v>16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8A-4F6D-BE51-DCE0C79966C9}"/>
            </c:ext>
          </c:extLst>
        </c:ser>
        <c:ser>
          <c:idx val="2"/>
          <c:order val="2"/>
          <c:tx>
            <c:strRef>
              <c:f>Foglio1!$A$49</c:f>
              <c:strCache>
                <c:ptCount val="1"/>
                <c:pt idx="0">
                  <c:v>30 anni e oltre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Foglio1!$B$46:$F$46</c:f>
              <c:strCache>
                <c:ptCount val="5"/>
                <c:pt idx="0">
                  <c:v>Servizi di alloggio e ristorazione; servizi turistici</c:v>
                </c:pt>
                <c:pt idx="1">
                  <c:v>Commercio al dettaglio, all'ingroso e riparazione di autoveicoli e motocicli</c:v>
                </c:pt>
                <c:pt idx="2">
                  <c:v>Servizi culturali, sportivi e altri servizi alle persone</c:v>
                </c:pt>
                <c:pt idx="3">
                  <c:v>Costruzioni</c:v>
                </c:pt>
                <c:pt idx="4">
                  <c:v>Servizi di trasporto, logistica e magazzinaggio</c:v>
                </c:pt>
              </c:strCache>
            </c:strRef>
          </c:cat>
          <c:val>
            <c:numRef>
              <c:f>Foglio1!$B$49:$F$49</c:f>
              <c:numCache>
                <c:formatCode>General</c:formatCode>
                <c:ptCount val="5"/>
                <c:pt idx="0">
                  <c:v>34</c:v>
                </c:pt>
                <c:pt idx="1">
                  <c:v>39</c:v>
                </c:pt>
                <c:pt idx="2">
                  <c:v>31</c:v>
                </c:pt>
                <c:pt idx="3">
                  <c:v>59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8A-4F6D-BE51-DCE0C7996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9606591"/>
        <c:axId val="555915791"/>
      </c:barChart>
      <c:catAx>
        <c:axId val="147960659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55915791"/>
        <c:crosses val="autoZero"/>
        <c:auto val="1"/>
        <c:lblAlgn val="ctr"/>
        <c:lblOffset val="100"/>
        <c:noMultiLvlLbl val="0"/>
      </c:catAx>
      <c:valAx>
        <c:axId val="555915791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9606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Composizione % delle entrate previste dalle imprese liguri per gruppo professionale - 2022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0-45B9-B214-F4A1BB19E4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0-45B9-B214-F4A1BB19E4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0-45B9-B214-F4A1BB19E4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0-45B9-B214-F4A1BB19E4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0-45B9-B214-F4A1BB19E46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F80-45B9-B214-F4A1BB19E46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F80-45B9-B214-F4A1BB19E462}"/>
              </c:ext>
            </c:extLst>
          </c:dPt>
          <c:dLbls>
            <c:dLbl>
              <c:idx val="1"/>
              <c:layout>
                <c:manualLayout>
                  <c:x val="-5.5726638622227015E-3"/>
                  <c:y val="1.90034947289047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80-45B9-B214-F4A1BB19E462}"/>
                </c:ext>
              </c:extLst>
            </c:dLbl>
            <c:dLbl>
              <c:idx val="2"/>
              <c:layout>
                <c:manualLayout>
                  <c:x val="8.8338187178657462E-3"/>
                  <c:y val="-2.36089963892634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80-45B9-B214-F4A1BB19E462}"/>
                </c:ext>
              </c:extLst>
            </c:dLbl>
            <c:dLbl>
              <c:idx val="3"/>
              <c:layout>
                <c:manualLayout>
                  <c:x val="-0.10431111350807176"/>
                  <c:y val="-0.111639042357274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80-45B9-B214-F4A1BB19E462}"/>
                </c:ext>
              </c:extLst>
            </c:dLbl>
            <c:dLbl>
              <c:idx val="4"/>
              <c:layout>
                <c:manualLayout>
                  <c:x val="-5.7077625570776253E-4"/>
                  <c:y val="7.237134032279114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80-45B9-B214-F4A1BB19E462}"/>
                </c:ext>
              </c:extLst>
            </c:dLbl>
            <c:dLbl>
              <c:idx val="6"/>
              <c:layout>
                <c:manualLayout>
                  <c:x val="-8.1365728256570669E-3"/>
                  <c:y val="-2.401647307898667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80-45B9-B214-F4A1BB19E4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(tavole!$A$9:$A$10,tavole!$A$13:$A$14,tavole!$A$17:$A$18,tavole!$A$20)</c:f>
              <c:strCache>
                <c:ptCount val="7"/>
                <c:pt idx="0">
                  <c:v>Professioni intellettuali, scientifiche e con elevata specializzazione</c:v>
                </c:pt>
                <c:pt idx="1">
                  <c:v>Professioni tecniche</c:v>
                </c:pt>
                <c:pt idx="2">
                  <c:v>Impiegati</c:v>
                </c:pt>
                <c:pt idx="3">
                  <c:v>Professioni qualificate nelle attività commerciali e nei servizi</c:v>
                </c:pt>
                <c:pt idx="4">
                  <c:v>Operai specializzati</c:v>
                </c:pt>
                <c:pt idx="5">
                  <c:v>Conduttori di impianti e operai di macchinari fissi e mobili</c:v>
                </c:pt>
                <c:pt idx="6">
                  <c:v>Professioni non qualificate</c:v>
                </c:pt>
              </c:strCache>
            </c:strRef>
          </c:cat>
          <c:val>
            <c:numRef>
              <c:f>(tavole!$K$9:$K$10,tavole!$K$13:$K$14,tavole!$K$17:$K$18,tavole!$K$20)</c:f>
              <c:numCache>
                <c:formatCode>General</c:formatCode>
                <c:ptCount val="7"/>
                <c:pt idx="0">
                  <c:v>5.0999999999999996</c:v>
                </c:pt>
                <c:pt idx="1">
                  <c:v>12.9</c:v>
                </c:pt>
                <c:pt idx="2">
                  <c:v>8.6</c:v>
                </c:pt>
                <c:pt idx="3">
                  <c:v>33.799999999999997</c:v>
                </c:pt>
                <c:pt idx="4">
                  <c:v>13.7</c:v>
                </c:pt>
                <c:pt idx="5">
                  <c:v>10.6</c:v>
                </c:pt>
                <c:pt idx="6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F80-45B9-B214-F4A1BB19E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Composizione % delle entrate previste dalle imprese liguri per area aziendale di inserimento - 2018</a:t>
            </a:r>
          </a:p>
        </c:rich>
      </c:tx>
      <c:layout>
        <c:manualLayout>
          <c:xMode val="edge"/>
          <c:yMode val="edge"/>
          <c:x val="0.1051176054916212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60-4323-A632-E01A186FC4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60-4323-A632-E01A186FC4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60-4323-A632-E01A186FC4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60-4323-A632-E01A186FC4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60-4323-A632-E01A186FC42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60-4323-A632-E01A186FC42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60-4323-A632-E01A186FC42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460-4323-A632-E01A186FC42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460-4323-A632-E01A186FC42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460-4323-A632-E01A186FC421}"/>
              </c:ext>
            </c:extLst>
          </c:dPt>
          <c:dLbls>
            <c:dLbl>
              <c:idx val="1"/>
              <c:layout>
                <c:manualLayout>
                  <c:x val="5.5555555555555476E-2"/>
                  <c:y val="2.25988700564971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60-4323-A632-E01A186FC421}"/>
                </c:ext>
              </c:extLst>
            </c:dLbl>
            <c:dLbl>
              <c:idx val="3"/>
              <c:layout>
                <c:manualLayout>
                  <c:x val="-2.136752136752137E-3"/>
                  <c:y val="-3.55125100887812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60-4323-A632-E01A186FC421}"/>
                </c:ext>
              </c:extLst>
            </c:dLbl>
            <c:dLbl>
              <c:idx val="4"/>
              <c:layout>
                <c:manualLayout>
                  <c:x val="-5.9829059829059832E-2"/>
                  <c:y val="-6.456820016142168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60-4323-A632-E01A186FC421}"/>
                </c:ext>
              </c:extLst>
            </c:dLbl>
            <c:dLbl>
              <c:idx val="5"/>
              <c:layout>
                <c:manualLayout>
                  <c:x val="-2.777777777777773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60-4323-A632-E01A186FC42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grafici!$A$24:$A$33</c:f>
              <c:strCache>
                <c:ptCount val="10"/>
                <c:pt idx="0">
                  <c:v>Segreteria, staff e servizi generali</c:v>
                </c:pt>
                <c:pt idx="1">
                  <c:v>Sistemi informativi</c:v>
                </c:pt>
                <c:pt idx="2">
                  <c:v>Vendita</c:v>
                </c:pt>
                <c:pt idx="3">
                  <c:v>Marketing, commerciale, comunicazione e pubbliche relazioni</c:v>
                </c:pt>
                <c:pt idx="4">
                  <c:v>Assistenza clienti</c:v>
                </c:pt>
                <c:pt idx="5">
                  <c:v>Progettazione e ricerca e sviluppo</c:v>
                </c:pt>
                <c:pt idx="6">
                  <c:v>Installazione e manutenzione</c:v>
                </c:pt>
                <c:pt idx="7">
                  <c:v>Certificazione e controllo di qualità, sicurezza e ambiente</c:v>
                </c:pt>
                <c:pt idx="8">
                  <c:v>Acquisti e movimentazione interna merci</c:v>
                </c:pt>
                <c:pt idx="9">
                  <c:v>Trasporti e distribuzione</c:v>
                </c:pt>
              </c:strCache>
            </c:strRef>
          </c:cat>
          <c:val>
            <c:numRef>
              <c:f>grafici!$B$24:$B$33</c:f>
              <c:numCache>
                <c:formatCode>#,##0</c:formatCode>
                <c:ptCount val="10"/>
                <c:pt idx="0">
                  <c:v>1910</c:v>
                </c:pt>
                <c:pt idx="1">
                  <c:v>1030</c:v>
                </c:pt>
                <c:pt idx="2">
                  <c:v>16390</c:v>
                </c:pt>
                <c:pt idx="3">
                  <c:v>2190</c:v>
                </c:pt>
                <c:pt idx="4">
                  <c:v>4610</c:v>
                </c:pt>
                <c:pt idx="5">
                  <c:v>3370</c:v>
                </c:pt>
                <c:pt idx="6">
                  <c:v>9960</c:v>
                </c:pt>
                <c:pt idx="7">
                  <c:v>2410</c:v>
                </c:pt>
                <c:pt idx="8">
                  <c:v>3300</c:v>
                </c:pt>
                <c:pt idx="9">
                  <c:v>8690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460-4323-A632-E01A186FC42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Composizione % delle entrate previste dalle imprese liguri per area aziendale di inserimento - 2022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AF-4DF1-AEE5-84BAFC6D1A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AF-4DF1-AEE5-84BAFC6D1A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AF-4DF1-AEE5-84BAFC6D1A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AF-4DF1-AEE5-84BAFC6D1A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BAF-4DF1-AEE5-84BAFC6D1A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BAF-4DF1-AEE5-84BAFC6D1A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BAF-4DF1-AEE5-84BAFC6D1A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BAF-4DF1-AEE5-84BAFC6D1A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BAF-4DF1-AEE5-84BAFC6D1A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BAF-4DF1-AEE5-84BAFC6D1A39}"/>
              </c:ext>
            </c:extLst>
          </c:dPt>
          <c:dLbls>
            <c:dLbl>
              <c:idx val="0"/>
              <c:layout>
                <c:manualLayout>
                  <c:x val="-3.9306946692417438E-2"/>
                  <c:y val="1.92771084337349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AF-4DF1-AEE5-84BAFC6D1A39}"/>
                </c:ext>
              </c:extLst>
            </c:dLbl>
            <c:dLbl>
              <c:idx val="1"/>
              <c:layout>
                <c:manualLayout>
                  <c:x val="-1.4481506676153765E-2"/>
                  <c:y val="1.9277108433734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AF-4DF1-AEE5-84BAFC6D1A39}"/>
                </c:ext>
              </c:extLst>
            </c:dLbl>
            <c:dLbl>
              <c:idx val="4"/>
              <c:layout>
                <c:manualLayout>
                  <c:x val="2.4825440016263519E-2"/>
                  <c:y val="3.53413654618472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AF-4DF1-AEE5-84BAFC6D1A39}"/>
                </c:ext>
              </c:extLst>
            </c:dLbl>
            <c:dLbl>
              <c:idx val="5"/>
              <c:layout>
                <c:manualLayout>
                  <c:x val="-7.4476320048790859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AF-4DF1-AEE5-84BAFC6D1A39}"/>
                </c:ext>
              </c:extLst>
            </c:dLbl>
            <c:dLbl>
              <c:idx val="6"/>
              <c:layout>
                <c:manualLayout>
                  <c:x val="1.241272000813176E-2"/>
                  <c:y val="-2.57028112449800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BAF-4DF1-AEE5-84BAFC6D1A39}"/>
                </c:ext>
              </c:extLst>
            </c:dLbl>
            <c:dLbl>
              <c:idx val="9"/>
              <c:layout>
                <c:manualLayout>
                  <c:x val="8.2751466720878842E-3"/>
                  <c:y val="1.92771084337349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BAF-4DF1-AEE5-84BAFC6D1A3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grafici!$A$24:$A$33</c:f>
              <c:strCache>
                <c:ptCount val="10"/>
                <c:pt idx="0">
                  <c:v>Segreteria, staff e servizi generali</c:v>
                </c:pt>
                <c:pt idx="1">
                  <c:v>Sistemi informativi</c:v>
                </c:pt>
                <c:pt idx="2">
                  <c:v>Vendita</c:v>
                </c:pt>
                <c:pt idx="3">
                  <c:v>Marketing, commerciale, comunicazione e pubbliche relazioni</c:v>
                </c:pt>
                <c:pt idx="4">
                  <c:v>Assistenza clienti</c:v>
                </c:pt>
                <c:pt idx="5">
                  <c:v>Progettazione e ricerca e sviluppo</c:v>
                </c:pt>
                <c:pt idx="6">
                  <c:v>Installazione e manutenzione</c:v>
                </c:pt>
                <c:pt idx="7">
                  <c:v>Certificazione e controllo di qualità, sicurezza e ambiente</c:v>
                </c:pt>
                <c:pt idx="8">
                  <c:v>Acquisti e movimentazione interna merci</c:v>
                </c:pt>
                <c:pt idx="9">
                  <c:v>Trasporti e distribuzione</c:v>
                </c:pt>
              </c:strCache>
            </c:strRef>
          </c:cat>
          <c:val>
            <c:numRef>
              <c:f>grafici!$F$24:$F$33</c:f>
              <c:numCache>
                <c:formatCode>#,##0</c:formatCode>
                <c:ptCount val="10"/>
                <c:pt idx="0">
                  <c:v>2470</c:v>
                </c:pt>
                <c:pt idx="1">
                  <c:v>2380</c:v>
                </c:pt>
                <c:pt idx="2">
                  <c:v>15670</c:v>
                </c:pt>
                <c:pt idx="3">
                  <c:v>2680</c:v>
                </c:pt>
                <c:pt idx="4">
                  <c:v>6240</c:v>
                </c:pt>
                <c:pt idx="5">
                  <c:v>3680</c:v>
                </c:pt>
                <c:pt idx="6">
                  <c:v>12330</c:v>
                </c:pt>
                <c:pt idx="7">
                  <c:v>2960</c:v>
                </c:pt>
                <c:pt idx="8">
                  <c:v>3290</c:v>
                </c:pt>
                <c:pt idx="9">
                  <c:v>12700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BAF-4DF1-AEE5-84BAFC6D1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i="0" baseline="0" dirty="0">
                <a:effectLst/>
              </a:rPr>
              <a:t>Entrate previste in Liguria - </a:t>
            </a:r>
            <a:r>
              <a:rPr lang="it-IT" sz="1200" b="1" i="0" baseline="0">
                <a:effectLst/>
              </a:rPr>
              <a:t>trimestri ottobre-dicembre</a:t>
            </a:r>
            <a:endParaRPr lang="it-IT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(Foglio1!$A$8,Foglio1!$A$20,Foglio1!$A$32,Foglio1!$A$44,Foglio1!$A$56,Foglio1!$A$68,Foglio1!$A$80)</c:f>
              <c:strCache>
                <c:ptCount val="7"/>
                <c:pt idx="0">
                  <c:v>ottobre- dicembre 2017</c:v>
                </c:pt>
                <c:pt idx="1">
                  <c:v>ottobre- dicembre 2018</c:v>
                </c:pt>
                <c:pt idx="2">
                  <c:v>ottobre-dicembre 2019</c:v>
                </c:pt>
                <c:pt idx="3">
                  <c:v>ottobre-dicembre 2020</c:v>
                </c:pt>
                <c:pt idx="4">
                  <c:v>ottobre-dicembre 2021</c:v>
                </c:pt>
                <c:pt idx="5">
                  <c:v>ottobre-dicembre 2022</c:v>
                </c:pt>
                <c:pt idx="6">
                  <c:v>ottobre-dicembre 2023</c:v>
                </c:pt>
              </c:strCache>
            </c:strRef>
          </c:cat>
          <c:val>
            <c:numRef>
              <c:f>(Foglio1!$D$8,Foglio1!$D$20,Foglio1!$D$32,Foglio1!$D$44,Foglio1!$D$56,Foglio1!$D$68,Foglio1!$D$80)</c:f>
              <c:numCache>
                <c:formatCode>_-* #,##0_-;\-* #,##0_-;_-* "-"??_-;_-@_-</c:formatCode>
                <c:ptCount val="7"/>
                <c:pt idx="0">
                  <c:v>20580</c:v>
                </c:pt>
                <c:pt idx="1">
                  <c:v>21350</c:v>
                </c:pt>
                <c:pt idx="2">
                  <c:v>23880</c:v>
                </c:pt>
                <c:pt idx="3">
                  <c:v>17210</c:v>
                </c:pt>
                <c:pt idx="4">
                  <c:v>31370</c:v>
                </c:pt>
                <c:pt idx="5">
                  <c:v>28600</c:v>
                </c:pt>
                <c:pt idx="6">
                  <c:v>29140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A-4A99-982C-BADF4092F6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6166896"/>
        <c:axId val="2056163568"/>
      </c:barChart>
      <c:catAx>
        <c:axId val="205616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56163568"/>
        <c:crosses val="autoZero"/>
        <c:auto val="1"/>
        <c:lblAlgn val="ctr"/>
        <c:lblOffset val="100"/>
        <c:noMultiLvlLbl val="0"/>
      </c:catAx>
      <c:valAx>
        <c:axId val="205616356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5616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err="1"/>
              <a:t>Entrate</a:t>
            </a:r>
            <a:r>
              <a:rPr lang="en-US" sz="1200" b="1" baseline="0" dirty="0"/>
              <a:t> </a:t>
            </a:r>
            <a:r>
              <a:rPr lang="en-US" sz="1200" b="1" baseline="0" dirty="0" err="1"/>
              <a:t>previste</a:t>
            </a:r>
            <a:r>
              <a:rPr lang="en-US" sz="1200" b="1" baseline="0" dirty="0"/>
              <a:t> </a:t>
            </a:r>
            <a:r>
              <a:rPr lang="en-US" sz="1200" b="1" baseline="0" dirty="0" err="1"/>
              <a:t>trimestrali</a:t>
            </a:r>
            <a:r>
              <a:rPr lang="en-US" sz="1200" b="1" baseline="0" dirty="0"/>
              <a:t> e </a:t>
            </a:r>
            <a:r>
              <a:rPr lang="en-US" sz="1200" b="1" baseline="0" dirty="0" err="1"/>
              <a:t>mensili</a:t>
            </a:r>
            <a:r>
              <a:rPr lang="en-US" sz="1200" b="1" baseline="0" dirty="0"/>
              <a:t> - Liguria</a:t>
            </a:r>
            <a:endParaRPr 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6.8255945504031176E-2"/>
          <c:y val="0.15319444444444447"/>
          <c:w val="0.88675272913663072"/>
          <c:h val="0.60859470691163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Foglio1!$B$4</c:f>
              <c:strCache>
                <c:ptCount val="1"/>
                <c:pt idx="0">
                  <c:v> TRIMESTRALI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F1-43E7-A594-FF323F29E7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Foglio1!$V$5:$V$80</c:f>
              <c:strCache>
                <c:ptCount val="76"/>
                <c:pt idx="3">
                  <c:v>ottobre-dicembre 2017</c:v>
                </c:pt>
                <c:pt idx="15">
                  <c:v>ottobre-dicembre 2018</c:v>
                </c:pt>
                <c:pt idx="27">
                  <c:v>ottobre-dicembre 2019</c:v>
                </c:pt>
                <c:pt idx="40">
                  <c:v>ottobre-dicembre 2020</c:v>
                </c:pt>
                <c:pt idx="51">
                  <c:v>ottobre-dicembre 2021</c:v>
                </c:pt>
                <c:pt idx="63">
                  <c:v>ottobre-dicembre 2022</c:v>
                </c:pt>
                <c:pt idx="75">
                  <c:v>ottobre-dicembre 2023</c:v>
                </c:pt>
              </c:strCache>
            </c:strRef>
          </c:cat>
          <c:val>
            <c:numRef>
              <c:f>Foglio1!$D$5:$D$80</c:f>
              <c:numCache>
                <c:formatCode>_-* #,##0_-;\-* #,##0_-;_-* "-"??_-;_-@_-</c:formatCode>
                <c:ptCount val="76"/>
                <c:pt idx="0">
                  <c:v>32950</c:v>
                </c:pt>
                <c:pt idx="1">
                  <c:v>19880</c:v>
                </c:pt>
                <c:pt idx="2">
                  <c:v>22110</c:v>
                </c:pt>
                <c:pt idx="3">
                  <c:v>20580</c:v>
                </c:pt>
                <c:pt idx="4">
                  <c:v>23440</c:v>
                </c:pt>
                <c:pt idx="5">
                  <c:v>24370</c:v>
                </c:pt>
                <c:pt idx="6">
                  <c:v>27310</c:v>
                </c:pt>
                <c:pt idx="9">
                  <c:v>36360</c:v>
                </c:pt>
                <c:pt idx="10">
                  <c:v>39920</c:v>
                </c:pt>
                <c:pt idx="11">
                  <c:v>37640</c:v>
                </c:pt>
                <c:pt idx="12">
                  <c:v>26000</c:v>
                </c:pt>
                <c:pt idx="13">
                  <c:v>23690</c:v>
                </c:pt>
                <c:pt idx="14">
                  <c:v>24260</c:v>
                </c:pt>
                <c:pt idx="15">
                  <c:v>21350</c:v>
                </c:pt>
                <c:pt idx="16">
                  <c:v>25370</c:v>
                </c:pt>
                <c:pt idx="17">
                  <c:v>25700</c:v>
                </c:pt>
                <c:pt idx="18">
                  <c:v>27590</c:v>
                </c:pt>
                <c:pt idx="19">
                  <c:v>31670</c:v>
                </c:pt>
                <c:pt idx="20">
                  <c:v>34910</c:v>
                </c:pt>
                <c:pt idx="21">
                  <c:v>38040</c:v>
                </c:pt>
                <c:pt idx="22">
                  <c:v>36100</c:v>
                </c:pt>
                <c:pt idx="23">
                  <c:v>30530</c:v>
                </c:pt>
                <c:pt idx="24">
                  <c:v>26790</c:v>
                </c:pt>
                <c:pt idx="25">
                  <c:v>25230</c:v>
                </c:pt>
                <c:pt idx="26">
                  <c:v>26250</c:v>
                </c:pt>
                <c:pt idx="27">
                  <c:v>23880</c:v>
                </c:pt>
                <c:pt idx="28">
                  <c:v>27760</c:v>
                </c:pt>
                <c:pt idx="29">
                  <c:v>28750</c:v>
                </c:pt>
                <c:pt idx="30">
                  <c:v>31140</c:v>
                </c:pt>
                <c:pt idx="31">
                  <c:v>31720</c:v>
                </c:pt>
                <c:pt idx="36">
                  <c:v>11910</c:v>
                </c:pt>
                <c:pt idx="37">
                  <c:v>18340</c:v>
                </c:pt>
                <c:pt idx="38">
                  <c:v>18810</c:v>
                </c:pt>
                <c:pt idx="39">
                  <c:v>17210</c:v>
                </c:pt>
                <c:pt idx="40">
                  <c:v>20310</c:v>
                </c:pt>
                <c:pt idx="41">
                  <c:v>18760</c:v>
                </c:pt>
                <c:pt idx="42">
                  <c:v>24360</c:v>
                </c:pt>
                <c:pt idx="43">
                  <c:v>19640</c:v>
                </c:pt>
                <c:pt idx="44">
                  <c:v>28600</c:v>
                </c:pt>
                <c:pt idx="45">
                  <c:v>28630</c:v>
                </c:pt>
                <c:pt idx="46">
                  <c:v>36840</c:v>
                </c:pt>
                <c:pt idx="47">
                  <c:v>37230</c:v>
                </c:pt>
                <c:pt idx="48">
                  <c:v>34430</c:v>
                </c:pt>
                <c:pt idx="49">
                  <c:v>30360</c:v>
                </c:pt>
                <c:pt idx="50">
                  <c:v>33860</c:v>
                </c:pt>
                <c:pt idx="51">
                  <c:v>31370</c:v>
                </c:pt>
                <c:pt idx="52">
                  <c:v>33840</c:v>
                </c:pt>
                <c:pt idx="53">
                  <c:v>35510</c:v>
                </c:pt>
                <c:pt idx="54">
                  <c:v>28660</c:v>
                </c:pt>
                <c:pt idx="55">
                  <c:v>28990</c:v>
                </c:pt>
                <c:pt idx="56">
                  <c:v>31360</c:v>
                </c:pt>
                <c:pt idx="57">
                  <c:v>41810</c:v>
                </c:pt>
                <c:pt idx="58">
                  <c:v>43400</c:v>
                </c:pt>
                <c:pt idx="59">
                  <c:v>40170</c:v>
                </c:pt>
                <c:pt idx="60">
                  <c:v>33990</c:v>
                </c:pt>
                <c:pt idx="61">
                  <c:v>30000</c:v>
                </c:pt>
                <c:pt idx="62">
                  <c:v>31530</c:v>
                </c:pt>
                <c:pt idx="63">
                  <c:v>28600</c:v>
                </c:pt>
                <c:pt idx="64">
                  <c:v>28710</c:v>
                </c:pt>
                <c:pt idx="65">
                  <c:v>29910</c:v>
                </c:pt>
                <c:pt idx="66">
                  <c:v>32640</c:v>
                </c:pt>
                <c:pt idx="67">
                  <c:v>33500</c:v>
                </c:pt>
                <c:pt idx="68">
                  <c:v>36590</c:v>
                </c:pt>
                <c:pt idx="69">
                  <c:v>43360</c:v>
                </c:pt>
                <c:pt idx="70">
                  <c:v>43740</c:v>
                </c:pt>
                <c:pt idx="71">
                  <c:v>39270</c:v>
                </c:pt>
                <c:pt idx="72">
                  <c:v>37160</c:v>
                </c:pt>
                <c:pt idx="73">
                  <c:v>30610</c:v>
                </c:pt>
                <c:pt idx="74">
                  <c:v>31600</c:v>
                </c:pt>
                <c:pt idx="75">
                  <c:v>29140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F1-43E7-A594-FF323F29E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084847"/>
        <c:axId val="223090671"/>
      </c:barChart>
      <c:lineChart>
        <c:grouping val="standard"/>
        <c:varyColors val="0"/>
        <c:ser>
          <c:idx val="1"/>
          <c:order val="1"/>
          <c:tx>
            <c:strRef>
              <c:f>Foglio1!$C$4</c:f>
              <c:strCache>
                <c:ptCount val="1"/>
                <c:pt idx="0">
                  <c:v>MENSILI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Foglio1!$V$5:$V$80</c:f>
              <c:strCache>
                <c:ptCount val="76"/>
                <c:pt idx="3">
                  <c:v>ottobre-dicembre 2017</c:v>
                </c:pt>
                <c:pt idx="15">
                  <c:v>ottobre-dicembre 2018</c:v>
                </c:pt>
                <c:pt idx="27">
                  <c:v>ottobre-dicembre 2019</c:v>
                </c:pt>
                <c:pt idx="40">
                  <c:v>ottobre-dicembre 2020</c:v>
                </c:pt>
                <c:pt idx="51">
                  <c:v>ottobre-dicembre 2021</c:v>
                </c:pt>
                <c:pt idx="63">
                  <c:v>ottobre-dicembre 2022</c:v>
                </c:pt>
                <c:pt idx="75">
                  <c:v>ottobre-dicembre 2023</c:v>
                </c:pt>
              </c:strCache>
            </c:strRef>
          </c:cat>
          <c:val>
            <c:numRef>
              <c:f>Foglio1!$E$5:$E$80</c:f>
              <c:numCache>
                <c:formatCode>_-* #,##0_-;\-* #,##0_-;_-* "-"??_-;_-@_-</c:formatCode>
                <c:ptCount val="76"/>
                <c:pt idx="0">
                  <c:v>10370</c:v>
                </c:pt>
                <c:pt idx="1">
                  <c:v>5620</c:v>
                </c:pt>
                <c:pt idx="2">
                  <c:v>7800</c:v>
                </c:pt>
                <c:pt idx="3">
                  <c:v>8000</c:v>
                </c:pt>
                <c:pt idx="4">
                  <c:v>7260</c:v>
                </c:pt>
                <c:pt idx="5">
                  <c:v>6660</c:v>
                </c:pt>
                <c:pt idx="6">
                  <c:v>10350</c:v>
                </c:pt>
                <c:pt idx="7">
                  <c:v>7790</c:v>
                </c:pt>
                <c:pt idx="8">
                  <c:v>9720</c:v>
                </c:pt>
                <c:pt idx="9">
                  <c:v>11490</c:v>
                </c:pt>
                <c:pt idx="10">
                  <c:v>10280</c:v>
                </c:pt>
                <c:pt idx="11">
                  <c:v>14880</c:v>
                </c:pt>
                <c:pt idx="12">
                  <c:v>10730</c:v>
                </c:pt>
                <c:pt idx="13">
                  <c:v>6570</c:v>
                </c:pt>
                <c:pt idx="14">
                  <c:v>8720</c:v>
                </c:pt>
                <c:pt idx="15">
                  <c:v>7930</c:v>
                </c:pt>
                <c:pt idx="16">
                  <c:v>7640</c:v>
                </c:pt>
                <c:pt idx="17">
                  <c:v>7950</c:v>
                </c:pt>
                <c:pt idx="18">
                  <c:v>9660</c:v>
                </c:pt>
                <c:pt idx="19">
                  <c:v>7230</c:v>
                </c:pt>
                <c:pt idx="20">
                  <c:v>10450</c:v>
                </c:pt>
                <c:pt idx="21">
                  <c:v>13180</c:v>
                </c:pt>
                <c:pt idx="22">
                  <c:v>10670</c:v>
                </c:pt>
                <c:pt idx="23">
                  <c:v>12510</c:v>
                </c:pt>
                <c:pt idx="24">
                  <c:v>10230</c:v>
                </c:pt>
                <c:pt idx="25">
                  <c:v>6550</c:v>
                </c:pt>
                <c:pt idx="26">
                  <c:v>9350</c:v>
                </c:pt>
                <c:pt idx="27">
                  <c:v>8500</c:v>
                </c:pt>
                <c:pt idx="28">
                  <c:v>8270</c:v>
                </c:pt>
                <c:pt idx="29">
                  <c:v>8030</c:v>
                </c:pt>
                <c:pt idx="30">
                  <c:v>11180</c:v>
                </c:pt>
                <c:pt idx="31">
                  <c:v>8060</c:v>
                </c:pt>
                <c:pt idx="36">
                  <c:v>5460</c:v>
                </c:pt>
                <c:pt idx="37">
                  <c:v>5100</c:v>
                </c:pt>
                <c:pt idx="38">
                  <c:v>6560</c:v>
                </c:pt>
                <c:pt idx="39">
                  <c:v>5820</c:v>
                </c:pt>
                <c:pt idx="40">
                  <c:v>6150</c:v>
                </c:pt>
                <c:pt idx="41">
                  <c:v>4920</c:v>
                </c:pt>
                <c:pt idx="42">
                  <c:v>8460</c:v>
                </c:pt>
                <c:pt idx="43">
                  <c:v>5230</c:v>
                </c:pt>
                <c:pt idx="44">
                  <c:v>8820</c:v>
                </c:pt>
                <c:pt idx="45">
                  <c:v>8030</c:v>
                </c:pt>
                <c:pt idx="46">
                  <c:v>10370</c:v>
                </c:pt>
                <c:pt idx="47">
                  <c:v>16600</c:v>
                </c:pt>
                <c:pt idx="48">
                  <c:v>15340</c:v>
                </c:pt>
                <c:pt idx="49">
                  <c:v>7790</c:v>
                </c:pt>
                <c:pt idx="50">
                  <c:v>11910</c:v>
                </c:pt>
                <c:pt idx="51">
                  <c:v>10910</c:v>
                </c:pt>
                <c:pt idx="52">
                  <c:v>9300</c:v>
                </c:pt>
                <c:pt idx="53">
                  <c:v>9540</c:v>
                </c:pt>
                <c:pt idx="54">
                  <c:v>10950</c:v>
                </c:pt>
                <c:pt idx="55">
                  <c:v>7610</c:v>
                </c:pt>
                <c:pt idx="56">
                  <c:v>9760</c:v>
                </c:pt>
                <c:pt idx="57">
                  <c:v>12410</c:v>
                </c:pt>
                <c:pt idx="58">
                  <c:v>11610</c:v>
                </c:pt>
                <c:pt idx="59">
                  <c:v>21290</c:v>
                </c:pt>
                <c:pt idx="60">
                  <c:v>13910</c:v>
                </c:pt>
                <c:pt idx="61">
                  <c:v>7660</c:v>
                </c:pt>
                <c:pt idx="62">
                  <c:v>11100</c:v>
                </c:pt>
                <c:pt idx="63">
                  <c:v>10940</c:v>
                </c:pt>
                <c:pt idx="64">
                  <c:v>8950</c:v>
                </c:pt>
                <c:pt idx="65">
                  <c:v>8690</c:v>
                </c:pt>
                <c:pt idx="66">
                  <c:v>11990</c:v>
                </c:pt>
                <c:pt idx="67">
                  <c:v>9410</c:v>
                </c:pt>
                <c:pt idx="68">
                  <c:v>11240</c:v>
                </c:pt>
                <c:pt idx="69">
                  <c:v>13380</c:v>
                </c:pt>
                <c:pt idx="70">
                  <c:v>12510</c:v>
                </c:pt>
                <c:pt idx="71">
                  <c:v>17230</c:v>
                </c:pt>
                <c:pt idx="72">
                  <c:v>16240</c:v>
                </c:pt>
                <c:pt idx="73">
                  <c:v>8150</c:v>
                </c:pt>
                <c:pt idx="74">
                  <c:v>10710</c:v>
                </c:pt>
                <c:pt idx="75">
                  <c:v>11020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F1-43E7-A594-FF323F29E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084847"/>
        <c:axId val="223090671"/>
      </c:lineChart>
      <c:catAx>
        <c:axId val="223084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3090671"/>
        <c:crosses val="autoZero"/>
        <c:auto val="1"/>
        <c:lblAlgn val="ctr"/>
        <c:lblOffset val="100"/>
        <c:tickLblSkip val="1"/>
        <c:noMultiLvlLbl val="0"/>
      </c:catAx>
      <c:valAx>
        <c:axId val="223090671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308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506371530517382"/>
          <c:y val="0.92187445319335082"/>
          <c:w val="0.3098725693896523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dirty="0"/>
              <a:t>Entrate previste per mese</a:t>
            </a:r>
            <a:r>
              <a:rPr lang="it-IT" sz="1200" b="1" baseline="0" dirty="0"/>
              <a:t> in Liguria</a:t>
            </a:r>
            <a:endParaRPr lang="it-IT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2022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78-4E80-9A6F-A6F089A04FA0}"/>
                </c:ext>
              </c:extLst>
            </c:dLbl>
            <c:dLbl>
              <c:idx val="8"/>
              <c:layout>
                <c:manualLayout>
                  <c:x val="-2.6881999241799635E-3"/>
                  <c:y val="-4.243778136006664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78-4E80-9A6F-A6F089A04F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Foglio1!$I$63:$I$72</c:f>
              <c:strCache>
                <c:ptCount val="10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</c:strCache>
            </c:strRef>
          </c:cat>
          <c:val>
            <c:numRef>
              <c:f>Foglio1!$G$63:$G$72</c:f>
              <c:numCache>
                <c:formatCode>_-* #,##0_-;\-* #,##0_-;_-* "-"??_-;_-@_-</c:formatCode>
                <c:ptCount val="10"/>
                <c:pt idx="0">
                  <c:v>10950</c:v>
                </c:pt>
                <c:pt idx="1">
                  <c:v>7610</c:v>
                </c:pt>
                <c:pt idx="2">
                  <c:v>9760</c:v>
                </c:pt>
                <c:pt idx="3">
                  <c:v>12410</c:v>
                </c:pt>
                <c:pt idx="4">
                  <c:v>11610</c:v>
                </c:pt>
                <c:pt idx="5">
                  <c:v>21290</c:v>
                </c:pt>
                <c:pt idx="6">
                  <c:v>13910</c:v>
                </c:pt>
                <c:pt idx="7">
                  <c:v>7660</c:v>
                </c:pt>
                <c:pt idx="8">
                  <c:v>11100</c:v>
                </c:pt>
                <c:pt idx="9">
                  <c:v>10940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78-4E80-9A6F-A6F089A04FA0}"/>
            </c:ext>
          </c:extLst>
        </c:ser>
        <c:ser>
          <c:idx val="1"/>
          <c:order val="1"/>
          <c:tx>
            <c:v>2023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2.688199924180062E-3"/>
                  <c:y val="-5.55555555555555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78-4E80-9A6F-A6F089A04FA0}"/>
                </c:ext>
              </c:extLst>
            </c:dLbl>
            <c:dLbl>
              <c:idx val="9"/>
              <c:layout>
                <c:manualLayout>
                  <c:x val="5.3765056830026112E-3"/>
                  <c:y val="-5.09259259259259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291217566179981E-2"/>
                      <c:h val="6.27085156022163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678-4E80-9A6F-A6F089A04F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Foglio1!$I$63:$I$72</c:f>
              <c:strCache>
                <c:ptCount val="10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</c:strCache>
            </c:strRef>
          </c:cat>
          <c:val>
            <c:numRef>
              <c:f>Foglio1!$H$63:$H$72</c:f>
              <c:numCache>
                <c:formatCode>_-* #,##0_-;\-* #,##0_-;_-* "-"??_-;_-@_-</c:formatCode>
                <c:ptCount val="10"/>
                <c:pt idx="0">
                  <c:v>11990</c:v>
                </c:pt>
                <c:pt idx="1">
                  <c:v>9410</c:v>
                </c:pt>
                <c:pt idx="2">
                  <c:v>11240</c:v>
                </c:pt>
                <c:pt idx="3">
                  <c:v>13380</c:v>
                </c:pt>
                <c:pt idx="4">
                  <c:v>12510</c:v>
                </c:pt>
                <c:pt idx="5">
                  <c:v>17230</c:v>
                </c:pt>
                <c:pt idx="6">
                  <c:v>16240</c:v>
                </c:pt>
                <c:pt idx="7">
                  <c:v>8150</c:v>
                </c:pt>
                <c:pt idx="8">
                  <c:v>10710</c:v>
                </c:pt>
                <c:pt idx="9">
                  <c:v>11020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78-4E80-9A6F-A6F089A04F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9939968"/>
        <c:axId val="691822624"/>
      </c:barChart>
      <c:catAx>
        <c:axId val="69993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1822624"/>
        <c:crosses val="autoZero"/>
        <c:auto val="1"/>
        <c:lblAlgn val="ctr"/>
        <c:lblOffset val="100"/>
        <c:noMultiLvlLbl val="0"/>
      </c:catAx>
      <c:valAx>
        <c:axId val="691822624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993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Serie storica avviati domiciliati in Liguria e lavoratori previsti</a:t>
            </a:r>
          </a:p>
        </c:rich>
      </c:tx>
      <c:layout>
        <c:manualLayout>
          <c:xMode val="edge"/>
          <c:yMode val="edge"/>
          <c:x val="0.21319091259980125"/>
          <c:y val="2.2489221988517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6.3494965951961024E-2"/>
          <c:y val="0.11342053462601456"/>
          <c:w val="0.92081194081906914"/>
          <c:h val="0.62063648254343162"/>
        </c:manualLayout>
      </c:layout>
      <c:lineChart>
        <c:grouping val="standard"/>
        <c:varyColors val="0"/>
        <c:ser>
          <c:idx val="0"/>
          <c:order val="0"/>
          <c:tx>
            <c:strRef>
              <c:f>GRAFICO_tot!$A$3</c:f>
              <c:strCache>
                <c:ptCount val="1"/>
                <c:pt idx="0">
                  <c:v>lavoratori domiciliati in liguria avviati 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GRAFICO_tot!$C$2:$AU$2</c:f>
              <c:numCache>
                <c:formatCode>[$-410]mmm\-yy;@</c:formatCode>
                <c:ptCount val="45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 formatCode="mmm\-yy">
                  <c:v>44958</c:v>
                </c:pt>
                <c:pt idx="37" formatCode="mmm\-yy">
                  <c:v>44986</c:v>
                </c:pt>
                <c:pt idx="38" formatCode="mmm\-yy">
                  <c:v>45017</c:v>
                </c:pt>
                <c:pt idx="39" formatCode="mmm\-yy">
                  <c:v>45047</c:v>
                </c:pt>
                <c:pt idx="40" formatCode="mmm\-yy">
                  <c:v>45078</c:v>
                </c:pt>
                <c:pt idx="41" formatCode="mmm\-yy">
                  <c:v>45108</c:v>
                </c:pt>
                <c:pt idx="42" formatCode="mmm\-yy">
                  <c:v>45139</c:v>
                </c:pt>
                <c:pt idx="43" formatCode="mmm\-yy">
                  <c:v>45170</c:v>
                </c:pt>
                <c:pt idx="44" formatCode="mmm\-yy">
                  <c:v>45200</c:v>
                </c:pt>
              </c:numCache>
            </c:numRef>
          </c:cat>
          <c:val>
            <c:numRef>
              <c:f>GRAFICO_tot!$C$3:$AU$3</c:f>
              <c:numCache>
                <c:formatCode>#,##0</c:formatCode>
                <c:ptCount val="45"/>
                <c:pt idx="0">
                  <c:v>6447</c:v>
                </c:pt>
                <c:pt idx="1">
                  <c:v>5549</c:v>
                </c:pt>
                <c:pt idx="2">
                  <c:v>2436</c:v>
                </c:pt>
                <c:pt idx="3">
                  <c:v>9315</c:v>
                </c:pt>
                <c:pt idx="4">
                  <c:v>20292</c:v>
                </c:pt>
                <c:pt idx="5">
                  <c:v>19037</c:v>
                </c:pt>
                <c:pt idx="6">
                  <c:v>9264</c:v>
                </c:pt>
                <c:pt idx="7">
                  <c:v>13574</c:v>
                </c:pt>
                <c:pt idx="8">
                  <c:v>13460</c:v>
                </c:pt>
                <c:pt idx="9">
                  <c:v>11057</c:v>
                </c:pt>
                <c:pt idx="10">
                  <c:v>6943</c:v>
                </c:pt>
                <c:pt idx="11">
                  <c:v>9085</c:v>
                </c:pt>
                <c:pt idx="12">
                  <c:v>9000</c:v>
                </c:pt>
                <c:pt idx="13">
                  <c:v>9833</c:v>
                </c:pt>
                <c:pt idx="14">
                  <c:v>10948</c:v>
                </c:pt>
                <c:pt idx="15">
                  <c:v>20194</c:v>
                </c:pt>
                <c:pt idx="16">
                  <c:v>26458</c:v>
                </c:pt>
                <c:pt idx="17">
                  <c:v>18632</c:v>
                </c:pt>
                <c:pt idx="18">
                  <c:v>8942</c:v>
                </c:pt>
                <c:pt idx="19">
                  <c:v>14197</c:v>
                </c:pt>
                <c:pt idx="20">
                  <c:v>16582</c:v>
                </c:pt>
                <c:pt idx="21">
                  <c:v>12861</c:v>
                </c:pt>
                <c:pt idx="22">
                  <c:v>12159</c:v>
                </c:pt>
                <c:pt idx="23">
                  <c:v>15492</c:v>
                </c:pt>
                <c:pt idx="24">
                  <c:v>13042</c:v>
                </c:pt>
                <c:pt idx="25">
                  <c:v>16770</c:v>
                </c:pt>
                <c:pt idx="26">
                  <c:v>22989</c:v>
                </c:pt>
                <c:pt idx="27">
                  <c:v>19725</c:v>
                </c:pt>
                <c:pt idx="28">
                  <c:v>24294</c:v>
                </c:pt>
                <c:pt idx="29">
                  <c:v>18065</c:v>
                </c:pt>
                <c:pt idx="30">
                  <c:v>10370</c:v>
                </c:pt>
                <c:pt idx="31">
                  <c:v>14691</c:v>
                </c:pt>
                <c:pt idx="32">
                  <c:v>16993</c:v>
                </c:pt>
                <c:pt idx="33">
                  <c:v>14781</c:v>
                </c:pt>
                <c:pt idx="34">
                  <c:v>12009</c:v>
                </c:pt>
                <c:pt idx="35">
                  <c:v>14855</c:v>
                </c:pt>
                <c:pt idx="36">
                  <c:v>13501</c:v>
                </c:pt>
                <c:pt idx="37">
                  <c:v>17627</c:v>
                </c:pt>
                <c:pt idx="38">
                  <c:v>22009</c:v>
                </c:pt>
                <c:pt idx="39">
                  <c:v>17705</c:v>
                </c:pt>
                <c:pt idx="40">
                  <c:v>23393</c:v>
                </c:pt>
                <c:pt idx="41">
                  <c:v>19010</c:v>
                </c:pt>
                <c:pt idx="42">
                  <c:v>9585</c:v>
                </c:pt>
                <c:pt idx="43">
                  <c:v>15283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AB-491C-B973-0FA6329C5339}"/>
            </c:ext>
          </c:extLst>
        </c:ser>
        <c:ser>
          <c:idx val="1"/>
          <c:order val="1"/>
          <c:tx>
            <c:strRef>
              <c:f>GRAFICO_tot!$A$4</c:f>
              <c:strCache>
                <c:ptCount val="1"/>
                <c:pt idx="0">
                  <c:v>lavoratori previsti dalle imprese Excelsior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GRAFICO_tot!$C$2:$AU$2</c:f>
              <c:numCache>
                <c:formatCode>[$-410]mmm\-yy;@</c:formatCode>
                <c:ptCount val="45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 formatCode="mmm\-yy">
                  <c:v>44958</c:v>
                </c:pt>
                <c:pt idx="37" formatCode="mmm\-yy">
                  <c:v>44986</c:v>
                </c:pt>
                <c:pt idx="38" formatCode="mmm\-yy">
                  <c:v>45017</c:v>
                </c:pt>
                <c:pt idx="39" formatCode="mmm\-yy">
                  <c:v>45047</c:v>
                </c:pt>
                <c:pt idx="40" formatCode="mmm\-yy">
                  <c:v>45078</c:v>
                </c:pt>
                <c:pt idx="41" formatCode="mmm\-yy">
                  <c:v>45108</c:v>
                </c:pt>
                <c:pt idx="42" formatCode="mmm\-yy">
                  <c:v>45139</c:v>
                </c:pt>
                <c:pt idx="43" formatCode="mmm\-yy">
                  <c:v>45170</c:v>
                </c:pt>
                <c:pt idx="44" formatCode="mmm\-yy">
                  <c:v>45200</c:v>
                </c:pt>
              </c:numCache>
            </c:numRef>
          </c:cat>
          <c:val>
            <c:numRef>
              <c:f>GRAFICO_tot!$C$4:$AU$4</c:f>
              <c:numCache>
                <c:formatCode>General</c:formatCode>
                <c:ptCount val="45"/>
                <c:pt idx="0" formatCode="#,##0">
                  <c:v>8060</c:v>
                </c:pt>
                <c:pt idx="5" formatCode="#,##0">
                  <c:v>5460</c:v>
                </c:pt>
                <c:pt idx="6" formatCode="#,##0">
                  <c:v>5100</c:v>
                </c:pt>
                <c:pt idx="7" formatCode="#,##0">
                  <c:v>6560</c:v>
                </c:pt>
                <c:pt idx="8" formatCode="#,##0">
                  <c:v>5820</c:v>
                </c:pt>
                <c:pt idx="9" formatCode="#,##0">
                  <c:v>6150</c:v>
                </c:pt>
                <c:pt idx="10" formatCode="#,##0">
                  <c:v>4920</c:v>
                </c:pt>
                <c:pt idx="11" formatCode="#,##0">
                  <c:v>8460</c:v>
                </c:pt>
                <c:pt idx="12" formatCode="#,##0">
                  <c:v>5230</c:v>
                </c:pt>
                <c:pt idx="13" formatCode="#,##0">
                  <c:v>8820</c:v>
                </c:pt>
                <c:pt idx="14" formatCode="#,##0">
                  <c:v>8030</c:v>
                </c:pt>
                <c:pt idx="15" formatCode="#,##0">
                  <c:v>10370</c:v>
                </c:pt>
                <c:pt idx="16" formatCode="#,##0">
                  <c:v>16600</c:v>
                </c:pt>
                <c:pt idx="17" formatCode="#,##0">
                  <c:v>15340</c:v>
                </c:pt>
                <c:pt idx="18" formatCode="#,##0">
                  <c:v>7790</c:v>
                </c:pt>
                <c:pt idx="19" formatCode="#,##0">
                  <c:v>11910</c:v>
                </c:pt>
                <c:pt idx="20" formatCode="#,##0">
                  <c:v>10910</c:v>
                </c:pt>
                <c:pt idx="21" formatCode="#,##0">
                  <c:v>9300</c:v>
                </c:pt>
                <c:pt idx="22" formatCode="#,##0">
                  <c:v>9540</c:v>
                </c:pt>
                <c:pt idx="23" formatCode="#,##0">
                  <c:v>10950</c:v>
                </c:pt>
                <c:pt idx="24" formatCode="#,##0">
                  <c:v>7610</c:v>
                </c:pt>
                <c:pt idx="25" formatCode="#,##0">
                  <c:v>9760</c:v>
                </c:pt>
                <c:pt idx="26" formatCode="#,##0">
                  <c:v>12410</c:v>
                </c:pt>
                <c:pt idx="27" formatCode="#,##0">
                  <c:v>11610</c:v>
                </c:pt>
                <c:pt idx="28" formatCode="#,##0">
                  <c:v>18130</c:v>
                </c:pt>
                <c:pt idx="29" formatCode="#,##0">
                  <c:v>13910</c:v>
                </c:pt>
                <c:pt idx="30" formatCode="#,##0">
                  <c:v>7660</c:v>
                </c:pt>
                <c:pt idx="31" formatCode="#,##0">
                  <c:v>11100</c:v>
                </c:pt>
                <c:pt idx="32" formatCode="#,##0">
                  <c:v>10940</c:v>
                </c:pt>
                <c:pt idx="33" formatCode="#,##0">
                  <c:v>8950</c:v>
                </c:pt>
                <c:pt idx="34" formatCode="#,##0">
                  <c:v>8690</c:v>
                </c:pt>
                <c:pt idx="35" formatCode="#,##0">
                  <c:v>11990</c:v>
                </c:pt>
                <c:pt idx="36" formatCode="#,##0">
                  <c:v>9410</c:v>
                </c:pt>
                <c:pt idx="37" formatCode="#,##0">
                  <c:v>11240</c:v>
                </c:pt>
                <c:pt idx="38">
                  <c:v>13380</c:v>
                </c:pt>
                <c:pt idx="39">
                  <c:v>12510</c:v>
                </c:pt>
                <c:pt idx="40">
                  <c:v>17230</c:v>
                </c:pt>
                <c:pt idx="41">
                  <c:v>16240</c:v>
                </c:pt>
                <c:pt idx="42" formatCode="#,##0">
                  <c:v>8150</c:v>
                </c:pt>
                <c:pt idx="43" formatCode="#,##0">
                  <c:v>10710</c:v>
                </c:pt>
                <c:pt idx="44" formatCode="#,##0">
                  <c:v>11020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AB-491C-B973-0FA6329C5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049824"/>
        <c:axId val="371893632"/>
      </c:lineChart>
      <c:dateAx>
        <c:axId val="369049824"/>
        <c:scaling>
          <c:orientation val="minMax"/>
        </c:scaling>
        <c:delete val="0"/>
        <c:axPos val="b"/>
        <c:numFmt formatCode="[$-410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1893632"/>
        <c:crosses val="autoZero"/>
        <c:auto val="1"/>
        <c:lblOffset val="100"/>
        <c:baseTimeUnit val="months"/>
      </c:dateAx>
      <c:valAx>
        <c:axId val="37189363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904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82499861593338E-2"/>
          <c:y val="0.90017810317824853"/>
          <c:w val="0.83443874121117689"/>
          <c:h val="8.9244808377720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% </a:t>
            </a:r>
            <a:r>
              <a:rPr lang="en-US" sz="1200" b="1" dirty="0" err="1"/>
              <a:t>difficoltà</a:t>
            </a:r>
            <a:r>
              <a:rPr lang="en-US" sz="1200" b="1" dirty="0"/>
              <a:t> di </a:t>
            </a:r>
            <a:r>
              <a:rPr lang="en-US" sz="1200" b="1" dirty="0" err="1"/>
              <a:t>reperimento</a:t>
            </a:r>
            <a:r>
              <a:rPr lang="en-US" sz="1200" b="1" dirty="0"/>
              <a:t> in Liguria - cause</a:t>
            </a:r>
          </a:p>
        </c:rich>
      </c:tx>
      <c:layout>
        <c:manualLayout>
          <c:xMode val="edge"/>
          <c:yMode val="edge"/>
          <c:x val="0.23221594475831764"/>
          <c:y val="1.2779552715654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3338572791395426E-2"/>
          <c:y val="0.11717306902132441"/>
          <c:w val="0.86303937996451008"/>
          <c:h val="0.700500616336695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Foglio1!$A$6</c:f>
              <c:strCache>
                <c:ptCount val="1"/>
                <c:pt idx="0">
                  <c:v>per mancanza di candidati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Foglio1!$C$16:$C$21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(Foglio1!$B$6,Foglio1!$D$6,Foglio1!$F$6,Foglio1!$H$6,Foglio1!$J$6,Foglio1!$L$6)</c:f>
              <c:numCache>
                <c:formatCode>0.0</c:formatCode>
                <c:ptCount val="6"/>
                <c:pt idx="0">
                  <c:v>9.3000000000000007</c:v>
                </c:pt>
                <c:pt idx="1">
                  <c:v>11.2</c:v>
                </c:pt>
                <c:pt idx="2">
                  <c:v>10.8</c:v>
                </c:pt>
                <c:pt idx="3">
                  <c:v>14</c:v>
                </c:pt>
                <c:pt idx="4">
                  <c:v>17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9-414E-AC7F-34D415AF127E}"/>
            </c:ext>
          </c:extLst>
        </c:ser>
        <c:ser>
          <c:idx val="1"/>
          <c:order val="1"/>
          <c:tx>
            <c:strRef>
              <c:f>Foglio1!$A$7</c:f>
              <c:strCache>
                <c:ptCount val="1"/>
                <c:pt idx="0">
                  <c:v>preparazione inadeguata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Foglio1!$C$16:$C$21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(Foglio1!$B$7,Foglio1!$D$7,Foglio1!$F$7,Foglio1!$H$7,Foglio1!$J$7,Foglio1!$L$7)</c:f>
              <c:numCache>
                <c:formatCode>0.0</c:formatCode>
                <c:ptCount val="6"/>
                <c:pt idx="0">
                  <c:v>10</c:v>
                </c:pt>
                <c:pt idx="1">
                  <c:v>11.1</c:v>
                </c:pt>
                <c:pt idx="2">
                  <c:v>10.6</c:v>
                </c:pt>
                <c:pt idx="3">
                  <c:v>11</c:v>
                </c:pt>
                <c:pt idx="4">
                  <c:v>13.2</c:v>
                </c:pt>
                <c:pt idx="5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A9-414E-AC7F-34D415AF127E}"/>
            </c:ext>
          </c:extLst>
        </c:ser>
        <c:ser>
          <c:idx val="2"/>
          <c:order val="2"/>
          <c:tx>
            <c:strRef>
              <c:f>Foglio1!$A$8</c:f>
              <c:strCache>
                <c:ptCount val="1"/>
                <c:pt idx="0">
                  <c:v>altri motivi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Foglio1!$C$16:$C$21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(Foglio1!$B$8,Foglio1!$D$8,Foglio1!$F$8,Foglio1!$H$8,Foglio1!$J$8,Foglio1!$L$8)</c:f>
              <c:numCache>
                <c:formatCode>0.0</c:formatCode>
                <c:ptCount val="6"/>
                <c:pt idx="0">
                  <c:v>3</c:v>
                </c:pt>
                <c:pt idx="1">
                  <c:v>2.6</c:v>
                </c:pt>
                <c:pt idx="2">
                  <c:v>3.1</c:v>
                </c:pt>
                <c:pt idx="3">
                  <c:v>2.6</c:v>
                </c:pt>
                <c:pt idx="4">
                  <c:v>2.8</c:v>
                </c:pt>
                <c:pt idx="5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A9-414E-AC7F-34D415AF12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100"/>
        <c:axId val="1971701583"/>
        <c:axId val="761755007"/>
      </c:barChart>
      <c:catAx>
        <c:axId val="1971701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61755007"/>
        <c:crosses val="autoZero"/>
        <c:auto val="1"/>
        <c:lblAlgn val="ctr"/>
        <c:lblOffset val="100"/>
        <c:noMultiLvlLbl val="0"/>
      </c:catAx>
      <c:valAx>
        <c:axId val="761755007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71701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7E02C-1CD2-4044-B9A9-170EBFD5CA7E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22E2E-3356-4B89-9A38-5DD8AA552B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72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2DB-1971-4349-9A94-66EB3F496E2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320-18F6-4261-9E94-7102EA228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51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2DB-1971-4349-9A94-66EB3F496E2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320-18F6-4261-9E94-7102EA228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92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2DB-1971-4349-9A94-66EB3F496E2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320-18F6-4261-9E94-7102EA228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06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2DB-1971-4349-9A94-66EB3F496E2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320-18F6-4261-9E94-7102EA228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5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2DB-1971-4349-9A94-66EB3F496E2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320-18F6-4261-9E94-7102EA228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29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2DB-1971-4349-9A94-66EB3F496E2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320-18F6-4261-9E94-7102EA228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09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2DB-1971-4349-9A94-66EB3F496E2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320-18F6-4261-9E94-7102EA228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13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2DB-1971-4349-9A94-66EB3F496E2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320-18F6-4261-9E94-7102EA228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51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2DB-1971-4349-9A94-66EB3F496E2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320-18F6-4261-9E94-7102EA228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14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2DB-1971-4349-9A94-66EB3F496E2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320-18F6-4261-9E94-7102EA228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07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2DB-1971-4349-9A94-66EB3F496E2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320-18F6-4261-9E94-7102EA228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46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22DB-1971-4349-9A94-66EB3F496E2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0320-18F6-4261-9E94-7102EA2281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15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ge_cdc_ml_A_pos_CMYK_2_0 trasparent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638"/>
            <a:ext cx="2374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588" y="5037513"/>
            <a:ext cx="12190412" cy="1820487"/>
            <a:chOff x="1" y="3641"/>
            <a:chExt cx="5759" cy="679"/>
          </a:xfrm>
        </p:grpSpPr>
        <p:pic>
          <p:nvPicPr>
            <p:cNvPr id="7" name="Picture 5" descr="piede slitt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" r="410" b="8640"/>
            <a:stretch>
              <a:fillRect/>
            </a:stretch>
          </p:blipFill>
          <p:spPr bwMode="auto">
            <a:xfrm>
              <a:off x="1" y="3641"/>
              <a:ext cx="575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58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it-IT" altLang="it-IT" sz="1200" b="1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668" y="4065"/>
              <a:ext cx="231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Maurizio Caviglia – Segretario Generale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 dirty="0">
                  <a:solidFill>
                    <a:schemeClr val="bg1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Camera di Commercio di Genova</a:t>
              </a: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709301" y="1470227"/>
            <a:ext cx="1081043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b="1" dirty="0">
              <a:solidFill>
                <a:srgbClr val="C00000"/>
              </a:solidFill>
            </a:endParaRPr>
          </a:p>
          <a:p>
            <a:pPr algn="ctr"/>
            <a:endParaRPr lang="it-IT" sz="2800" b="1" dirty="0">
              <a:solidFill>
                <a:srgbClr val="C00000"/>
              </a:solidFill>
            </a:endParaRPr>
          </a:p>
          <a:p>
            <a:pPr algn="ctr"/>
            <a:r>
              <a:rPr lang="it-IT" sz="3200" b="1" dirty="0">
                <a:solidFill>
                  <a:srgbClr val="C00000"/>
                </a:solidFill>
              </a:rPr>
              <a:t>Le previsioni del Sistema Informativo Excelsior per la Liguria</a:t>
            </a:r>
          </a:p>
          <a:p>
            <a:pPr algn="ctr"/>
            <a:r>
              <a:rPr lang="it-IT" sz="3200" b="1" dirty="0">
                <a:solidFill>
                  <a:srgbClr val="C00000"/>
                </a:solidFill>
              </a:rPr>
              <a:t>Maurizio Caviglia</a:t>
            </a:r>
          </a:p>
          <a:p>
            <a:pPr algn="ctr"/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633BC2-57C7-B475-6188-5FBF61A04B99}"/>
              </a:ext>
            </a:extLst>
          </p:cNvPr>
          <p:cNvSpPr txBox="1"/>
          <p:nvPr/>
        </p:nvSpPr>
        <p:spPr>
          <a:xfrm>
            <a:off x="3734386" y="5301425"/>
            <a:ext cx="476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C00000"/>
                </a:solidFill>
              </a:rPr>
              <a:t>Festival Orientamenti – 16 novembre 2023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9488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E688CA5-42A6-04D4-29E2-4408AA24CF41}"/>
              </a:ext>
            </a:extLst>
          </p:cNvPr>
          <p:cNvGrpSpPr>
            <a:grpSpLocks/>
          </p:cNvGrpSpPr>
          <p:nvPr/>
        </p:nvGrpSpPr>
        <p:grpSpPr bwMode="auto">
          <a:xfrm>
            <a:off x="0" y="5845968"/>
            <a:ext cx="12192000" cy="1039415"/>
            <a:chOff x="23" y="3641"/>
            <a:chExt cx="5759" cy="679"/>
          </a:xfrm>
        </p:grpSpPr>
        <p:pic>
          <p:nvPicPr>
            <p:cNvPr id="5" name="Picture 5" descr="piede slitta">
              <a:extLst>
                <a:ext uri="{FF2B5EF4-FFF2-40B4-BE49-F238E27FC236}">
                  <a16:creationId xmlns:a16="http://schemas.microsoft.com/office/drawing/2014/main" id="{25A0F857-113F-31E2-C051-B2D377879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" r="410" b="8640"/>
            <a:stretch>
              <a:fillRect/>
            </a:stretch>
          </p:blipFill>
          <p:spPr bwMode="auto">
            <a:xfrm>
              <a:off x="23" y="3641"/>
              <a:ext cx="575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8718334-9D3A-9521-2E5B-5942312E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200" dirty="0">
                  <a:solidFill>
                    <a:schemeClr val="bg1"/>
                  </a:solidFill>
                </a:rPr>
                <a:t>Pag. </a:t>
              </a:r>
              <a:fld id="{256B57DA-1A51-46B5-836E-D74D4AB163B2}" type="slidenum">
                <a:rPr lang="it-IT" altLang="it-IT" sz="1200">
                  <a:solidFill>
                    <a:schemeClr val="bg1"/>
                  </a:solidFill>
                </a:rPr>
                <a:pPr eaLnBrk="1" hangingPunct="1"/>
                <a:t>10</a:t>
              </a:fld>
              <a:endParaRPr lang="it-IT" altLang="it-IT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F9C309C3-4BA1-0EED-C908-59D3ACF10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endParaRPr lang="it-IT" altLang="it-IT" sz="12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" name="Picture 13" descr="ge_cdc_ml_A_pos_CMYK_2_0 trasparente">
            <a:extLst>
              <a:ext uri="{FF2B5EF4-FFF2-40B4-BE49-F238E27FC236}">
                <a16:creationId xmlns:a16="http://schemas.microsoft.com/office/drawing/2014/main" id="{A63D7B0E-1C9B-4CE7-65FB-6B1FF906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638"/>
            <a:ext cx="2374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FDA16B-D39C-71C3-4AE1-4E6C0FAB1BE2}"/>
              </a:ext>
            </a:extLst>
          </p:cNvPr>
          <p:cNvSpPr txBox="1"/>
          <p:nvPr/>
        </p:nvSpPr>
        <p:spPr>
          <a:xfrm>
            <a:off x="478450" y="957128"/>
            <a:ext cx="112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C962D7-F7F6-D387-4841-8C3FC6045583}"/>
              </a:ext>
            </a:extLst>
          </p:cNvPr>
          <p:cNvSpPr txBox="1"/>
          <p:nvPr/>
        </p:nvSpPr>
        <p:spPr>
          <a:xfrm>
            <a:off x="113944" y="1086523"/>
            <a:ext cx="11964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A livello settoriale si evidenziano criticità nel raccordo domanda-offerta di lavoro soprattutto per cinque settori, per i quali la difficoltà di reperimento è  dovuta principalmente a mancanza di candidati: il </a:t>
            </a:r>
            <a:r>
              <a:rPr lang="it-IT" sz="1400" dirty="0">
                <a:solidFill>
                  <a:srgbClr val="C00000"/>
                </a:solidFill>
              </a:rPr>
              <a:t>commercio e riparazioni di veicoli </a:t>
            </a:r>
            <a:r>
              <a:rPr lang="it-IT" sz="1400" dirty="0"/>
              <a:t>(55%), le </a:t>
            </a:r>
            <a:r>
              <a:rPr lang="it-IT" sz="1400" dirty="0">
                <a:solidFill>
                  <a:srgbClr val="C00000"/>
                </a:solidFill>
              </a:rPr>
              <a:t>industrie metallurgiche e dei prodotti in metallo </a:t>
            </a:r>
            <a:r>
              <a:rPr lang="it-IT" sz="1400" dirty="0"/>
              <a:t>(53%), le </a:t>
            </a:r>
            <a:r>
              <a:rPr lang="it-IT" sz="1400" dirty="0">
                <a:solidFill>
                  <a:srgbClr val="C00000"/>
                </a:solidFill>
              </a:rPr>
              <a:t>industrie del legno e del mobile, le costruzioni, i servizi informatici e delle telecomunicazioni </a:t>
            </a:r>
            <a:r>
              <a:rPr lang="it-IT" sz="1400" dirty="0"/>
              <a:t>(tutti e tre con percentuali attorno al 52%). </a:t>
            </a:r>
          </a:p>
          <a:p>
            <a:endParaRPr lang="it-IT" sz="1400" dirty="0"/>
          </a:p>
          <a:p>
            <a:r>
              <a:rPr lang="it-IT" sz="1400" dirty="0"/>
              <a:t>Il gruppo professionale per il quale sono previste maggiori difficoltà di reperimento è quello degli </a:t>
            </a:r>
            <a:r>
              <a:rPr lang="it-IT" sz="1400" dirty="0">
                <a:solidFill>
                  <a:srgbClr val="C00000"/>
                </a:solidFill>
              </a:rPr>
              <a:t>operai specializzati</a:t>
            </a:r>
            <a:r>
              <a:rPr lang="it-IT" sz="1400" dirty="0"/>
              <a:t>, difficoltà che interessano il 55% delle entrate programmate. Difficoltà di reperimento particolarmente elevate, attorno al 48-49%, riguardano anche i </a:t>
            </a:r>
            <a:r>
              <a:rPr lang="it-IT" sz="1400" dirty="0">
                <a:solidFill>
                  <a:srgbClr val="C00000"/>
                </a:solidFill>
              </a:rPr>
              <a:t>gruppi di alto profilo</a:t>
            </a:r>
            <a:r>
              <a:rPr lang="it-IT" sz="1400" dirty="0"/>
              <a:t>, ossia tecnici e dirigenti/specialisti.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995670A-B1B1-2958-9038-3B3D368BC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65" y="2600913"/>
            <a:ext cx="4718491" cy="337034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B6105DD-06BC-8E02-64EA-7DA2A9958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145" y="2600912"/>
            <a:ext cx="4784019" cy="329995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790A0D0-61D8-A4E5-4735-0E1036071628}"/>
              </a:ext>
            </a:extLst>
          </p:cNvPr>
          <p:cNvSpPr txBox="1"/>
          <p:nvPr/>
        </p:nvSpPr>
        <p:spPr>
          <a:xfrm>
            <a:off x="379977" y="6020464"/>
            <a:ext cx="6097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Unioncamere - ANPAL, Sistema informativo Excelsior – anni vari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C6343B0-303E-1C89-790E-D8CCDE4AC7DC}"/>
              </a:ext>
            </a:extLst>
          </p:cNvPr>
          <p:cNvSpPr txBox="1"/>
          <p:nvPr/>
        </p:nvSpPr>
        <p:spPr>
          <a:xfrm>
            <a:off x="3056564" y="207624"/>
            <a:ext cx="854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C00000"/>
                </a:solidFill>
              </a:rPr>
              <a:t>Le previsioni del Sistema Informativo Excelsior – Italia 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62BFD0-39C1-EE6D-F23D-3DF26FC28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223" y="6370034"/>
            <a:ext cx="4896062" cy="4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</a:rPr>
              <a:t>Maurizio Caviglia – Segretario Generale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Camera di Commercio di Genova</a:t>
            </a:r>
          </a:p>
        </p:txBody>
      </p:sp>
    </p:spTree>
    <p:extLst>
      <p:ext uri="{BB962C8B-B14F-4D97-AF65-F5344CB8AC3E}">
        <p14:creationId xmlns:p14="http://schemas.microsoft.com/office/powerpoint/2010/main" val="1138356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E688CA5-42A6-04D4-29E2-4408AA24CF41}"/>
              </a:ext>
            </a:extLst>
          </p:cNvPr>
          <p:cNvGrpSpPr>
            <a:grpSpLocks/>
          </p:cNvGrpSpPr>
          <p:nvPr/>
        </p:nvGrpSpPr>
        <p:grpSpPr bwMode="auto">
          <a:xfrm>
            <a:off x="0" y="5845968"/>
            <a:ext cx="12192000" cy="1039415"/>
            <a:chOff x="23" y="3641"/>
            <a:chExt cx="5759" cy="679"/>
          </a:xfrm>
        </p:grpSpPr>
        <p:pic>
          <p:nvPicPr>
            <p:cNvPr id="5" name="Picture 5" descr="piede slitta">
              <a:extLst>
                <a:ext uri="{FF2B5EF4-FFF2-40B4-BE49-F238E27FC236}">
                  <a16:creationId xmlns:a16="http://schemas.microsoft.com/office/drawing/2014/main" id="{25A0F857-113F-31E2-C051-B2D377879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" r="410" b="8640"/>
            <a:stretch>
              <a:fillRect/>
            </a:stretch>
          </p:blipFill>
          <p:spPr bwMode="auto">
            <a:xfrm>
              <a:off x="23" y="3641"/>
              <a:ext cx="575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8718334-9D3A-9521-2E5B-5942312E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200" dirty="0">
                  <a:solidFill>
                    <a:schemeClr val="bg1"/>
                  </a:solidFill>
                </a:rPr>
                <a:t>Pag. </a:t>
              </a:r>
              <a:fld id="{256B57DA-1A51-46B5-836E-D74D4AB163B2}" type="slidenum">
                <a:rPr lang="it-IT" altLang="it-IT" sz="1200">
                  <a:solidFill>
                    <a:schemeClr val="bg1"/>
                  </a:solidFill>
                </a:rPr>
                <a:pPr eaLnBrk="1" hangingPunct="1"/>
                <a:t>11</a:t>
              </a:fld>
              <a:endParaRPr lang="it-IT" altLang="it-IT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F9C309C3-4BA1-0EED-C908-59D3ACF10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endParaRPr lang="it-IT" altLang="it-IT" sz="12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" name="Picture 13" descr="ge_cdc_ml_A_pos_CMYK_2_0 trasparente">
            <a:extLst>
              <a:ext uri="{FF2B5EF4-FFF2-40B4-BE49-F238E27FC236}">
                <a16:creationId xmlns:a16="http://schemas.microsoft.com/office/drawing/2014/main" id="{A63D7B0E-1C9B-4CE7-65FB-6B1FF906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638"/>
            <a:ext cx="2374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0E4F22E-8943-866D-CA0D-793429772B78}"/>
              </a:ext>
            </a:extLst>
          </p:cNvPr>
          <p:cNvSpPr txBox="1"/>
          <p:nvPr/>
        </p:nvSpPr>
        <p:spPr>
          <a:xfrm>
            <a:off x="3056564" y="207624"/>
            <a:ext cx="854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C00000"/>
                </a:solidFill>
              </a:rPr>
              <a:t>Le previsioni del Sistema Informativo Excelsior – Italia 2022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D307B25-DF8C-65B2-0451-6E5E09804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107" y="675118"/>
            <a:ext cx="5352252" cy="523728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6F17D03-EF23-FD33-487F-9681E2943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876300"/>
            <a:ext cx="5707184" cy="312262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81F0705-9DC5-57AD-87EE-62CDFBDB0770}"/>
              </a:ext>
            </a:extLst>
          </p:cNvPr>
          <p:cNvSpPr txBox="1"/>
          <p:nvPr/>
        </p:nvSpPr>
        <p:spPr>
          <a:xfrm>
            <a:off x="337248" y="6182882"/>
            <a:ext cx="6097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Unioncamere - ANPAL, Sistema informativo Excelsior – anni vari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ABB853B-E15B-5F8C-4D3A-2750CEB8E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07" y="4085233"/>
            <a:ext cx="5838368" cy="1985900"/>
          </a:xfrm>
          <a:prstGeom prst="rect">
            <a:avLst/>
          </a:prstGeo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458DC6CE-2918-086B-A0E2-5454E455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223" y="6370034"/>
            <a:ext cx="4896062" cy="4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</a:rPr>
              <a:t>Maurizio Caviglia – Segretario Generale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Camera di Commercio di Genova</a:t>
            </a:r>
          </a:p>
        </p:txBody>
      </p:sp>
    </p:spTree>
    <p:extLst>
      <p:ext uri="{BB962C8B-B14F-4D97-AF65-F5344CB8AC3E}">
        <p14:creationId xmlns:p14="http://schemas.microsoft.com/office/powerpoint/2010/main" val="150651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E688CA5-42A6-04D4-29E2-4408AA24CF41}"/>
              </a:ext>
            </a:extLst>
          </p:cNvPr>
          <p:cNvGrpSpPr>
            <a:grpSpLocks/>
          </p:cNvGrpSpPr>
          <p:nvPr/>
        </p:nvGrpSpPr>
        <p:grpSpPr bwMode="auto">
          <a:xfrm>
            <a:off x="0" y="5845968"/>
            <a:ext cx="12192000" cy="1039415"/>
            <a:chOff x="23" y="3641"/>
            <a:chExt cx="5759" cy="679"/>
          </a:xfrm>
        </p:grpSpPr>
        <p:pic>
          <p:nvPicPr>
            <p:cNvPr id="5" name="Picture 5" descr="piede slitta">
              <a:extLst>
                <a:ext uri="{FF2B5EF4-FFF2-40B4-BE49-F238E27FC236}">
                  <a16:creationId xmlns:a16="http://schemas.microsoft.com/office/drawing/2014/main" id="{25A0F857-113F-31E2-C051-B2D377879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" r="410" b="8640"/>
            <a:stretch>
              <a:fillRect/>
            </a:stretch>
          </p:blipFill>
          <p:spPr bwMode="auto">
            <a:xfrm>
              <a:off x="23" y="3641"/>
              <a:ext cx="575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8718334-9D3A-9521-2E5B-5942312E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200" dirty="0">
                  <a:solidFill>
                    <a:schemeClr val="bg1"/>
                  </a:solidFill>
                </a:rPr>
                <a:t>Pag. </a:t>
              </a:r>
              <a:fld id="{256B57DA-1A51-46B5-836E-D74D4AB163B2}" type="slidenum">
                <a:rPr lang="it-IT" altLang="it-IT" sz="1200">
                  <a:solidFill>
                    <a:schemeClr val="bg1"/>
                  </a:solidFill>
                </a:rPr>
                <a:pPr eaLnBrk="1" hangingPunct="1"/>
                <a:t>12</a:t>
              </a:fld>
              <a:endParaRPr lang="it-IT" altLang="it-IT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F9C309C3-4BA1-0EED-C908-59D3ACF10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endParaRPr lang="it-IT" altLang="it-IT" sz="12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" name="Picture 13" descr="ge_cdc_ml_A_pos_CMYK_2_0 trasparente">
            <a:extLst>
              <a:ext uri="{FF2B5EF4-FFF2-40B4-BE49-F238E27FC236}">
                <a16:creationId xmlns:a16="http://schemas.microsoft.com/office/drawing/2014/main" id="{A63D7B0E-1C9B-4CE7-65FB-6B1FF906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638"/>
            <a:ext cx="2374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BCC2703F-B829-2ADD-4509-295A6223EC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597038"/>
              </p:ext>
            </p:extLst>
          </p:nvPr>
        </p:nvGraphicFramePr>
        <p:xfrm>
          <a:off x="7114802" y="885856"/>
          <a:ext cx="4971895" cy="28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A4C82064-FA4F-6404-FDCD-0A10949067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333563"/>
              </p:ext>
            </p:extLst>
          </p:nvPr>
        </p:nvGraphicFramePr>
        <p:xfrm>
          <a:off x="250825" y="1026853"/>
          <a:ext cx="4391619" cy="266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A324402-AB9D-0F3C-EC05-00F611C1D474}"/>
              </a:ext>
            </a:extLst>
          </p:cNvPr>
          <p:cNvSpPr txBox="1"/>
          <p:nvPr/>
        </p:nvSpPr>
        <p:spPr>
          <a:xfrm>
            <a:off x="601722" y="6020780"/>
            <a:ext cx="6097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Unioncamere - ANPAL, Sistema informativo Excelsior – anni vari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4CED4D1-61BB-31E0-96FE-833D25A7F292}"/>
              </a:ext>
            </a:extLst>
          </p:cNvPr>
          <p:cNvSpPr txBox="1"/>
          <p:nvPr/>
        </p:nvSpPr>
        <p:spPr>
          <a:xfrm>
            <a:off x="3332860" y="282011"/>
            <a:ext cx="823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C00000"/>
                </a:solidFill>
              </a:rPr>
              <a:t>Le previsioni del Sistema Informativo Excelsior per la Liguria – anni 201</a:t>
            </a:r>
            <a:r>
              <a:rPr lang="it-IT" b="1" dirty="0">
                <a:solidFill>
                  <a:srgbClr val="C00000"/>
                </a:solidFill>
              </a:rPr>
              <a:t>7</a:t>
            </a:r>
            <a:r>
              <a:rPr lang="it-IT" sz="1800" b="1" dirty="0">
                <a:solidFill>
                  <a:srgbClr val="C00000"/>
                </a:solidFill>
              </a:rPr>
              <a:t>/2022 </a:t>
            </a:r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D72F39A6-CFBA-ED15-0E45-A48889B759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216632"/>
              </p:ext>
            </p:extLst>
          </p:nvPr>
        </p:nvGraphicFramePr>
        <p:xfrm>
          <a:off x="4061011" y="3534920"/>
          <a:ext cx="4177553" cy="2485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angle 8">
            <a:extLst>
              <a:ext uri="{FF2B5EF4-FFF2-40B4-BE49-F238E27FC236}">
                <a16:creationId xmlns:a16="http://schemas.microsoft.com/office/drawing/2014/main" id="{8C460843-4E50-5C4B-A168-041558D52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223" y="6370034"/>
            <a:ext cx="4896062" cy="4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</a:rPr>
              <a:t>Maurizio Caviglia – Segretario Generale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Camera di Commercio di Genova</a:t>
            </a:r>
          </a:p>
        </p:txBody>
      </p:sp>
    </p:spTree>
    <p:extLst>
      <p:ext uri="{BB962C8B-B14F-4D97-AF65-F5344CB8AC3E}">
        <p14:creationId xmlns:p14="http://schemas.microsoft.com/office/powerpoint/2010/main" val="8576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E688CA5-42A6-04D4-29E2-4408AA24CF41}"/>
              </a:ext>
            </a:extLst>
          </p:cNvPr>
          <p:cNvGrpSpPr>
            <a:grpSpLocks/>
          </p:cNvGrpSpPr>
          <p:nvPr/>
        </p:nvGrpSpPr>
        <p:grpSpPr bwMode="auto">
          <a:xfrm>
            <a:off x="0" y="5845968"/>
            <a:ext cx="12192000" cy="1039415"/>
            <a:chOff x="23" y="3641"/>
            <a:chExt cx="5759" cy="679"/>
          </a:xfrm>
        </p:grpSpPr>
        <p:pic>
          <p:nvPicPr>
            <p:cNvPr id="5" name="Picture 5" descr="piede slitta">
              <a:extLst>
                <a:ext uri="{FF2B5EF4-FFF2-40B4-BE49-F238E27FC236}">
                  <a16:creationId xmlns:a16="http://schemas.microsoft.com/office/drawing/2014/main" id="{25A0F857-113F-31E2-C051-B2D377879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" r="410" b="8640"/>
            <a:stretch>
              <a:fillRect/>
            </a:stretch>
          </p:blipFill>
          <p:spPr bwMode="auto">
            <a:xfrm>
              <a:off x="23" y="3641"/>
              <a:ext cx="575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8718334-9D3A-9521-2E5B-5942312E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200" dirty="0">
                  <a:solidFill>
                    <a:schemeClr val="bg1"/>
                  </a:solidFill>
                </a:rPr>
                <a:t>Pag. </a:t>
              </a:r>
              <a:fld id="{256B57DA-1A51-46B5-836E-D74D4AB163B2}" type="slidenum">
                <a:rPr lang="it-IT" altLang="it-IT" sz="1200">
                  <a:solidFill>
                    <a:schemeClr val="bg1"/>
                  </a:solidFill>
                </a:rPr>
                <a:pPr eaLnBrk="1" hangingPunct="1"/>
                <a:t>13</a:t>
              </a:fld>
              <a:endParaRPr lang="it-IT" altLang="it-IT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F9C309C3-4BA1-0EED-C908-59D3ACF10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endParaRPr lang="it-IT" altLang="it-IT" sz="12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" name="Picture 13" descr="ge_cdc_ml_A_pos_CMYK_2_0 trasparente">
            <a:extLst>
              <a:ext uri="{FF2B5EF4-FFF2-40B4-BE49-F238E27FC236}">
                <a16:creationId xmlns:a16="http://schemas.microsoft.com/office/drawing/2014/main" id="{A63D7B0E-1C9B-4CE7-65FB-6B1FF906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638"/>
            <a:ext cx="2374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880C8BF-4E5B-2F6A-F0C0-ECB17FB99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66" y="938331"/>
            <a:ext cx="9994203" cy="498133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3BA8384-E1C4-18EB-0B1D-6B24293D93A2}"/>
              </a:ext>
            </a:extLst>
          </p:cNvPr>
          <p:cNvSpPr txBox="1"/>
          <p:nvPr/>
        </p:nvSpPr>
        <p:spPr>
          <a:xfrm>
            <a:off x="3332860" y="282011"/>
            <a:ext cx="823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C00000"/>
                </a:solidFill>
              </a:rPr>
              <a:t>Le previsioni del Sistema Informativo Excelsior per la Liguria – anni 2020/2022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67D54D9-5B68-4076-01B2-1358FC21CE64}"/>
              </a:ext>
            </a:extLst>
          </p:cNvPr>
          <p:cNvSpPr txBox="1"/>
          <p:nvPr/>
        </p:nvSpPr>
        <p:spPr>
          <a:xfrm>
            <a:off x="942466" y="5981700"/>
            <a:ext cx="6097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Unioncamere - ANPAL, Sistema informativo Excelsior – anni vari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DF25CD9-4784-CA35-374D-266A86695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223" y="6370034"/>
            <a:ext cx="4896062" cy="4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</a:rPr>
              <a:t>Maurizio Caviglia – Segretario Generale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Camera di Commercio di Genova</a:t>
            </a:r>
          </a:p>
        </p:txBody>
      </p:sp>
    </p:spTree>
    <p:extLst>
      <p:ext uri="{BB962C8B-B14F-4D97-AF65-F5344CB8AC3E}">
        <p14:creationId xmlns:p14="http://schemas.microsoft.com/office/powerpoint/2010/main" val="2424156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E688CA5-42A6-04D4-29E2-4408AA24CF41}"/>
              </a:ext>
            </a:extLst>
          </p:cNvPr>
          <p:cNvGrpSpPr>
            <a:grpSpLocks/>
          </p:cNvGrpSpPr>
          <p:nvPr/>
        </p:nvGrpSpPr>
        <p:grpSpPr bwMode="auto">
          <a:xfrm>
            <a:off x="0" y="5850560"/>
            <a:ext cx="12192000" cy="1039415"/>
            <a:chOff x="23" y="3644"/>
            <a:chExt cx="5759" cy="679"/>
          </a:xfrm>
        </p:grpSpPr>
        <p:pic>
          <p:nvPicPr>
            <p:cNvPr id="5" name="Picture 5" descr="piede slitta">
              <a:extLst>
                <a:ext uri="{FF2B5EF4-FFF2-40B4-BE49-F238E27FC236}">
                  <a16:creationId xmlns:a16="http://schemas.microsoft.com/office/drawing/2014/main" id="{25A0F857-113F-31E2-C051-B2D377879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" r="410" b="8640"/>
            <a:stretch>
              <a:fillRect/>
            </a:stretch>
          </p:blipFill>
          <p:spPr bwMode="auto">
            <a:xfrm>
              <a:off x="23" y="3644"/>
              <a:ext cx="575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8718334-9D3A-9521-2E5B-5942312E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200" dirty="0">
                  <a:solidFill>
                    <a:schemeClr val="bg1"/>
                  </a:solidFill>
                </a:rPr>
                <a:t>Pag. </a:t>
              </a:r>
              <a:fld id="{256B57DA-1A51-46B5-836E-D74D4AB163B2}" type="slidenum">
                <a:rPr lang="it-IT" altLang="it-IT" sz="1200">
                  <a:solidFill>
                    <a:schemeClr val="bg1"/>
                  </a:solidFill>
                </a:rPr>
                <a:pPr eaLnBrk="1" hangingPunct="1"/>
                <a:t>14</a:t>
              </a:fld>
              <a:endParaRPr lang="it-IT" altLang="it-IT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F9C309C3-4BA1-0EED-C908-59D3ACF10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endParaRPr lang="it-IT" altLang="it-IT" sz="12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" name="Picture 13" descr="ge_cdc_ml_A_pos_CMYK_2_0 trasparente">
            <a:extLst>
              <a:ext uri="{FF2B5EF4-FFF2-40B4-BE49-F238E27FC236}">
                <a16:creationId xmlns:a16="http://schemas.microsoft.com/office/drawing/2014/main" id="{A63D7B0E-1C9B-4CE7-65FB-6B1FF906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638"/>
            <a:ext cx="2374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C3CD711A-F269-346B-98CB-8A948B1213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279069"/>
              </p:ext>
            </p:extLst>
          </p:nvPr>
        </p:nvGraphicFramePr>
        <p:xfrm>
          <a:off x="436076" y="1138887"/>
          <a:ext cx="5409752" cy="408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28242"/>
              </p:ext>
            </p:extLst>
          </p:nvPr>
        </p:nvGraphicFramePr>
        <p:xfrm>
          <a:off x="6049425" y="1112999"/>
          <a:ext cx="5800453" cy="413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A69D4FA-A936-B054-6199-3D66FDE12C81}"/>
              </a:ext>
            </a:extLst>
          </p:cNvPr>
          <p:cNvSpPr txBox="1"/>
          <p:nvPr/>
        </p:nvSpPr>
        <p:spPr>
          <a:xfrm>
            <a:off x="324467" y="5381406"/>
            <a:ext cx="1140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Nel 2022 la difficoltà di reperimento delle professioni STEM complessivamente intese era del 64,8% e per le professioni del «Saper fare» complessivamente intese era del 53,1%  mentre per il totale delle entrate era pari al 41,8%. </a:t>
            </a:r>
          </a:p>
          <a:p>
            <a:endParaRPr lang="it-IT" sz="12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F42D29-5F4A-34A3-06A3-FA760F2393CD}"/>
              </a:ext>
            </a:extLst>
          </p:cNvPr>
          <p:cNvSpPr txBox="1"/>
          <p:nvPr/>
        </p:nvSpPr>
        <p:spPr>
          <a:xfrm>
            <a:off x="3475404" y="83230"/>
            <a:ext cx="823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C00000"/>
                </a:solidFill>
              </a:rPr>
              <a:t>Le previsioni del Sistema Informativo Excelsior per la Liguria – anni 2022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5F8BA8F-8B3A-C1B8-36EB-DE14A780B0C5}"/>
              </a:ext>
            </a:extLst>
          </p:cNvPr>
          <p:cNvSpPr txBox="1"/>
          <p:nvPr/>
        </p:nvSpPr>
        <p:spPr>
          <a:xfrm>
            <a:off x="324467" y="5799321"/>
            <a:ext cx="6097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Unioncamere - ANPAL, Sistema informativo Excelsior – anni vari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EF998C-12C1-41C9-DE73-EE65C7306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223" y="6370034"/>
            <a:ext cx="4896062" cy="4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</a:rPr>
              <a:t>Maurizio Caviglia – Segretario Generale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Camera di Commercio di Genova</a:t>
            </a:r>
          </a:p>
        </p:txBody>
      </p:sp>
    </p:spTree>
    <p:extLst>
      <p:ext uri="{BB962C8B-B14F-4D97-AF65-F5344CB8AC3E}">
        <p14:creationId xmlns:p14="http://schemas.microsoft.com/office/powerpoint/2010/main" val="3765892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E688CA5-42A6-04D4-29E2-4408AA24CF41}"/>
              </a:ext>
            </a:extLst>
          </p:cNvPr>
          <p:cNvGrpSpPr>
            <a:grpSpLocks/>
          </p:cNvGrpSpPr>
          <p:nvPr/>
        </p:nvGrpSpPr>
        <p:grpSpPr bwMode="auto">
          <a:xfrm>
            <a:off x="0" y="5845968"/>
            <a:ext cx="12192000" cy="1039415"/>
            <a:chOff x="23" y="3641"/>
            <a:chExt cx="5759" cy="679"/>
          </a:xfrm>
        </p:grpSpPr>
        <p:pic>
          <p:nvPicPr>
            <p:cNvPr id="5" name="Picture 5" descr="piede slitta">
              <a:extLst>
                <a:ext uri="{FF2B5EF4-FFF2-40B4-BE49-F238E27FC236}">
                  <a16:creationId xmlns:a16="http://schemas.microsoft.com/office/drawing/2014/main" id="{25A0F857-113F-31E2-C051-B2D377879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" r="410" b="8640"/>
            <a:stretch>
              <a:fillRect/>
            </a:stretch>
          </p:blipFill>
          <p:spPr bwMode="auto">
            <a:xfrm>
              <a:off x="23" y="3641"/>
              <a:ext cx="575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8718334-9D3A-9521-2E5B-5942312E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200" dirty="0">
                  <a:solidFill>
                    <a:schemeClr val="bg1"/>
                  </a:solidFill>
                </a:rPr>
                <a:t>Pag. </a:t>
              </a:r>
              <a:fld id="{256B57DA-1A51-46B5-836E-D74D4AB163B2}" type="slidenum">
                <a:rPr lang="it-IT" altLang="it-IT" sz="1200">
                  <a:solidFill>
                    <a:schemeClr val="bg1"/>
                  </a:solidFill>
                </a:rPr>
                <a:pPr eaLnBrk="1" hangingPunct="1"/>
                <a:t>15</a:t>
              </a:fld>
              <a:endParaRPr lang="it-IT" altLang="it-IT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F9C309C3-4BA1-0EED-C908-59D3ACF10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endParaRPr lang="it-IT" altLang="it-IT" sz="12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" name="Picture 13" descr="ge_cdc_ml_A_pos_CMYK_2_0 trasparente">
            <a:extLst>
              <a:ext uri="{FF2B5EF4-FFF2-40B4-BE49-F238E27FC236}">
                <a16:creationId xmlns:a16="http://schemas.microsoft.com/office/drawing/2014/main" id="{A63D7B0E-1C9B-4CE7-65FB-6B1FF906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638"/>
            <a:ext cx="2374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CAF7F8-742A-D0AC-26AB-D8A0FB0142E5}"/>
              </a:ext>
            </a:extLst>
          </p:cNvPr>
          <p:cNvSpPr txBox="1"/>
          <p:nvPr/>
        </p:nvSpPr>
        <p:spPr>
          <a:xfrm>
            <a:off x="3475404" y="83230"/>
            <a:ext cx="823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C00000"/>
                </a:solidFill>
              </a:rPr>
              <a:t>Le previsioni del Sistema Informativo Excelsior per la Liguria – anni 2022 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BA0F9AE-FD68-4B21-6CD3-88579F27D0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590102"/>
              </p:ext>
            </p:extLst>
          </p:nvPr>
        </p:nvGraphicFramePr>
        <p:xfrm>
          <a:off x="977153" y="917437"/>
          <a:ext cx="10316624" cy="251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0E4E747-78D8-DADB-0757-2E6CE2E39320}"/>
              </a:ext>
            </a:extLst>
          </p:cNvPr>
          <p:cNvSpPr txBox="1"/>
          <p:nvPr/>
        </p:nvSpPr>
        <p:spPr>
          <a:xfrm>
            <a:off x="324467" y="5799321"/>
            <a:ext cx="6097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Unioncamere - ANPAL, Sistema informativo Excelsior – anni vari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AB957B03-AF49-7C0E-4683-973E5DE2F7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74097"/>
              </p:ext>
            </p:extLst>
          </p:nvPr>
        </p:nvGraphicFramePr>
        <p:xfrm>
          <a:off x="1091943" y="3414534"/>
          <a:ext cx="10201834" cy="2369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8">
            <a:extLst>
              <a:ext uri="{FF2B5EF4-FFF2-40B4-BE49-F238E27FC236}">
                <a16:creationId xmlns:a16="http://schemas.microsoft.com/office/drawing/2014/main" id="{973FE447-E04F-5E39-A01B-B5FF415B9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223" y="6370034"/>
            <a:ext cx="4896062" cy="4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</a:rPr>
              <a:t>Maurizio Caviglia – Segretario Generale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Camera di Commercio di Genova</a:t>
            </a:r>
          </a:p>
        </p:txBody>
      </p:sp>
    </p:spTree>
    <p:extLst>
      <p:ext uri="{BB962C8B-B14F-4D97-AF65-F5344CB8AC3E}">
        <p14:creationId xmlns:p14="http://schemas.microsoft.com/office/powerpoint/2010/main" val="2596136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E688CA5-42A6-04D4-29E2-4408AA24CF41}"/>
              </a:ext>
            </a:extLst>
          </p:cNvPr>
          <p:cNvGrpSpPr>
            <a:grpSpLocks/>
          </p:cNvGrpSpPr>
          <p:nvPr/>
        </p:nvGrpSpPr>
        <p:grpSpPr bwMode="auto">
          <a:xfrm>
            <a:off x="0" y="5845968"/>
            <a:ext cx="12192000" cy="1039415"/>
            <a:chOff x="23" y="3641"/>
            <a:chExt cx="5759" cy="679"/>
          </a:xfrm>
        </p:grpSpPr>
        <p:pic>
          <p:nvPicPr>
            <p:cNvPr id="5" name="Picture 5" descr="piede slitta">
              <a:extLst>
                <a:ext uri="{FF2B5EF4-FFF2-40B4-BE49-F238E27FC236}">
                  <a16:creationId xmlns:a16="http://schemas.microsoft.com/office/drawing/2014/main" id="{25A0F857-113F-31E2-C051-B2D377879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" r="410" b="8640"/>
            <a:stretch>
              <a:fillRect/>
            </a:stretch>
          </p:blipFill>
          <p:spPr bwMode="auto">
            <a:xfrm>
              <a:off x="23" y="3641"/>
              <a:ext cx="575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8718334-9D3A-9521-2E5B-5942312E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200" dirty="0">
                  <a:solidFill>
                    <a:schemeClr val="bg1"/>
                  </a:solidFill>
                </a:rPr>
                <a:t>Pag. </a:t>
              </a:r>
              <a:fld id="{256B57DA-1A51-46B5-836E-D74D4AB163B2}" type="slidenum">
                <a:rPr lang="it-IT" altLang="it-IT" sz="1200">
                  <a:solidFill>
                    <a:schemeClr val="bg1"/>
                  </a:solidFill>
                </a:rPr>
                <a:pPr eaLnBrk="1" hangingPunct="1"/>
                <a:t>16</a:t>
              </a:fld>
              <a:endParaRPr lang="it-IT" altLang="it-IT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F9C309C3-4BA1-0EED-C908-59D3ACF10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endParaRPr lang="it-IT" altLang="it-IT" sz="12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" name="Picture 13" descr="ge_cdc_ml_A_pos_CMYK_2_0 trasparente">
            <a:extLst>
              <a:ext uri="{FF2B5EF4-FFF2-40B4-BE49-F238E27FC236}">
                <a16:creationId xmlns:a16="http://schemas.microsoft.com/office/drawing/2014/main" id="{A63D7B0E-1C9B-4CE7-65FB-6B1FF906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638"/>
            <a:ext cx="2374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FDA16B-D39C-71C3-4AE1-4E6C0FAB1BE2}"/>
              </a:ext>
            </a:extLst>
          </p:cNvPr>
          <p:cNvSpPr txBox="1"/>
          <p:nvPr/>
        </p:nvSpPr>
        <p:spPr>
          <a:xfrm>
            <a:off x="2062065" y="2636671"/>
            <a:ext cx="779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Grazie per l’attenzione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30B4002-63B5-1938-73B2-4E2FDDE2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223" y="6370034"/>
            <a:ext cx="4896062" cy="4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</a:rPr>
              <a:t>Maurizio Caviglia – Segretario Generale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Camera di Commercio di Genova</a:t>
            </a:r>
          </a:p>
        </p:txBody>
      </p:sp>
    </p:spTree>
    <p:extLst>
      <p:ext uri="{BB962C8B-B14F-4D97-AF65-F5344CB8AC3E}">
        <p14:creationId xmlns:p14="http://schemas.microsoft.com/office/powerpoint/2010/main" val="322585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E688CA5-42A6-04D4-29E2-4408AA24CF41}"/>
              </a:ext>
            </a:extLst>
          </p:cNvPr>
          <p:cNvGrpSpPr>
            <a:grpSpLocks/>
          </p:cNvGrpSpPr>
          <p:nvPr/>
        </p:nvGrpSpPr>
        <p:grpSpPr bwMode="auto">
          <a:xfrm>
            <a:off x="0" y="5708590"/>
            <a:ext cx="12192000" cy="1149411"/>
            <a:chOff x="23" y="3396"/>
            <a:chExt cx="5759" cy="924"/>
          </a:xfrm>
        </p:grpSpPr>
        <p:pic>
          <p:nvPicPr>
            <p:cNvPr id="5" name="Picture 5" descr="piede slitta">
              <a:extLst>
                <a:ext uri="{FF2B5EF4-FFF2-40B4-BE49-F238E27FC236}">
                  <a16:creationId xmlns:a16="http://schemas.microsoft.com/office/drawing/2014/main" id="{25A0F857-113F-31E2-C051-B2D377879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" r="410" b="8640"/>
            <a:stretch>
              <a:fillRect/>
            </a:stretch>
          </p:blipFill>
          <p:spPr bwMode="auto">
            <a:xfrm>
              <a:off x="23" y="3396"/>
              <a:ext cx="5759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8718334-9D3A-9521-2E5B-5942312E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200" dirty="0">
                  <a:solidFill>
                    <a:schemeClr val="bg1"/>
                  </a:solidFill>
                </a:rPr>
                <a:t>Pag. </a:t>
              </a:r>
              <a:fld id="{256B57DA-1A51-46B5-836E-D74D4AB163B2}" type="slidenum">
                <a:rPr lang="it-IT" altLang="it-IT" sz="1200">
                  <a:solidFill>
                    <a:schemeClr val="bg1"/>
                  </a:solidFill>
                </a:rPr>
                <a:pPr eaLnBrk="1" hangingPunct="1"/>
                <a:t>2</a:t>
              </a:fld>
              <a:endParaRPr lang="it-IT" altLang="it-IT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F9C309C3-4BA1-0EED-C908-59D3ACF10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endParaRPr lang="it-IT" altLang="it-IT" sz="12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" name="Picture 13" descr="ge_cdc_ml_A_pos_CMYK_2_0 trasparente">
            <a:extLst>
              <a:ext uri="{FF2B5EF4-FFF2-40B4-BE49-F238E27FC236}">
                <a16:creationId xmlns:a16="http://schemas.microsoft.com/office/drawing/2014/main" id="{A63D7B0E-1C9B-4CE7-65FB-6B1FF906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638"/>
            <a:ext cx="2374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43B922E-FB69-A886-CD76-2B4686CCC5A6}"/>
              </a:ext>
            </a:extLst>
          </p:cNvPr>
          <p:cNvSpPr txBox="1"/>
          <p:nvPr/>
        </p:nvSpPr>
        <p:spPr>
          <a:xfrm>
            <a:off x="3332860" y="282011"/>
            <a:ext cx="823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C00000"/>
                </a:solidFill>
              </a:rPr>
              <a:t>Il Sistema Informativo Excelsior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36ABAAE-1458-55CA-8970-6731930C8BD9}"/>
              </a:ext>
            </a:extLst>
          </p:cNvPr>
          <p:cNvSpPr txBox="1"/>
          <p:nvPr/>
        </p:nvSpPr>
        <p:spPr>
          <a:xfrm>
            <a:off x="931377" y="1319176"/>
            <a:ext cx="1054551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●"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Excelsior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è il più ampio sistema informativo sulla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domanda di profili professionali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delle imprese italiane </a:t>
            </a:r>
          </a:p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●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E’ tra le indagini ufficiali del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Sistema Statistico Nazionale (SISTAN)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italiano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●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E’ promosso da oltre 20 anni da Unioncamere insieme a Ministero del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Lavoro/Agenzia Nazionale per le Politiche Attive del Lavoro (ANPAL) 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●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E’ fondato sul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Registro delle Imprese, integrato con le informazioni occupazionali provenienti da fonte INPS 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●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E’ supportato dalla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rete delle Camere di Commercio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per le interviste che mensilmente vengono svolte su un campione rappresentativo di imprese.</a:t>
            </a:r>
          </a:p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●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Attualmente ha come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campo di osservazione tutte le imprese iscritte ai Registri delle Camere di commercio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, con almeno un addetto dipendente dei diversi settori economici (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esclusa l’agricoltura e la PA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). Il campione è formato da circa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100 mila imprese a livello nazionale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: di queste circa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3.400 sono rappresentative della Liguria e 1.500 di Genova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endParaRPr lang="it-IT" dirty="0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9302AE06-815C-ADC8-11E1-720CF8D7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223" y="6370034"/>
            <a:ext cx="4896062" cy="4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</a:rPr>
              <a:t>Maurizio Caviglia – Segretario Generale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Camera di Commercio di Genova</a:t>
            </a:r>
          </a:p>
        </p:txBody>
      </p:sp>
    </p:spTree>
    <p:extLst>
      <p:ext uri="{BB962C8B-B14F-4D97-AF65-F5344CB8AC3E}">
        <p14:creationId xmlns:p14="http://schemas.microsoft.com/office/powerpoint/2010/main" val="284925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E688CA5-42A6-04D4-29E2-4408AA24CF41}"/>
              </a:ext>
            </a:extLst>
          </p:cNvPr>
          <p:cNvGrpSpPr>
            <a:grpSpLocks/>
          </p:cNvGrpSpPr>
          <p:nvPr/>
        </p:nvGrpSpPr>
        <p:grpSpPr bwMode="auto">
          <a:xfrm>
            <a:off x="0" y="5845968"/>
            <a:ext cx="12192000" cy="1039415"/>
            <a:chOff x="23" y="3641"/>
            <a:chExt cx="5759" cy="679"/>
          </a:xfrm>
        </p:grpSpPr>
        <p:pic>
          <p:nvPicPr>
            <p:cNvPr id="5" name="Picture 5" descr="piede slitta">
              <a:extLst>
                <a:ext uri="{FF2B5EF4-FFF2-40B4-BE49-F238E27FC236}">
                  <a16:creationId xmlns:a16="http://schemas.microsoft.com/office/drawing/2014/main" id="{25A0F857-113F-31E2-C051-B2D377879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" r="410" b="8640"/>
            <a:stretch>
              <a:fillRect/>
            </a:stretch>
          </p:blipFill>
          <p:spPr bwMode="auto">
            <a:xfrm>
              <a:off x="23" y="3641"/>
              <a:ext cx="575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8718334-9D3A-9521-2E5B-5942312E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200" dirty="0">
                  <a:solidFill>
                    <a:schemeClr val="bg1"/>
                  </a:solidFill>
                </a:rPr>
                <a:t>Pag. </a:t>
              </a:r>
              <a:fld id="{256B57DA-1A51-46B5-836E-D74D4AB163B2}" type="slidenum">
                <a:rPr lang="it-IT" altLang="it-IT" sz="1200">
                  <a:solidFill>
                    <a:schemeClr val="bg1"/>
                  </a:solidFill>
                </a:rPr>
                <a:pPr eaLnBrk="1" hangingPunct="1"/>
                <a:t>3</a:t>
              </a:fld>
              <a:endParaRPr lang="it-IT" altLang="it-IT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F9C309C3-4BA1-0EED-C908-59D3ACF10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endParaRPr lang="it-IT" altLang="it-IT" sz="12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" name="Picture 13" descr="ge_cdc_ml_A_pos_CMYK_2_0 trasparente">
            <a:extLst>
              <a:ext uri="{FF2B5EF4-FFF2-40B4-BE49-F238E27FC236}">
                <a16:creationId xmlns:a16="http://schemas.microsoft.com/office/drawing/2014/main" id="{A63D7B0E-1C9B-4CE7-65FB-6B1FF906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638"/>
            <a:ext cx="2374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4155805-134A-4199-EB65-5AA47FAEA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83" y="852894"/>
            <a:ext cx="3329975" cy="525363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36ED06B-5317-E819-E761-8015E91FA686}"/>
              </a:ext>
            </a:extLst>
          </p:cNvPr>
          <p:cNvSpPr txBox="1"/>
          <p:nvPr/>
        </p:nvSpPr>
        <p:spPr>
          <a:xfrm>
            <a:off x="4585531" y="724343"/>
            <a:ext cx="72666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In Liguria 132.020 entrate previste dalle imprese per il 2022, il 2,6% del totale nazionale, di cui 13,2% laureati. La Liguria è sesta tra le regioni italiane dopo Lombardia, Piemonte, Lazio, Sicilia e Campania per la percentuale di laureati sul totale delle entrate. Per tasso di crescita delle entrate (variazione % 2022/21) la Liguria è quarta con il +13,7%,  dopo a Umbria, Emilia-Romagna e Marche.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5A8CBDE-77C2-10F1-893D-0311AF057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645" y="2133746"/>
            <a:ext cx="2879933" cy="379572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15C5252-C8DB-39DD-4979-7954CC92CA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7774" y="2198695"/>
            <a:ext cx="2879933" cy="3629668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56266DA-6529-75D6-2714-611FBDC90E6A}"/>
              </a:ext>
            </a:extLst>
          </p:cNvPr>
          <p:cNvSpPr txBox="1"/>
          <p:nvPr/>
        </p:nvSpPr>
        <p:spPr>
          <a:xfrm>
            <a:off x="3030927" y="79043"/>
            <a:ext cx="854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C00000"/>
                </a:solidFill>
              </a:rPr>
              <a:t>Le previsioni del Sistema Informativo Excelsior – Italia 2022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FF7BFD0-D346-7A5A-B29D-113A1754B5CF}"/>
              </a:ext>
            </a:extLst>
          </p:cNvPr>
          <p:cNvSpPr txBox="1"/>
          <p:nvPr/>
        </p:nvSpPr>
        <p:spPr>
          <a:xfrm>
            <a:off x="405615" y="6106530"/>
            <a:ext cx="6097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Unioncamere - ANPAL, Sistema informativo Excelsior – anni vari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F484D320-E9B8-9C8D-6A7D-DB37F7C3F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223" y="6370034"/>
            <a:ext cx="4896062" cy="4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</a:rPr>
              <a:t>Maurizio Caviglia – Segretario Generale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Camera di Commercio di Genova</a:t>
            </a:r>
          </a:p>
        </p:txBody>
      </p:sp>
    </p:spTree>
    <p:extLst>
      <p:ext uri="{BB962C8B-B14F-4D97-AF65-F5344CB8AC3E}">
        <p14:creationId xmlns:p14="http://schemas.microsoft.com/office/powerpoint/2010/main" val="178566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E688CA5-42A6-04D4-29E2-4408AA24CF41}"/>
              </a:ext>
            </a:extLst>
          </p:cNvPr>
          <p:cNvGrpSpPr>
            <a:grpSpLocks/>
          </p:cNvGrpSpPr>
          <p:nvPr/>
        </p:nvGrpSpPr>
        <p:grpSpPr bwMode="auto">
          <a:xfrm>
            <a:off x="0" y="5845968"/>
            <a:ext cx="12192000" cy="1039415"/>
            <a:chOff x="23" y="3641"/>
            <a:chExt cx="5759" cy="679"/>
          </a:xfrm>
        </p:grpSpPr>
        <p:pic>
          <p:nvPicPr>
            <p:cNvPr id="5" name="Picture 5" descr="piede slitta">
              <a:extLst>
                <a:ext uri="{FF2B5EF4-FFF2-40B4-BE49-F238E27FC236}">
                  <a16:creationId xmlns:a16="http://schemas.microsoft.com/office/drawing/2014/main" id="{25A0F857-113F-31E2-C051-B2D377879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" r="410" b="8640"/>
            <a:stretch>
              <a:fillRect/>
            </a:stretch>
          </p:blipFill>
          <p:spPr bwMode="auto">
            <a:xfrm>
              <a:off x="23" y="3641"/>
              <a:ext cx="575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8718334-9D3A-9521-2E5B-5942312E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200" dirty="0">
                  <a:solidFill>
                    <a:schemeClr val="bg1"/>
                  </a:solidFill>
                </a:rPr>
                <a:t>Pag. </a:t>
              </a:r>
              <a:fld id="{256B57DA-1A51-46B5-836E-D74D4AB163B2}" type="slidenum">
                <a:rPr lang="it-IT" altLang="it-IT" sz="1200">
                  <a:solidFill>
                    <a:schemeClr val="bg1"/>
                  </a:solidFill>
                </a:rPr>
                <a:pPr eaLnBrk="1" hangingPunct="1"/>
                <a:t>4</a:t>
              </a:fld>
              <a:endParaRPr lang="it-IT" altLang="it-IT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F9C309C3-4BA1-0EED-C908-59D3ACF10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endParaRPr lang="it-IT" altLang="it-IT" sz="12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" name="Picture 13" descr="ge_cdc_ml_A_pos_CMYK_2_0 trasparente">
            <a:extLst>
              <a:ext uri="{FF2B5EF4-FFF2-40B4-BE49-F238E27FC236}">
                <a16:creationId xmlns:a16="http://schemas.microsoft.com/office/drawing/2014/main" id="{A63D7B0E-1C9B-4CE7-65FB-6B1FF906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638"/>
            <a:ext cx="2374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8A8F87-C226-6C6A-7275-62094158BA43}"/>
              </a:ext>
            </a:extLst>
          </p:cNvPr>
          <p:cNvSpPr txBox="1"/>
          <p:nvPr/>
        </p:nvSpPr>
        <p:spPr>
          <a:xfrm>
            <a:off x="3475404" y="327303"/>
            <a:ext cx="823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C00000"/>
                </a:solidFill>
              </a:rPr>
              <a:t>Le previsioni del Sistema Informativo Excelsior per la Liguria – anni 2018/2022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228154"/>
              </p:ext>
            </p:extLst>
          </p:nvPr>
        </p:nvGraphicFramePr>
        <p:xfrm>
          <a:off x="380155" y="1345695"/>
          <a:ext cx="6038851" cy="342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476531"/>
              </p:ext>
            </p:extLst>
          </p:nvPr>
        </p:nvGraphicFramePr>
        <p:xfrm>
          <a:off x="5934920" y="1316374"/>
          <a:ext cx="5876925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DB4401D-74E9-DA66-E37F-038FAC8DC82B}"/>
              </a:ext>
            </a:extLst>
          </p:cNvPr>
          <p:cNvSpPr txBox="1"/>
          <p:nvPr/>
        </p:nvSpPr>
        <p:spPr>
          <a:xfrm>
            <a:off x="796631" y="5743732"/>
            <a:ext cx="6097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Unioncamere - ANPAL, Sistema informativo Excelsior – anni vari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DB53385-4C64-4B43-DB4B-A941B423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223" y="6370034"/>
            <a:ext cx="4896062" cy="4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</a:rPr>
              <a:t>Maurizio Caviglia – Segretario Generale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Camera di Commercio di Genova</a:t>
            </a:r>
          </a:p>
        </p:txBody>
      </p:sp>
    </p:spTree>
    <p:extLst>
      <p:ext uri="{BB962C8B-B14F-4D97-AF65-F5344CB8AC3E}">
        <p14:creationId xmlns:p14="http://schemas.microsoft.com/office/powerpoint/2010/main" val="281696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E688CA5-42A6-04D4-29E2-4408AA24CF41}"/>
              </a:ext>
            </a:extLst>
          </p:cNvPr>
          <p:cNvGrpSpPr>
            <a:grpSpLocks/>
          </p:cNvGrpSpPr>
          <p:nvPr/>
        </p:nvGrpSpPr>
        <p:grpSpPr bwMode="auto">
          <a:xfrm>
            <a:off x="0" y="5845968"/>
            <a:ext cx="12192000" cy="1039415"/>
            <a:chOff x="23" y="3641"/>
            <a:chExt cx="5759" cy="679"/>
          </a:xfrm>
        </p:grpSpPr>
        <p:pic>
          <p:nvPicPr>
            <p:cNvPr id="5" name="Picture 5" descr="piede slitta">
              <a:extLst>
                <a:ext uri="{FF2B5EF4-FFF2-40B4-BE49-F238E27FC236}">
                  <a16:creationId xmlns:a16="http://schemas.microsoft.com/office/drawing/2014/main" id="{25A0F857-113F-31E2-C051-B2D377879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" r="410" b="8640"/>
            <a:stretch>
              <a:fillRect/>
            </a:stretch>
          </p:blipFill>
          <p:spPr bwMode="auto">
            <a:xfrm>
              <a:off x="23" y="3641"/>
              <a:ext cx="575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8718334-9D3A-9521-2E5B-5942312E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200" dirty="0">
                  <a:solidFill>
                    <a:schemeClr val="bg1"/>
                  </a:solidFill>
                </a:rPr>
                <a:t>Pag. </a:t>
              </a:r>
              <a:fld id="{256B57DA-1A51-46B5-836E-D74D4AB163B2}" type="slidenum">
                <a:rPr lang="it-IT" altLang="it-IT" sz="1200">
                  <a:solidFill>
                    <a:schemeClr val="bg1"/>
                  </a:solidFill>
                </a:rPr>
                <a:pPr eaLnBrk="1" hangingPunct="1"/>
                <a:t>5</a:t>
              </a:fld>
              <a:endParaRPr lang="it-IT" altLang="it-IT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F9C309C3-4BA1-0EED-C908-59D3ACF10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endParaRPr lang="it-IT" altLang="it-IT" sz="12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" name="Picture 13" descr="ge_cdc_ml_A_pos_CMYK_2_0 trasparente">
            <a:extLst>
              <a:ext uri="{FF2B5EF4-FFF2-40B4-BE49-F238E27FC236}">
                <a16:creationId xmlns:a16="http://schemas.microsoft.com/office/drawing/2014/main" id="{A63D7B0E-1C9B-4CE7-65FB-6B1FF906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638"/>
            <a:ext cx="2374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43B922E-FB69-A886-CD76-2B4686CCC5A6}"/>
              </a:ext>
            </a:extLst>
          </p:cNvPr>
          <p:cNvSpPr txBox="1"/>
          <p:nvPr/>
        </p:nvSpPr>
        <p:spPr>
          <a:xfrm>
            <a:off x="3332860" y="282011"/>
            <a:ext cx="823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C00000"/>
                </a:solidFill>
              </a:rPr>
              <a:t>Le previsioni del Sistema Informativo Excelsior per la Liguria – anni 2018/2022 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A4C4AC53-2551-241A-8A87-E7612379E7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603983"/>
              </p:ext>
            </p:extLst>
          </p:nvPr>
        </p:nvGraphicFramePr>
        <p:xfrm>
          <a:off x="250825" y="1300403"/>
          <a:ext cx="594360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BD0079A-613E-40EF-160D-0AC64E8195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631416"/>
              </p:ext>
            </p:extLst>
          </p:nvPr>
        </p:nvGraphicFramePr>
        <p:xfrm>
          <a:off x="5802311" y="1263083"/>
          <a:ext cx="6138864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9ADAE7AD-CAC2-6033-F0AB-208878323E75}"/>
              </a:ext>
            </a:extLst>
          </p:cNvPr>
          <p:cNvSpPr txBox="1"/>
          <p:nvPr/>
        </p:nvSpPr>
        <p:spPr>
          <a:xfrm>
            <a:off x="644231" y="5591332"/>
            <a:ext cx="6097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Unioncamere - ANPAL, Sistema informativo Excelsior – anni vari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28420B4-02EC-66C8-9126-DD55DDF11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223" y="6370034"/>
            <a:ext cx="4896062" cy="4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</a:rPr>
              <a:t>Maurizio Caviglia – Segretario Generale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Camera di Commercio di Genova</a:t>
            </a:r>
          </a:p>
        </p:txBody>
      </p:sp>
    </p:spTree>
    <p:extLst>
      <p:ext uri="{BB962C8B-B14F-4D97-AF65-F5344CB8AC3E}">
        <p14:creationId xmlns:p14="http://schemas.microsoft.com/office/powerpoint/2010/main" val="267246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E688CA5-42A6-04D4-29E2-4408AA24CF41}"/>
              </a:ext>
            </a:extLst>
          </p:cNvPr>
          <p:cNvGrpSpPr>
            <a:grpSpLocks/>
          </p:cNvGrpSpPr>
          <p:nvPr/>
        </p:nvGrpSpPr>
        <p:grpSpPr bwMode="auto">
          <a:xfrm>
            <a:off x="0" y="5845968"/>
            <a:ext cx="12192000" cy="1039415"/>
            <a:chOff x="23" y="3641"/>
            <a:chExt cx="5759" cy="679"/>
          </a:xfrm>
        </p:grpSpPr>
        <p:pic>
          <p:nvPicPr>
            <p:cNvPr id="5" name="Picture 5" descr="piede slitta">
              <a:extLst>
                <a:ext uri="{FF2B5EF4-FFF2-40B4-BE49-F238E27FC236}">
                  <a16:creationId xmlns:a16="http://schemas.microsoft.com/office/drawing/2014/main" id="{25A0F857-113F-31E2-C051-B2D377879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" r="410" b="8640"/>
            <a:stretch>
              <a:fillRect/>
            </a:stretch>
          </p:blipFill>
          <p:spPr bwMode="auto">
            <a:xfrm>
              <a:off x="23" y="3641"/>
              <a:ext cx="575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8718334-9D3A-9521-2E5B-5942312E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Pag. </a:t>
              </a:r>
              <a:fld id="{256B57DA-1A51-46B5-836E-D74D4AB163B2}" type="slidenum">
                <a:rPr kumimoji="0" lang="it-IT" altLang="it-IT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6</a:t>
              </a:fld>
              <a:endPara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F9C309C3-4BA1-0EED-C908-59D3ACF10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10" name="Picture 13" descr="ge_cdc_ml_A_pos_CMYK_2_0 trasparente">
            <a:extLst>
              <a:ext uri="{FF2B5EF4-FFF2-40B4-BE49-F238E27FC236}">
                <a16:creationId xmlns:a16="http://schemas.microsoft.com/office/drawing/2014/main" id="{A63D7B0E-1C9B-4CE7-65FB-6B1FF906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638"/>
            <a:ext cx="2374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43B922E-FB69-A886-CD76-2B4686CCC5A6}"/>
              </a:ext>
            </a:extLst>
          </p:cNvPr>
          <p:cNvSpPr txBox="1"/>
          <p:nvPr/>
        </p:nvSpPr>
        <p:spPr>
          <a:xfrm>
            <a:off x="3332860" y="282011"/>
            <a:ext cx="823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previsioni del Sistema Informativo Excelsior per la Liguria - 2023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FF790314-5491-F20C-6147-276D64088C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276348"/>
              </p:ext>
            </p:extLst>
          </p:nvPr>
        </p:nvGraphicFramePr>
        <p:xfrm>
          <a:off x="7216824" y="3501995"/>
          <a:ext cx="4669925" cy="249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69DC7615-C9BD-469B-903B-7CD6E741FD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51810"/>
              </p:ext>
            </p:extLst>
          </p:nvPr>
        </p:nvGraphicFramePr>
        <p:xfrm>
          <a:off x="478450" y="947369"/>
          <a:ext cx="6474240" cy="229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0A502B63-2A4D-8613-AC5D-04AA7803A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384296"/>
              </p:ext>
            </p:extLst>
          </p:nvPr>
        </p:nvGraphicFramePr>
        <p:xfrm>
          <a:off x="7105651" y="789309"/>
          <a:ext cx="47243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AF33E43D-656F-9AD2-A389-F274AC7750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845363"/>
              </p:ext>
            </p:extLst>
          </p:nvPr>
        </p:nvGraphicFramePr>
        <p:xfrm>
          <a:off x="478451" y="3473273"/>
          <a:ext cx="6321950" cy="240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663E73-8FAB-330F-0E92-C6E8A488157C}"/>
              </a:ext>
            </a:extLst>
          </p:cNvPr>
          <p:cNvSpPr txBox="1"/>
          <p:nvPr/>
        </p:nvSpPr>
        <p:spPr>
          <a:xfrm>
            <a:off x="379312" y="5992826"/>
            <a:ext cx="6097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Unioncamere - ANPAL, Sistema informativo Excelsior – anni vari e Inps Comunicazioni Obbligatorie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5DB5FE79-5ED4-0715-C993-B06F5E335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223" y="6370034"/>
            <a:ext cx="4896062" cy="4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</a:rPr>
              <a:t>Maurizio Caviglia – Segretario Generale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Camera di Commercio di Genova</a:t>
            </a:r>
          </a:p>
        </p:txBody>
      </p:sp>
    </p:spTree>
    <p:extLst>
      <p:ext uri="{BB962C8B-B14F-4D97-AF65-F5344CB8AC3E}">
        <p14:creationId xmlns:p14="http://schemas.microsoft.com/office/powerpoint/2010/main" val="279387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E688CA5-42A6-04D4-29E2-4408AA24CF41}"/>
              </a:ext>
            </a:extLst>
          </p:cNvPr>
          <p:cNvGrpSpPr>
            <a:grpSpLocks/>
          </p:cNvGrpSpPr>
          <p:nvPr/>
        </p:nvGrpSpPr>
        <p:grpSpPr bwMode="auto">
          <a:xfrm>
            <a:off x="0" y="5845968"/>
            <a:ext cx="12192000" cy="1039415"/>
            <a:chOff x="23" y="3641"/>
            <a:chExt cx="5759" cy="679"/>
          </a:xfrm>
        </p:grpSpPr>
        <p:pic>
          <p:nvPicPr>
            <p:cNvPr id="5" name="Picture 5" descr="piede slitta">
              <a:extLst>
                <a:ext uri="{FF2B5EF4-FFF2-40B4-BE49-F238E27FC236}">
                  <a16:creationId xmlns:a16="http://schemas.microsoft.com/office/drawing/2014/main" id="{25A0F857-113F-31E2-C051-B2D377879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" r="410" b="8640"/>
            <a:stretch>
              <a:fillRect/>
            </a:stretch>
          </p:blipFill>
          <p:spPr bwMode="auto">
            <a:xfrm>
              <a:off x="23" y="3641"/>
              <a:ext cx="575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8718334-9D3A-9521-2E5B-5942312E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200" dirty="0">
                  <a:solidFill>
                    <a:schemeClr val="bg1"/>
                  </a:solidFill>
                </a:rPr>
                <a:t>Pag. </a:t>
              </a:r>
              <a:fld id="{256B57DA-1A51-46B5-836E-D74D4AB163B2}" type="slidenum">
                <a:rPr lang="it-IT" altLang="it-IT" sz="1200">
                  <a:solidFill>
                    <a:schemeClr val="bg1"/>
                  </a:solidFill>
                </a:rPr>
                <a:pPr eaLnBrk="1" hangingPunct="1"/>
                <a:t>7</a:t>
              </a:fld>
              <a:endParaRPr lang="it-IT" altLang="it-IT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F9C309C3-4BA1-0EED-C908-59D3ACF10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endParaRPr lang="it-IT" altLang="it-IT" sz="12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" name="Picture 13" descr="ge_cdc_ml_A_pos_CMYK_2_0 trasparente">
            <a:extLst>
              <a:ext uri="{FF2B5EF4-FFF2-40B4-BE49-F238E27FC236}">
                <a16:creationId xmlns:a16="http://schemas.microsoft.com/office/drawing/2014/main" id="{A63D7B0E-1C9B-4CE7-65FB-6B1FF906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638"/>
            <a:ext cx="2374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58AEF11-AE44-B098-38B6-A7B214949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864" y="876300"/>
            <a:ext cx="9954715" cy="510926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F18544A-FFF8-7EA9-D098-B6EF27C4C665}"/>
              </a:ext>
            </a:extLst>
          </p:cNvPr>
          <p:cNvSpPr txBox="1"/>
          <p:nvPr/>
        </p:nvSpPr>
        <p:spPr>
          <a:xfrm>
            <a:off x="3332860" y="282011"/>
            <a:ext cx="823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C00000"/>
                </a:solidFill>
              </a:rPr>
              <a:t>Le previsioni del Sistema Informativo Excelsior per la Liguria – anni 2020/2022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C33CA58-83C0-5279-AFC6-102ABF54404C}"/>
              </a:ext>
            </a:extLst>
          </p:cNvPr>
          <p:cNvSpPr txBox="1"/>
          <p:nvPr/>
        </p:nvSpPr>
        <p:spPr>
          <a:xfrm>
            <a:off x="1187864" y="5955509"/>
            <a:ext cx="6097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Unioncamere - ANPAL, Sistema informativo Excelsior – anni vari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EA29DEB2-5B97-F32C-EE63-AEA0779A7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223" y="6370034"/>
            <a:ext cx="4896062" cy="4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</a:rPr>
              <a:t>Maurizio Caviglia – Segretario Generale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Camera di Commercio di Genova</a:t>
            </a:r>
          </a:p>
        </p:txBody>
      </p:sp>
    </p:spTree>
    <p:extLst>
      <p:ext uri="{BB962C8B-B14F-4D97-AF65-F5344CB8AC3E}">
        <p14:creationId xmlns:p14="http://schemas.microsoft.com/office/powerpoint/2010/main" val="256022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E688CA5-42A6-04D4-29E2-4408AA24CF41}"/>
              </a:ext>
            </a:extLst>
          </p:cNvPr>
          <p:cNvGrpSpPr>
            <a:grpSpLocks/>
          </p:cNvGrpSpPr>
          <p:nvPr/>
        </p:nvGrpSpPr>
        <p:grpSpPr bwMode="auto">
          <a:xfrm>
            <a:off x="0" y="5845968"/>
            <a:ext cx="12192000" cy="1039415"/>
            <a:chOff x="23" y="3641"/>
            <a:chExt cx="5759" cy="679"/>
          </a:xfrm>
        </p:grpSpPr>
        <p:pic>
          <p:nvPicPr>
            <p:cNvPr id="5" name="Picture 5" descr="piede slitta">
              <a:extLst>
                <a:ext uri="{FF2B5EF4-FFF2-40B4-BE49-F238E27FC236}">
                  <a16:creationId xmlns:a16="http://schemas.microsoft.com/office/drawing/2014/main" id="{25A0F857-113F-31E2-C051-B2D377879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" r="410" b="8640"/>
            <a:stretch>
              <a:fillRect/>
            </a:stretch>
          </p:blipFill>
          <p:spPr bwMode="auto">
            <a:xfrm>
              <a:off x="23" y="3641"/>
              <a:ext cx="575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8718334-9D3A-9521-2E5B-5942312E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200" dirty="0">
                  <a:solidFill>
                    <a:schemeClr val="bg1"/>
                  </a:solidFill>
                </a:rPr>
                <a:t>Pag. </a:t>
              </a:r>
              <a:fld id="{256B57DA-1A51-46B5-836E-D74D4AB163B2}" type="slidenum">
                <a:rPr lang="it-IT" altLang="it-IT" sz="1200">
                  <a:solidFill>
                    <a:schemeClr val="bg1"/>
                  </a:solidFill>
                </a:rPr>
                <a:pPr eaLnBrk="1" hangingPunct="1"/>
                <a:t>8</a:t>
              </a:fld>
              <a:endParaRPr lang="it-IT" altLang="it-IT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F9C309C3-4BA1-0EED-C908-59D3ACF10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endParaRPr lang="it-IT" altLang="it-IT" sz="12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" name="Picture 13" descr="ge_cdc_ml_A_pos_CMYK_2_0 trasparente">
            <a:extLst>
              <a:ext uri="{FF2B5EF4-FFF2-40B4-BE49-F238E27FC236}">
                <a16:creationId xmlns:a16="http://schemas.microsoft.com/office/drawing/2014/main" id="{A63D7B0E-1C9B-4CE7-65FB-6B1FF906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638"/>
            <a:ext cx="2374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33EBBD4-E866-6D7A-E163-89D8CD0CADBB}"/>
              </a:ext>
            </a:extLst>
          </p:cNvPr>
          <p:cNvSpPr txBox="1"/>
          <p:nvPr/>
        </p:nvSpPr>
        <p:spPr>
          <a:xfrm>
            <a:off x="2996840" y="84366"/>
            <a:ext cx="823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C00000"/>
                </a:solidFill>
              </a:rPr>
              <a:t>Le tendenze del mercato del lavoro - </a:t>
            </a:r>
            <a:r>
              <a:rPr lang="it-IT" sz="1800" b="1" dirty="0" err="1">
                <a:solidFill>
                  <a:srgbClr val="C00000"/>
                </a:solidFill>
              </a:rPr>
              <a:t>Randstad</a:t>
            </a:r>
            <a:endParaRPr lang="it-IT" sz="1800" b="1" dirty="0">
              <a:solidFill>
                <a:srgbClr val="C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8CFC2B-6D79-3EF6-E9F0-335C52CFAE38}"/>
              </a:ext>
            </a:extLst>
          </p:cNvPr>
          <p:cNvSpPr txBox="1"/>
          <p:nvPr/>
        </p:nvSpPr>
        <p:spPr>
          <a:xfrm>
            <a:off x="1" y="935567"/>
            <a:ext cx="1219199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mercato del lavoro è in costante evoluzione. E’ caratterizzato da nuove tendenze che portano i lavoratori ad una maggiore selettività, da dinamiche che stanno concorrendo a cambiare il rapporto tra lavoratore e aziende e dall’introduzione e applicazione di nuove tecnologie digitali.  L’impatto di queste ultime sta determinando la trasformazione di molte professioni, l’automatizzazione dei processi e contribuendo a far emergere nuovi settori che impongono ai lavoratori un’acquisizione o riconversione del loro set di skill attraverso una formazione rigorosa e continua.</a:t>
            </a:r>
          </a:p>
          <a:p>
            <a:endParaRPr lang="it-IT" dirty="0"/>
          </a:p>
          <a:p>
            <a:r>
              <a:rPr lang="it-IT" dirty="0"/>
              <a:t>Tra le principali tendenze in atto nel mercato del lavoro si segnalano:</a:t>
            </a:r>
          </a:p>
          <a:p>
            <a:endParaRPr lang="it-IT" dirty="0"/>
          </a:p>
          <a:p>
            <a:r>
              <a:rPr lang="it-IT" dirty="0"/>
              <a:t>Il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quiet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quitting</a:t>
            </a:r>
            <a:r>
              <a:rPr lang="it-IT" dirty="0"/>
              <a:t>, ovvero la scelta di lavorare esclusivamente nei tempi e nei modi stabiliti dal contratto declinando gli straordinari o responsabilità supplementari. </a:t>
            </a:r>
          </a:p>
          <a:p>
            <a:endParaRPr lang="it-IT" sz="1400" dirty="0"/>
          </a:p>
          <a:p>
            <a:r>
              <a:rPr lang="it-IT" dirty="0"/>
              <a:t>Le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C00000"/>
                </a:solidFill>
              </a:rPr>
              <a:t>grandi dimissioni </a:t>
            </a:r>
            <a:r>
              <a:rPr lang="it-IT" dirty="0"/>
              <a:t>ovvero l’esodo di massa dei lavoratori con posto fisso, cioè con un contratto a tempo determinato o indeterminato, che hanno deciso di lasciare la loro occupazione professionale anche senza aver trovato una posizione alternativa</a:t>
            </a:r>
            <a:r>
              <a:rPr lang="it-IT" sz="1400" dirty="0"/>
              <a:t>.</a:t>
            </a:r>
          </a:p>
          <a:p>
            <a:endParaRPr lang="it-IT" sz="1400" dirty="0"/>
          </a:p>
          <a:p>
            <a:r>
              <a:rPr lang="it-IT" dirty="0"/>
              <a:t>Lo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C00000"/>
                </a:solidFill>
              </a:rPr>
              <a:t>skill mismatch </a:t>
            </a:r>
            <a:r>
              <a:rPr lang="it-IT" dirty="0"/>
              <a:t>ovvero la mancata corrispondenza tra i requisiti professionali richiesti dalle aziende, per una determinata posizione lavorativa, e le competenze/qualifiche offerte dai lavoratori.</a:t>
            </a: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/>
              <a:t>La</a:t>
            </a:r>
            <a:r>
              <a:rPr lang="it-IT" b="1" dirty="0"/>
              <a:t> </a:t>
            </a:r>
            <a:r>
              <a:rPr lang="it-IT" b="1" dirty="0">
                <a:solidFill>
                  <a:srgbClr val="C00000"/>
                </a:solidFill>
              </a:rPr>
              <a:t>talent </a:t>
            </a:r>
            <a:r>
              <a:rPr lang="it-IT" b="1" dirty="0" err="1">
                <a:solidFill>
                  <a:srgbClr val="C00000"/>
                </a:solidFill>
              </a:rPr>
              <a:t>scarcity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dirty="0"/>
              <a:t>ovvero la scarsità di lavoratori con le competenze, qualifiche e conoscenze richieste per ricoprire determinate posizioni lavorative.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550CD3-E19C-D774-EF23-0E13A92CB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223" y="6370034"/>
            <a:ext cx="4896062" cy="4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</a:rPr>
              <a:t>Maurizio Caviglia – Segretario Generale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Camera di Commercio di Genova</a:t>
            </a:r>
          </a:p>
        </p:txBody>
      </p:sp>
    </p:spTree>
    <p:extLst>
      <p:ext uri="{BB962C8B-B14F-4D97-AF65-F5344CB8AC3E}">
        <p14:creationId xmlns:p14="http://schemas.microsoft.com/office/powerpoint/2010/main" val="378244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5374149-7833-362B-E727-DCC9137D16FC}"/>
              </a:ext>
            </a:extLst>
          </p:cNvPr>
          <p:cNvGrpSpPr>
            <a:grpSpLocks/>
          </p:cNvGrpSpPr>
          <p:nvPr/>
        </p:nvGrpSpPr>
        <p:grpSpPr bwMode="auto">
          <a:xfrm>
            <a:off x="0" y="5845968"/>
            <a:ext cx="12192000" cy="1039415"/>
            <a:chOff x="23" y="3641"/>
            <a:chExt cx="5759" cy="679"/>
          </a:xfrm>
        </p:grpSpPr>
        <p:pic>
          <p:nvPicPr>
            <p:cNvPr id="6" name="Picture 5" descr="piede slitta">
              <a:extLst>
                <a:ext uri="{FF2B5EF4-FFF2-40B4-BE49-F238E27FC236}">
                  <a16:creationId xmlns:a16="http://schemas.microsoft.com/office/drawing/2014/main" id="{023CD0B6-1495-9FE9-E3DD-620A220B81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" r="410" b="8640"/>
            <a:stretch>
              <a:fillRect/>
            </a:stretch>
          </p:blipFill>
          <p:spPr bwMode="auto">
            <a:xfrm>
              <a:off x="23" y="3641"/>
              <a:ext cx="575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86C17A-751E-B55F-F305-4848878BE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Pag. </a:t>
              </a:r>
              <a:fld id="{256B57DA-1A51-46B5-836E-D74D4AB163B2}" type="slidenum">
                <a:rPr kumimoji="0" lang="it-IT" altLang="it-IT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9</a:t>
              </a:fld>
              <a:endPara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ADB1CE-2235-975A-ACA9-42E37F632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4065"/>
              <a:ext cx="9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3D31FB34-5E39-A4A0-C382-3CD0E3222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62" y="316194"/>
            <a:ext cx="10611028" cy="5882445"/>
          </a:xfrm>
          <a:prstGeom prst="rect">
            <a:avLst/>
          </a:prstGeom>
        </p:spPr>
      </p:pic>
      <p:pic>
        <p:nvPicPr>
          <p:cNvPr id="4" name="Picture 13" descr="ge_cdc_ml_A_pos_CMYK_2_0 trasparente">
            <a:extLst>
              <a:ext uri="{FF2B5EF4-FFF2-40B4-BE49-F238E27FC236}">
                <a16:creationId xmlns:a16="http://schemas.microsoft.com/office/drawing/2014/main" id="{DDB95697-ACBC-9575-BA14-0C81CB995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638"/>
            <a:ext cx="2374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13A14E9A-1AD3-2C45-A8C9-22923F9FE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223" y="6370034"/>
            <a:ext cx="4896062" cy="4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</a:rPr>
              <a:t>Maurizio Caviglia – Segretario Generale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Camera di Commercio di Genova</a:t>
            </a:r>
          </a:p>
        </p:txBody>
      </p:sp>
    </p:spTree>
    <p:extLst>
      <p:ext uri="{BB962C8B-B14F-4D97-AF65-F5344CB8AC3E}">
        <p14:creationId xmlns:p14="http://schemas.microsoft.com/office/powerpoint/2010/main" val="1901376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1338</Words>
  <Application>Microsoft Office PowerPoint</Application>
  <PresentationFormat>Widescreen</PresentationFormat>
  <Paragraphs>144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Noto Sans Symbols</vt:lpstr>
      <vt:lpstr>Roboto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Pizzi Giovanna</dc:creator>
  <cp:lastModifiedBy>Sirito Claudia</cp:lastModifiedBy>
  <cp:revision>80</cp:revision>
  <cp:lastPrinted>2023-11-15T16:30:00Z</cp:lastPrinted>
  <dcterms:created xsi:type="dcterms:W3CDTF">2022-03-11T08:35:16Z</dcterms:created>
  <dcterms:modified xsi:type="dcterms:W3CDTF">2023-11-15T16:39:31Z</dcterms:modified>
</cp:coreProperties>
</file>