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77" r:id="rId2"/>
    <p:sldId id="257" r:id="rId3"/>
    <p:sldId id="304" r:id="rId4"/>
    <p:sldId id="305" r:id="rId5"/>
    <p:sldId id="307" r:id="rId6"/>
    <p:sldId id="287" r:id="rId7"/>
    <p:sldId id="299" r:id="rId8"/>
    <p:sldId id="295" r:id="rId9"/>
    <p:sldId id="294" r:id="rId10"/>
    <p:sldId id="280" r:id="rId11"/>
    <p:sldId id="281" r:id="rId12"/>
    <p:sldId id="306" r:id="rId13"/>
    <p:sldId id="300" r:id="rId14"/>
    <p:sldId id="301" r:id="rId15"/>
  </p:sldIdLst>
  <p:sldSz cx="6858000" cy="9144000" type="screen4x3"/>
  <p:notesSz cx="6797675" cy="9926638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SO5jDicPqm/nD8VFwpLKBFe97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C8C4"/>
    <a:srgbClr val="ADC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4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8B-4AB3-9DF4-CF2D498C00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8B-4AB3-9DF4-CF2D498C00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8B-4AB3-9DF4-CF2D498C00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8B-4AB3-9DF4-CF2D498C00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8B-4AB3-9DF4-CF2D498C008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C8B-4AB3-9DF4-CF2D498C008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C8B-4AB3-9DF4-CF2D498C008A}"/>
              </c:ext>
            </c:extLst>
          </c:dPt>
          <c:dLbls>
            <c:dLbl>
              <c:idx val="0"/>
              <c:layout>
                <c:manualLayout>
                  <c:x val="1.9671916010498688E-3"/>
                  <c:y val="-1.58796296296296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8B-4AB3-9DF4-CF2D498C008A}"/>
                </c:ext>
              </c:extLst>
            </c:dLbl>
            <c:dLbl>
              <c:idx val="1"/>
              <c:layout>
                <c:manualLayout>
                  <c:x val="-8.3891076115485564E-3"/>
                  <c:y val="-3.680373286672499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8B-4AB3-9DF4-CF2D498C008A}"/>
                </c:ext>
              </c:extLst>
            </c:dLbl>
            <c:dLbl>
              <c:idx val="2"/>
              <c:layout>
                <c:manualLayout>
                  <c:x val="-1.3203193350831146E-2"/>
                  <c:y val="-2.772674249052201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8B-4AB3-9DF4-CF2D498C008A}"/>
                </c:ext>
              </c:extLst>
            </c:dLbl>
            <c:dLbl>
              <c:idx val="3"/>
              <c:layout>
                <c:manualLayout>
                  <c:x val="-3.0328958880139981E-2"/>
                  <c:y val="0.106481481481481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8B-4AB3-9DF4-CF2D498C008A}"/>
                </c:ext>
              </c:extLst>
            </c:dLbl>
            <c:dLbl>
              <c:idx val="4"/>
              <c:layout>
                <c:manualLayout>
                  <c:x val="-1.4074803149607318E-3"/>
                  <c:y val="2.51315981335666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8B-4AB3-9DF4-CF2D498C008A}"/>
                </c:ext>
              </c:extLst>
            </c:dLbl>
            <c:dLbl>
              <c:idx val="5"/>
              <c:layout>
                <c:manualLayout>
                  <c:x val="4.3261154855643042E-3"/>
                  <c:y val="5.19207494896471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8B-4AB3-9DF4-CF2D498C008A}"/>
                </c:ext>
              </c:extLst>
            </c:dLbl>
            <c:dLbl>
              <c:idx val="6"/>
              <c:layout>
                <c:manualLayout>
                  <c:x val="1.197615261921596E-2"/>
                  <c:y val="3.73356429859264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8B-4AB3-9DF4-CF2D498C0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Foglio1!$A$2:$A$8</c:f>
              <c:strCache>
                <c:ptCount val="7"/>
                <c:pt idx="0">
                  <c:v>Dirigenti e prof. a elevata specializzazione</c:v>
                </c:pt>
                <c:pt idx="1">
                  <c:v>Professioni tecniche</c:v>
                </c:pt>
                <c:pt idx="2">
                  <c:v>Impiegati</c:v>
                </c:pt>
                <c:pt idx="3">
                  <c:v>Prof. qualificate nel commercio e servizi</c:v>
                </c:pt>
                <c:pt idx="4">
                  <c:v>Operai specializzati</c:v>
                </c:pt>
                <c:pt idx="5">
                  <c:v>Conduttori di impianti</c:v>
                </c:pt>
                <c:pt idx="6">
                  <c:v>Prof. non qualificate</c:v>
                </c:pt>
              </c:strCache>
            </c:strRef>
          </c:cat>
          <c:val>
            <c:numRef>
              <c:f>Foglio1!$B$2:$B$8</c:f>
              <c:numCache>
                <c:formatCode>#,##0</c:formatCode>
                <c:ptCount val="7"/>
                <c:pt idx="0">
                  <c:v>18400</c:v>
                </c:pt>
                <c:pt idx="1">
                  <c:v>16900</c:v>
                </c:pt>
                <c:pt idx="2">
                  <c:v>12600</c:v>
                </c:pt>
                <c:pt idx="3">
                  <c:v>20400</c:v>
                </c:pt>
                <c:pt idx="4">
                  <c:v>11000</c:v>
                </c:pt>
                <c:pt idx="5">
                  <c:v>4100</c:v>
                </c:pt>
                <c:pt idx="6">
                  <c:v>9900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8B-4AB3-9DF4-CF2D498C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40492522394314"/>
          <c:y val="1.7521930006098183E-2"/>
          <c:w val="0.55901744947873389"/>
          <c:h val="0.905381577967069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38-4B81-9C06-C1E5E7C496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8-4B81-9C06-C1E5E7C496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38-4B81-9C06-C1E5E7C496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38-4B81-9C06-C1E5E7C496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38-4B81-9C06-C1E5E7C496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38-4B81-9C06-C1E5E7C4968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F38-4B81-9C06-C1E5E7C49686}"/>
              </c:ext>
            </c:extLst>
          </c:dPt>
          <c:dLbls>
            <c:dLbl>
              <c:idx val="0"/>
              <c:layout>
                <c:manualLayout>
                  <c:x val="3.9050238629900112E-2"/>
                  <c:y val="3.76656435649730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38-4B81-9C06-C1E5E7C49686}"/>
                </c:ext>
              </c:extLst>
            </c:dLbl>
            <c:dLbl>
              <c:idx val="1"/>
              <c:layout>
                <c:manualLayout>
                  <c:x val="2.0793170798495283E-2"/>
                  <c:y val="-2.62858739304219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38-4B81-9C06-C1E5E7C49686}"/>
                </c:ext>
              </c:extLst>
            </c:dLbl>
            <c:dLbl>
              <c:idx val="2"/>
              <c:layout>
                <c:manualLayout>
                  <c:x val="-1.1473629852427706E-2"/>
                  <c:y val="-9.6246443876016482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38-4B81-9C06-C1E5E7C49686}"/>
                </c:ext>
              </c:extLst>
            </c:dLbl>
            <c:dLbl>
              <c:idx val="3"/>
              <c:layout>
                <c:manualLayout>
                  <c:x val="-5.5482613865804407E-2"/>
                  <c:y val="-2.404373010875880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38-4B81-9C06-C1E5E7C49686}"/>
                </c:ext>
              </c:extLst>
            </c:dLbl>
            <c:dLbl>
              <c:idx val="4"/>
              <c:layout>
                <c:manualLayout>
                  <c:x val="-2.0072463706872728E-5"/>
                  <c:y val="-1.96199447590333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38-4B81-9C06-C1E5E7C49686}"/>
                </c:ext>
              </c:extLst>
            </c:dLbl>
            <c:dLbl>
              <c:idx val="5"/>
              <c:layout>
                <c:manualLayout>
                  <c:x val="-0.141667645639458"/>
                  <c:y val="7.9097851486443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38-4B81-9C06-C1E5E7C49686}"/>
                </c:ext>
              </c:extLst>
            </c:dLbl>
            <c:dLbl>
              <c:idx val="6"/>
              <c:layout>
                <c:manualLayout>
                  <c:x val="1.2156095309973775E-2"/>
                  <c:y val="4.41844691205487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38-4B81-9C06-C1E5E7C49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Foglio1!$C$21:$C$27</c:f>
              <c:strCache>
                <c:ptCount val="7"/>
                <c:pt idx="0">
                  <c:v>Industria manifatturiera</c:v>
                </c:pt>
                <c:pt idx="1">
                  <c:v>Costruzioni</c:v>
                </c:pt>
                <c:pt idx="2">
                  <c:v>Commercio</c:v>
                </c:pt>
                <c:pt idx="3">
                  <c:v>Turismo</c:v>
                </c:pt>
                <c:pt idx="4">
                  <c:v>Servizi alle imprese</c:v>
                </c:pt>
                <c:pt idx="5">
                  <c:v>Servizi alle persone</c:v>
                </c:pt>
                <c:pt idx="6">
                  <c:v>Servizi generali della PA</c:v>
                </c:pt>
              </c:strCache>
            </c:strRef>
          </c:cat>
          <c:val>
            <c:numRef>
              <c:f>Foglio1!$D$21:$D$27</c:f>
              <c:numCache>
                <c:formatCode>General</c:formatCode>
                <c:ptCount val="7"/>
                <c:pt idx="0">
                  <c:v>10200</c:v>
                </c:pt>
                <c:pt idx="1">
                  <c:v>8600</c:v>
                </c:pt>
                <c:pt idx="2">
                  <c:v>11700</c:v>
                </c:pt>
                <c:pt idx="3">
                  <c:v>9300</c:v>
                </c:pt>
                <c:pt idx="4">
                  <c:v>18600</c:v>
                </c:pt>
                <c:pt idx="5">
                  <c:v>24800</c:v>
                </c:pt>
                <c:pt idx="6">
                  <c:v>10300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F38-4B81-9C06-C1E5E7C49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6680F-F2E8-44FE-BA2A-6CA60ABCB9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8142FE-43AB-4768-8E85-8DF35A4F6478}">
      <dgm:prSet custT="1"/>
      <dgm:spPr/>
      <dgm:t>
        <a:bodyPr/>
        <a:lstStyle/>
        <a:p>
          <a:r>
            <a:rPr lang="it-IT" sz="1600" b="1" i="0" dirty="0">
              <a:solidFill>
                <a:schemeClr val="tx1"/>
              </a:solidFill>
            </a:rPr>
            <a:t>2022	                2024-28</a:t>
          </a:r>
          <a:endParaRPr lang="it-IT" sz="1600" dirty="0">
            <a:solidFill>
              <a:schemeClr val="tx1"/>
            </a:solidFill>
          </a:endParaRPr>
        </a:p>
      </dgm:t>
    </dgm:pt>
    <dgm:pt modelId="{0FC5A9BF-6EE1-4D6D-9EFD-EDF9A76C9A26}" type="parTrans" cxnId="{34D5AEC2-B674-40E4-A9BA-9C3DAE6E5058}">
      <dgm:prSet/>
      <dgm:spPr/>
      <dgm:t>
        <a:bodyPr/>
        <a:lstStyle/>
        <a:p>
          <a:endParaRPr lang="it-IT"/>
        </a:p>
      </dgm:t>
    </dgm:pt>
    <dgm:pt modelId="{2FF798F4-C438-487F-8615-3131B166A72D}" type="sibTrans" cxnId="{34D5AEC2-B674-40E4-A9BA-9C3DAE6E5058}">
      <dgm:prSet/>
      <dgm:spPr/>
      <dgm:t>
        <a:bodyPr/>
        <a:lstStyle/>
        <a:p>
          <a:endParaRPr lang="it-IT"/>
        </a:p>
      </dgm:t>
    </dgm:pt>
    <dgm:pt modelId="{D70B78B6-A58E-4BD1-8E59-91A2BF01E8F0}">
      <dgm:prSet/>
      <dgm:spPr/>
      <dgm:t>
        <a:bodyPr/>
        <a:lstStyle/>
        <a:p>
          <a:r>
            <a:rPr lang="it-IT" b="1" i="0" dirty="0"/>
            <a:t>35%	         39%</a:t>
          </a:r>
          <a:endParaRPr lang="it-IT" dirty="0"/>
        </a:p>
      </dgm:t>
    </dgm:pt>
    <dgm:pt modelId="{CA3D6CA6-C9C1-4214-A1A6-FA056BE1723D}" type="parTrans" cxnId="{93EB3D17-B650-4B13-A288-5FC8CD11CAC0}">
      <dgm:prSet/>
      <dgm:spPr/>
      <dgm:t>
        <a:bodyPr/>
        <a:lstStyle/>
        <a:p>
          <a:endParaRPr lang="it-IT"/>
        </a:p>
      </dgm:t>
    </dgm:pt>
    <dgm:pt modelId="{E3718B90-01A2-4074-AE4A-35FCECBF46AC}" type="sibTrans" cxnId="{93EB3D17-B650-4B13-A288-5FC8CD11CAC0}">
      <dgm:prSet/>
      <dgm:spPr/>
      <dgm:t>
        <a:bodyPr/>
        <a:lstStyle/>
        <a:p>
          <a:endParaRPr lang="it-IT"/>
        </a:p>
      </dgm:t>
    </dgm:pt>
    <dgm:pt modelId="{EEA6A886-EC17-4357-AABE-08B14B9FB997}" type="pres">
      <dgm:prSet presAssocID="{7756680F-F2E8-44FE-BA2A-6CA60ABCB99D}" presName="linear" presStyleCnt="0">
        <dgm:presLayoutVars>
          <dgm:animLvl val="lvl"/>
          <dgm:resizeHandles val="exact"/>
        </dgm:presLayoutVars>
      </dgm:prSet>
      <dgm:spPr/>
    </dgm:pt>
    <dgm:pt modelId="{3D9545BB-E25B-4577-91E8-02773EA2958A}" type="pres">
      <dgm:prSet presAssocID="{638142FE-43AB-4768-8E85-8DF35A4F64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CB892FB-A12F-4119-A745-E23B44D15FB0}" type="pres">
      <dgm:prSet presAssocID="{2FF798F4-C438-487F-8615-3131B166A72D}" presName="spacer" presStyleCnt="0"/>
      <dgm:spPr/>
    </dgm:pt>
    <dgm:pt modelId="{3322C901-0E30-417C-89F4-364B1E7144E5}" type="pres">
      <dgm:prSet presAssocID="{D70B78B6-A58E-4BD1-8E59-91A2BF01E8F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616D811-7CA0-4857-A554-6E626BEE692A}" type="presOf" srcId="{D70B78B6-A58E-4BD1-8E59-91A2BF01E8F0}" destId="{3322C901-0E30-417C-89F4-364B1E7144E5}" srcOrd="0" destOrd="0" presId="urn:microsoft.com/office/officeart/2005/8/layout/vList2"/>
    <dgm:cxn modelId="{93EB3D17-B650-4B13-A288-5FC8CD11CAC0}" srcId="{7756680F-F2E8-44FE-BA2A-6CA60ABCB99D}" destId="{D70B78B6-A58E-4BD1-8E59-91A2BF01E8F0}" srcOrd="1" destOrd="0" parTransId="{CA3D6CA6-C9C1-4214-A1A6-FA056BE1723D}" sibTransId="{E3718B90-01A2-4074-AE4A-35FCECBF46AC}"/>
    <dgm:cxn modelId="{2DBC841B-E836-40FE-AD3B-5C3AECF5E737}" type="presOf" srcId="{7756680F-F2E8-44FE-BA2A-6CA60ABCB99D}" destId="{EEA6A886-EC17-4357-AABE-08B14B9FB997}" srcOrd="0" destOrd="0" presId="urn:microsoft.com/office/officeart/2005/8/layout/vList2"/>
    <dgm:cxn modelId="{41DA969C-F410-4A3D-A4F1-ABBA68B06D98}" type="presOf" srcId="{638142FE-43AB-4768-8E85-8DF35A4F6478}" destId="{3D9545BB-E25B-4577-91E8-02773EA2958A}" srcOrd="0" destOrd="0" presId="urn:microsoft.com/office/officeart/2005/8/layout/vList2"/>
    <dgm:cxn modelId="{34D5AEC2-B674-40E4-A9BA-9C3DAE6E5058}" srcId="{7756680F-F2E8-44FE-BA2A-6CA60ABCB99D}" destId="{638142FE-43AB-4768-8E85-8DF35A4F6478}" srcOrd="0" destOrd="0" parTransId="{0FC5A9BF-6EE1-4D6D-9EFD-EDF9A76C9A26}" sibTransId="{2FF798F4-C438-487F-8615-3131B166A72D}"/>
    <dgm:cxn modelId="{C81E1136-FAE9-4FFA-813F-47DF3E8DF7F2}" type="presParOf" srcId="{EEA6A886-EC17-4357-AABE-08B14B9FB997}" destId="{3D9545BB-E25B-4577-91E8-02773EA2958A}" srcOrd="0" destOrd="0" presId="urn:microsoft.com/office/officeart/2005/8/layout/vList2"/>
    <dgm:cxn modelId="{33AF4266-7B5C-4D0D-A1F2-82B3F3B9CD80}" type="presParOf" srcId="{EEA6A886-EC17-4357-AABE-08B14B9FB997}" destId="{6CB892FB-A12F-4119-A745-E23B44D15FB0}" srcOrd="1" destOrd="0" presId="urn:microsoft.com/office/officeart/2005/8/layout/vList2"/>
    <dgm:cxn modelId="{8E9195CF-6A65-4023-BD99-44E7CEC87864}" type="presParOf" srcId="{EEA6A886-EC17-4357-AABE-08B14B9FB997}" destId="{3322C901-0E30-417C-89F4-364B1E7144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CD971-9AB3-4717-81C2-0A5A4ACCF0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1318136-D4C6-45A4-BFD5-580867670122}">
      <dgm:prSet custT="1"/>
      <dgm:spPr/>
      <dgm:t>
        <a:bodyPr/>
        <a:lstStyle/>
        <a:p>
          <a:r>
            <a:rPr lang="it-IT" sz="1600" b="1" i="0" dirty="0">
              <a:solidFill>
                <a:schemeClr val="tx1"/>
              </a:solidFill>
            </a:rPr>
            <a:t>2022	                2024-28</a:t>
          </a:r>
          <a:endParaRPr lang="it-IT" sz="1600" dirty="0">
            <a:solidFill>
              <a:schemeClr val="tx1"/>
            </a:solidFill>
          </a:endParaRPr>
        </a:p>
      </dgm:t>
    </dgm:pt>
    <dgm:pt modelId="{B01F587E-2D71-4CD9-B93F-E4A8BCEAA081}" type="parTrans" cxnId="{74297B83-01C9-4CAB-97E5-5F37059C24AD}">
      <dgm:prSet/>
      <dgm:spPr/>
      <dgm:t>
        <a:bodyPr/>
        <a:lstStyle/>
        <a:p>
          <a:endParaRPr lang="it-IT"/>
        </a:p>
      </dgm:t>
    </dgm:pt>
    <dgm:pt modelId="{666D118F-1F3A-43DE-8539-9A44DBF2C68D}" type="sibTrans" cxnId="{74297B83-01C9-4CAB-97E5-5F37059C24AD}">
      <dgm:prSet/>
      <dgm:spPr/>
      <dgm:t>
        <a:bodyPr/>
        <a:lstStyle/>
        <a:p>
          <a:endParaRPr lang="it-IT"/>
        </a:p>
      </dgm:t>
    </dgm:pt>
    <dgm:pt modelId="{E23A4C0C-1817-49C8-9AC4-9E3136F82F53}">
      <dgm:prSet/>
      <dgm:spPr/>
      <dgm:t>
        <a:bodyPr/>
        <a:lstStyle/>
        <a:p>
          <a:r>
            <a:rPr lang="it-IT" b="1" i="0" dirty="0"/>
            <a:t>31%	         36%</a:t>
          </a:r>
          <a:endParaRPr lang="it-IT" dirty="0"/>
        </a:p>
      </dgm:t>
    </dgm:pt>
    <dgm:pt modelId="{FA6F49E6-1514-4D14-8BF4-351F226AB0CE}" type="parTrans" cxnId="{D1CFF960-6EB3-4628-81B8-1887D9DFF56D}">
      <dgm:prSet/>
      <dgm:spPr/>
      <dgm:t>
        <a:bodyPr/>
        <a:lstStyle/>
        <a:p>
          <a:endParaRPr lang="it-IT"/>
        </a:p>
      </dgm:t>
    </dgm:pt>
    <dgm:pt modelId="{B10B8574-C4DE-4885-A0DC-BB4D45D2F5C6}" type="sibTrans" cxnId="{D1CFF960-6EB3-4628-81B8-1887D9DFF56D}">
      <dgm:prSet/>
      <dgm:spPr/>
      <dgm:t>
        <a:bodyPr/>
        <a:lstStyle/>
        <a:p>
          <a:endParaRPr lang="it-IT"/>
        </a:p>
      </dgm:t>
    </dgm:pt>
    <dgm:pt modelId="{67CA5A9E-B81C-4122-A641-DD1B41208EE5}" type="pres">
      <dgm:prSet presAssocID="{947CD971-9AB3-4717-81C2-0A5A4ACCF020}" presName="linear" presStyleCnt="0">
        <dgm:presLayoutVars>
          <dgm:animLvl val="lvl"/>
          <dgm:resizeHandles val="exact"/>
        </dgm:presLayoutVars>
      </dgm:prSet>
      <dgm:spPr/>
    </dgm:pt>
    <dgm:pt modelId="{824C7CCC-8F99-4599-81F8-A5560BDBC19B}" type="pres">
      <dgm:prSet presAssocID="{91318136-D4C6-45A4-BFD5-58086767012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D2DB85-B2FD-43F8-B7AC-554FEDFA805A}" type="pres">
      <dgm:prSet presAssocID="{666D118F-1F3A-43DE-8539-9A44DBF2C68D}" presName="spacer" presStyleCnt="0"/>
      <dgm:spPr/>
    </dgm:pt>
    <dgm:pt modelId="{999F6683-3F02-4BC9-B901-57579B23EC92}" type="pres">
      <dgm:prSet presAssocID="{E23A4C0C-1817-49C8-9AC4-9E3136F82F5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3638629-3638-4472-8A94-0B0052233F47}" type="presOf" srcId="{947CD971-9AB3-4717-81C2-0A5A4ACCF020}" destId="{67CA5A9E-B81C-4122-A641-DD1B41208EE5}" srcOrd="0" destOrd="0" presId="urn:microsoft.com/office/officeart/2005/8/layout/vList2"/>
    <dgm:cxn modelId="{D1CFF960-6EB3-4628-81B8-1887D9DFF56D}" srcId="{947CD971-9AB3-4717-81C2-0A5A4ACCF020}" destId="{E23A4C0C-1817-49C8-9AC4-9E3136F82F53}" srcOrd="1" destOrd="0" parTransId="{FA6F49E6-1514-4D14-8BF4-351F226AB0CE}" sibTransId="{B10B8574-C4DE-4885-A0DC-BB4D45D2F5C6}"/>
    <dgm:cxn modelId="{17E3796B-C324-4A3C-AE07-C9B0E6477E87}" type="presOf" srcId="{91318136-D4C6-45A4-BFD5-580867670122}" destId="{824C7CCC-8F99-4599-81F8-A5560BDBC19B}" srcOrd="0" destOrd="0" presId="urn:microsoft.com/office/officeart/2005/8/layout/vList2"/>
    <dgm:cxn modelId="{F0528A6F-8646-4BDF-8FEB-86D1D9EB951C}" type="presOf" srcId="{E23A4C0C-1817-49C8-9AC4-9E3136F82F53}" destId="{999F6683-3F02-4BC9-B901-57579B23EC92}" srcOrd="0" destOrd="0" presId="urn:microsoft.com/office/officeart/2005/8/layout/vList2"/>
    <dgm:cxn modelId="{74297B83-01C9-4CAB-97E5-5F37059C24AD}" srcId="{947CD971-9AB3-4717-81C2-0A5A4ACCF020}" destId="{91318136-D4C6-45A4-BFD5-580867670122}" srcOrd="0" destOrd="0" parTransId="{B01F587E-2D71-4CD9-B93F-E4A8BCEAA081}" sibTransId="{666D118F-1F3A-43DE-8539-9A44DBF2C68D}"/>
    <dgm:cxn modelId="{9FB6EDD5-04F8-4B80-8CA4-D44A372C45A1}" type="presParOf" srcId="{67CA5A9E-B81C-4122-A641-DD1B41208EE5}" destId="{824C7CCC-8F99-4599-81F8-A5560BDBC19B}" srcOrd="0" destOrd="0" presId="urn:microsoft.com/office/officeart/2005/8/layout/vList2"/>
    <dgm:cxn modelId="{013F277F-3375-4FD7-BAE0-A3AE0D664FF0}" type="presParOf" srcId="{67CA5A9E-B81C-4122-A641-DD1B41208EE5}" destId="{93D2DB85-B2FD-43F8-B7AC-554FEDFA805A}" srcOrd="1" destOrd="0" presId="urn:microsoft.com/office/officeart/2005/8/layout/vList2"/>
    <dgm:cxn modelId="{F7BE6C7C-056F-4FB4-A38A-B9E7851BC28E}" type="presParOf" srcId="{67CA5A9E-B81C-4122-A641-DD1B41208EE5}" destId="{999F6683-3F02-4BC9-B901-57579B23EC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66C37-BF81-4021-8F64-FA4428EE16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C37E881-8878-4515-84F1-4B1D4EF8FDF8}">
      <dgm:prSet custT="1"/>
      <dgm:spPr/>
      <dgm:t>
        <a:bodyPr/>
        <a:lstStyle/>
        <a:p>
          <a:r>
            <a:rPr lang="it-IT" sz="1600" b="1" i="0" dirty="0">
              <a:solidFill>
                <a:schemeClr val="tx1"/>
              </a:solidFill>
            </a:rPr>
            <a:t>2022	                2024-28</a:t>
          </a:r>
          <a:endParaRPr lang="it-IT" sz="1600" dirty="0">
            <a:solidFill>
              <a:schemeClr val="tx1"/>
            </a:solidFill>
          </a:endParaRPr>
        </a:p>
      </dgm:t>
    </dgm:pt>
    <dgm:pt modelId="{87E3D755-F73B-4A88-9A1B-3BC89EEFE1FB}" type="parTrans" cxnId="{3835D9A0-ED8D-4B5D-9ACC-8A617BA1A77E}">
      <dgm:prSet/>
      <dgm:spPr/>
      <dgm:t>
        <a:bodyPr/>
        <a:lstStyle/>
        <a:p>
          <a:endParaRPr lang="it-IT"/>
        </a:p>
      </dgm:t>
    </dgm:pt>
    <dgm:pt modelId="{35FA7DFC-BB56-422F-8F49-D2CA653E33BD}" type="sibTrans" cxnId="{3835D9A0-ED8D-4B5D-9ACC-8A617BA1A77E}">
      <dgm:prSet/>
      <dgm:spPr/>
      <dgm:t>
        <a:bodyPr/>
        <a:lstStyle/>
        <a:p>
          <a:endParaRPr lang="it-IT"/>
        </a:p>
      </dgm:t>
    </dgm:pt>
    <dgm:pt modelId="{A7C73954-BA7F-43DA-B9CC-240EC0167027}">
      <dgm:prSet/>
      <dgm:spPr/>
      <dgm:t>
        <a:bodyPr/>
        <a:lstStyle/>
        <a:p>
          <a:r>
            <a:rPr lang="it-IT" b="1" i="0" dirty="0"/>
            <a:t>18%	         17%</a:t>
          </a:r>
          <a:endParaRPr lang="it-IT" dirty="0"/>
        </a:p>
      </dgm:t>
    </dgm:pt>
    <dgm:pt modelId="{FDDFBD97-DBBF-4A50-AB13-780BD509CCA1}" type="parTrans" cxnId="{A61A4756-97F3-4F2F-961C-D068148EC8C3}">
      <dgm:prSet/>
      <dgm:spPr/>
      <dgm:t>
        <a:bodyPr/>
        <a:lstStyle/>
        <a:p>
          <a:endParaRPr lang="it-IT"/>
        </a:p>
      </dgm:t>
    </dgm:pt>
    <dgm:pt modelId="{F2F81332-4BA1-4E52-8F88-502312077C8D}" type="sibTrans" cxnId="{A61A4756-97F3-4F2F-961C-D068148EC8C3}">
      <dgm:prSet/>
      <dgm:spPr/>
      <dgm:t>
        <a:bodyPr/>
        <a:lstStyle/>
        <a:p>
          <a:endParaRPr lang="it-IT"/>
        </a:p>
      </dgm:t>
    </dgm:pt>
    <dgm:pt modelId="{0AB2C227-9AB8-41E1-8FFF-9EE228201E41}" type="pres">
      <dgm:prSet presAssocID="{62166C37-BF81-4021-8F64-FA4428EE1640}" presName="linear" presStyleCnt="0">
        <dgm:presLayoutVars>
          <dgm:animLvl val="lvl"/>
          <dgm:resizeHandles val="exact"/>
        </dgm:presLayoutVars>
      </dgm:prSet>
      <dgm:spPr/>
    </dgm:pt>
    <dgm:pt modelId="{101ADFB5-55D4-4E90-A868-AA1ECA8C9A85}" type="pres">
      <dgm:prSet presAssocID="{BC37E881-8878-4515-84F1-4B1D4EF8FD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8266FC-35E7-4EB3-B953-D58B7BC0C3C3}" type="pres">
      <dgm:prSet presAssocID="{35FA7DFC-BB56-422F-8F49-D2CA653E33BD}" presName="spacer" presStyleCnt="0"/>
      <dgm:spPr/>
    </dgm:pt>
    <dgm:pt modelId="{B472251F-CF8B-4870-BB83-4AB908C47A9F}" type="pres">
      <dgm:prSet presAssocID="{A7C73954-BA7F-43DA-B9CC-240EC016702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61A4756-97F3-4F2F-961C-D068148EC8C3}" srcId="{62166C37-BF81-4021-8F64-FA4428EE1640}" destId="{A7C73954-BA7F-43DA-B9CC-240EC0167027}" srcOrd="1" destOrd="0" parTransId="{FDDFBD97-DBBF-4A50-AB13-780BD509CCA1}" sibTransId="{F2F81332-4BA1-4E52-8F88-502312077C8D}"/>
    <dgm:cxn modelId="{3835D9A0-ED8D-4B5D-9ACC-8A617BA1A77E}" srcId="{62166C37-BF81-4021-8F64-FA4428EE1640}" destId="{BC37E881-8878-4515-84F1-4B1D4EF8FDF8}" srcOrd="0" destOrd="0" parTransId="{87E3D755-F73B-4A88-9A1B-3BC89EEFE1FB}" sibTransId="{35FA7DFC-BB56-422F-8F49-D2CA653E33BD}"/>
    <dgm:cxn modelId="{2F3345BA-CBDA-4B52-B2C5-113D611FD1E6}" type="presOf" srcId="{BC37E881-8878-4515-84F1-4B1D4EF8FDF8}" destId="{101ADFB5-55D4-4E90-A868-AA1ECA8C9A85}" srcOrd="0" destOrd="0" presId="urn:microsoft.com/office/officeart/2005/8/layout/vList2"/>
    <dgm:cxn modelId="{0F3F50DD-B70C-4D89-8D6D-C9B5107CF8A8}" type="presOf" srcId="{62166C37-BF81-4021-8F64-FA4428EE1640}" destId="{0AB2C227-9AB8-41E1-8FFF-9EE228201E41}" srcOrd="0" destOrd="0" presId="urn:microsoft.com/office/officeart/2005/8/layout/vList2"/>
    <dgm:cxn modelId="{E85169DF-F75D-423A-8AEB-F4261EDE8C51}" type="presOf" srcId="{A7C73954-BA7F-43DA-B9CC-240EC0167027}" destId="{B472251F-CF8B-4870-BB83-4AB908C47A9F}" srcOrd="0" destOrd="0" presId="urn:microsoft.com/office/officeart/2005/8/layout/vList2"/>
    <dgm:cxn modelId="{2DA2F166-2733-48F1-B031-A48071965D58}" type="presParOf" srcId="{0AB2C227-9AB8-41E1-8FFF-9EE228201E41}" destId="{101ADFB5-55D4-4E90-A868-AA1ECA8C9A85}" srcOrd="0" destOrd="0" presId="urn:microsoft.com/office/officeart/2005/8/layout/vList2"/>
    <dgm:cxn modelId="{AEE6BC20-6A22-4C5B-AC75-0F629F716C41}" type="presParOf" srcId="{0AB2C227-9AB8-41E1-8FFF-9EE228201E41}" destId="{FD8266FC-35E7-4EB3-B953-D58B7BC0C3C3}" srcOrd="1" destOrd="0" presId="urn:microsoft.com/office/officeart/2005/8/layout/vList2"/>
    <dgm:cxn modelId="{DBA50471-A64D-4F64-9D47-AAB2BAD48EFA}" type="presParOf" srcId="{0AB2C227-9AB8-41E1-8FFF-9EE228201E41}" destId="{B472251F-CF8B-4870-BB83-4AB908C47A9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545BB-E25B-4577-91E8-02773EA2958A}">
      <dsp:nvSpPr>
        <dsp:cNvPr id="0" name=""/>
        <dsp:cNvSpPr/>
      </dsp:nvSpPr>
      <dsp:spPr>
        <a:xfrm>
          <a:off x="0" y="12622"/>
          <a:ext cx="2686514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0" kern="1200" dirty="0">
              <a:solidFill>
                <a:schemeClr val="tx1"/>
              </a:solidFill>
            </a:rPr>
            <a:t>2022	                2024-28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25130" y="37752"/>
        <a:ext cx="2636254" cy="464540"/>
      </dsp:txXfrm>
    </dsp:sp>
    <dsp:sp modelId="{3322C901-0E30-417C-89F4-364B1E7144E5}">
      <dsp:nvSpPr>
        <dsp:cNvPr id="0" name=""/>
        <dsp:cNvSpPr/>
      </dsp:nvSpPr>
      <dsp:spPr>
        <a:xfrm>
          <a:off x="0" y="590782"/>
          <a:ext cx="2686514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i="0" kern="1200" dirty="0"/>
            <a:t>35%	         39%</a:t>
          </a:r>
          <a:endParaRPr lang="it-IT" sz="2200" kern="1200" dirty="0"/>
        </a:p>
      </dsp:txBody>
      <dsp:txXfrm>
        <a:off x="25130" y="615912"/>
        <a:ext cx="2636254" cy="46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C7CCC-8F99-4599-81F8-A5560BDBC19B}">
      <dsp:nvSpPr>
        <dsp:cNvPr id="0" name=""/>
        <dsp:cNvSpPr/>
      </dsp:nvSpPr>
      <dsp:spPr>
        <a:xfrm>
          <a:off x="0" y="12622"/>
          <a:ext cx="2686514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0" kern="1200" dirty="0">
              <a:solidFill>
                <a:schemeClr val="tx1"/>
              </a:solidFill>
            </a:rPr>
            <a:t>2022	                2024-28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25130" y="37752"/>
        <a:ext cx="2636254" cy="464540"/>
      </dsp:txXfrm>
    </dsp:sp>
    <dsp:sp modelId="{999F6683-3F02-4BC9-B901-57579B23EC92}">
      <dsp:nvSpPr>
        <dsp:cNvPr id="0" name=""/>
        <dsp:cNvSpPr/>
      </dsp:nvSpPr>
      <dsp:spPr>
        <a:xfrm>
          <a:off x="0" y="590782"/>
          <a:ext cx="2686514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i="0" kern="1200" dirty="0"/>
            <a:t>31%	         36%</a:t>
          </a:r>
          <a:endParaRPr lang="it-IT" sz="2200" kern="1200" dirty="0"/>
        </a:p>
      </dsp:txBody>
      <dsp:txXfrm>
        <a:off x="25130" y="615912"/>
        <a:ext cx="2636254" cy="464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ADFB5-55D4-4E90-A868-AA1ECA8C9A85}">
      <dsp:nvSpPr>
        <dsp:cNvPr id="0" name=""/>
        <dsp:cNvSpPr/>
      </dsp:nvSpPr>
      <dsp:spPr>
        <a:xfrm>
          <a:off x="0" y="12622"/>
          <a:ext cx="2686514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0" kern="1200" dirty="0">
              <a:solidFill>
                <a:schemeClr val="tx1"/>
              </a:solidFill>
            </a:rPr>
            <a:t>2022	                2024-28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25130" y="37752"/>
        <a:ext cx="2636254" cy="464540"/>
      </dsp:txXfrm>
    </dsp:sp>
    <dsp:sp modelId="{B472251F-CF8B-4870-BB83-4AB908C47A9F}">
      <dsp:nvSpPr>
        <dsp:cNvPr id="0" name=""/>
        <dsp:cNvSpPr/>
      </dsp:nvSpPr>
      <dsp:spPr>
        <a:xfrm>
          <a:off x="0" y="590782"/>
          <a:ext cx="2686514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i="0" kern="1200" dirty="0"/>
            <a:t>18%	         17%</a:t>
          </a:r>
          <a:endParaRPr lang="it-IT" sz="2200" kern="1200" dirty="0"/>
        </a:p>
      </dsp:txBody>
      <dsp:txXfrm>
        <a:off x="25130" y="615912"/>
        <a:ext cx="2636254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8587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845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242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721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9EEFB4F3-8F75-978C-4CAE-094E3AC2B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73F5983F-AB65-F0E3-5683-FCF509D334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F4F488DC-BA22-56BA-A320-4A26DF39E6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31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520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22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60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6E59D578-00EC-2E03-2244-600148DF1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4F706D8F-A834-EC0E-1573-75EF58C279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771E166A-0679-27A6-4A50-2C92A2086B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702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12713C41-1E45-9357-EC0C-0252D1D4D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26AB9D84-14E9-91DC-2E35-F54C5BB1D9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88ACF4BC-5FC6-F2B0-3433-9801540732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96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56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8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1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21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17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857250" y="1496484"/>
            <a:ext cx="5143500" cy="3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1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71488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2271716" y="8475135"/>
            <a:ext cx="2314575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4843463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1772535" y="3622058"/>
            <a:ext cx="7749200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-1227840" y="2186164"/>
            <a:ext cx="7749200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2" lvl="0" indent="-342898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2" lvl="3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9" lvl="5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1" lvl="6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1" lvl="7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71488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2271716" y="8475135"/>
            <a:ext cx="2314575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4843463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67918" y="2279651"/>
            <a:ext cx="5915025" cy="3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467918" y="6119284"/>
            <a:ext cx="5915025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2" lvl="0" indent="-228601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1">
                <a:solidFill>
                  <a:srgbClr val="888888"/>
                </a:solidFill>
              </a:defRPr>
            </a:lvl3pPr>
            <a:lvl4pPr marL="1828802" lvl="3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99" lvl="5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1" lvl="6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1" lvl="7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471488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2271716" y="8475135"/>
            <a:ext cx="2314575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4843463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71491" y="486833"/>
            <a:ext cx="5915025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2" lvl="0" indent="-342898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2" lvl="3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9" lvl="5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1" lvl="6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1" lvl="7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2" lvl="0" indent="-342898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2" lvl="3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9" lvl="5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1" lvl="6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1" lvl="7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471488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2271716" y="8475135"/>
            <a:ext cx="2314575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4843463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472382" y="486833"/>
            <a:ext cx="5915025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472383" y="2241551"/>
            <a:ext cx="2901319" cy="1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2" lvl="0" indent="-228601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1" b="1"/>
            </a:lvl3pPr>
            <a:lvl4pPr marL="1828802" lvl="3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99" lvl="5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1" lvl="6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1" lvl="7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472383" y="3340100"/>
            <a:ext cx="2901319" cy="4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2" lvl="0" indent="-342898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2" lvl="3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9" lvl="5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1" lvl="6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1" lvl="7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3471862" y="2241551"/>
            <a:ext cx="2915494" cy="1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2" lvl="0" indent="-228601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1" b="1"/>
            </a:lvl3pPr>
            <a:lvl4pPr marL="1828802" lvl="3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99" lvl="5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1" lvl="6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1" lvl="7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3471862" y="3340100"/>
            <a:ext cx="2915494" cy="4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2" lvl="0" indent="-342898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2" lvl="3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9" lvl="5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1" lvl="6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1" lvl="7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71488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2271716" y="8475135"/>
            <a:ext cx="2314575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4843463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71491" y="486833"/>
            <a:ext cx="5915025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71488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2271716" y="8475135"/>
            <a:ext cx="2314575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4843463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71488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2271716" y="8475135"/>
            <a:ext cx="2314575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4843463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06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2915548" y="1316567"/>
            <a:ext cx="3471863" cy="6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2" lvl="0" indent="-431801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2" lvl="3" indent="-355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99" lvl="5" indent="-355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1" lvl="6" indent="-355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1" lvl="7" indent="-355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06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2" lvl="0" indent="-228601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1"/>
            </a:lvl2pPr>
            <a:lvl3pPr marL="1371600" lvl="2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2" lvl="3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4pPr>
            <a:lvl5pPr marL="2286000" lvl="4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5pPr>
            <a:lvl6pPr marL="2743199" lvl="5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6pPr>
            <a:lvl7pPr marL="3200401" lvl="6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7pPr>
            <a:lvl8pPr marL="3657601" lvl="7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8pPr>
            <a:lvl9pPr marL="4114800" lvl="8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71488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2271716" y="8475135"/>
            <a:ext cx="2314575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4843463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06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2915548" y="1316567"/>
            <a:ext cx="3471863" cy="6498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06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2" lvl="0" indent="-228601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1"/>
            </a:lvl2pPr>
            <a:lvl3pPr marL="1371600" lvl="2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2" lvl="3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4pPr>
            <a:lvl5pPr marL="2286000" lvl="4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5pPr>
            <a:lvl6pPr marL="2743199" lvl="5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6pPr>
            <a:lvl7pPr marL="3200401" lvl="6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7pPr>
            <a:lvl8pPr marL="3657601" lvl="7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8pPr>
            <a:lvl9pPr marL="4114800" lvl="8" indent="-22860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71488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2271716" y="8475135"/>
            <a:ext cx="2314575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4843463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71491" y="486833"/>
            <a:ext cx="5915025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528200" y="2377454"/>
            <a:ext cx="5801600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2" lvl="0" indent="-342898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2" lvl="3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9" lvl="5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1" lvl="6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1" lvl="7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71488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2271716" y="8475135"/>
            <a:ext cx="2314575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4843463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71491" y="486833"/>
            <a:ext cx="5915025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71491" y="2434167"/>
            <a:ext cx="5915025" cy="5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71488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2271716" y="8475135"/>
            <a:ext cx="2314575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4843463" y="8475135"/>
            <a:ext cx="154305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6781775" y="7491979"/>
            <a:ext cx="2743200" cy="365100"/>
          </a:xfrm>
          <a:prstGeom prst="rect">
            <a:avLst/>
          </a:prstGeom>
        </p:spPr>
        <p:txBody>
          <a:bodyPr spcFirstLastPara="1" wrap="square" lIns="91428" tIns="45700" rIns="91428" bIns="45700" anchor="ctr" anchorCtr="0">
            <a:noAutofit/>
          </a:bodyPr>
          <a:lstStyle/>
          <a:p>
            <a:fld id="{00000000-1234-1234-1234-123412341234}" type="slidenum"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/>
              <a:t>1</a:t>
            </a:fld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6;p2">
            <a:extLst>
              <a:ext uri="{FF2B5EF4-FFF2-40B4-BE49-F238E27FC236}">
                <a16:creationId xmlns:a16="http://schemas.microsoft.com/office/drawing/2014/main" id="{D27FAD1C-02D8-97EE-5EE7-D7F45F46C253}"/>
              </a:ext>
            </a:extLst>
          </p:cNvPr>
          <p:cNvSpPr txBox="1"/>
          <p:nvPr/>
        </p:nvSpPr>
        <p:spPr>
          <a:xfrm>
            <a:off x="-1" y="8532437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Google Shape;109;p2">
            <a:extLst>
              <a:ext uri="{FF2B5EF4-FFF2-40B4-BE49-F238E27FC236}">
                <a16:creationId xmlns:a16="http://schemas.microsoft.com/office/drawing/2014/main" id="{DDC69436-265C-6500-4627-A71355D8405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92D90A9-2B3E-2299-7D9E-2F6C8A30D34C}"/>
              </a:ext>
            </a:extLst>
          </p:cNvPr>
          <p:cNvSpPr txBox="1"/>
          <p:nvPr/>
        </p:nvSpPr>
        <p:spPr>
          <a:xfrm>
            <a:off x="910310" y="3833336"/>
            <a:ext cx="5004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SISTEMA INFORMATIVO EXCELSIOR</a:t>
            </a:r>
          </a:p>
          <a:p>
            <a:pPr algn="ctr"/>
            <a:endParaRPr lang="it-IT" sz="1800" b="1" dirty="0"/>
          </a:p>
          <a:p>
            <a:pPr algn="ctr"/>
            <a:r>
              <a:rPr lang="it-IT" sz="1800" b="1" dirty="0"/>
              <a:t>LE PREVISIONI DEI FABBISOGNI OCCUPAZIONALI E PROFESSIONALI</a:t>
            </a:r>
          </a:p>
          <a:p>
            <a:pPr algn="ctr"/>
            <a:r>
              <a:rPr lang="it-IT" sz="1800" b="1" dirty="0"/>
              <a:t>2024-2028</a:t>
            </a:r>
          </a:p>
        </p:txBody>
      </p:sp>
      <p:pic>
        <p:nvPicPr>
          <p:cNvPr id="13" name="Immagine 1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1055C429-666A-0DDA-4E97-9AB0140EE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64" y="7677700"/>
            <a:ext cx="1711239" cy="35875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75FEA2F-8258-EFCD-4CC6-27ACD2709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70" y="0"/>
            <a:ext cx="6890891" cy="12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-41645" y="7391446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10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9609E1-3E28-8288-EFF2-E6BEEC97F8D6}"/>
              </a:ext>
            </a:extLst>
          </p:cNvPr>
          <p:cNvSpPr txBox="1"/>
          <p:nvPr/>
        </p:nvSpPr>
        <p:spPr>
          <a:xfrm>
            <a:off x="779769" y="503272"/>
            <a:ext cx="485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I fabbisogni occupazionali delle regioni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0FBF29-F834-6759-236F-12C32F23E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54" y="1246612"/>
            <a:ext cx="6498492" cy="69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0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11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129490" y="1547542"/>
            <a:ext cx="6156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Per il periodo 2024-2028 si stima </a:t>
            </a:r>
            <a:r>
              <a:rPr lang="it-IT" b="1" dirty="0"/>
              <a:t>in Liguria </a:t>
            </a:r>
            <a:r>
              <a:rPr lang="it-IT" dirty="0"/>
              <a:t>un fabbisogno complessivo di circa </a:t>
            </a:r>
            <a:r>
              <a:rPr lang="it-IT" b="1" dirty="0"/>
              <a:t>104mila unità</a:t>
            </a:r>
            <a:r>
              <a:rPr lang="it-IT" dirty="0"/>
              <a:t>, come somma della crescita occupazionale di 10mila unità e della sostituzione di addetti in uscita dal mondo del lavoro di circa 94mila unità (pari ad una quota del 90%). 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553EA0-9F2B-070D-B6D6-3C0A16ABED08}"/>
              </a:ext>
            </a:extLst>
          </p:cNvPr>
          <p:cNvSpPr txBox="1"/>
          <p:nvPr/>
        </p:nvSpPr>
        <p:spPr>
          <a:xfrm>
            <a:off x="316489" y="546359"/>
            <a:ext cx="5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I fabbisogni occupazionali in Liguria per gruppi </a:t>
            </a:r>
          </a:p>
          <a:p>
            <a:pPr algn="ctr"/>
            <a:r>
              <a:rPr lang="it-IT" sz="1800" b="1" dirty="0"/>
              <a:t>professionali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5BABCA-B924-3688-D982-0659077F197B}"/>
              </a:ext>
            </a:extLst>
          </p:cNvPr>
          <p:cNvSpPr txBox="1"/>
          <p:nvPr/>
        </p:nvSpPr>
        <p:spPr>
          <a:xfrm>
            <a:off x="436456" y="6345591"/>
            <a:ext cx="59850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Le professioni di alto profilo rappresenteranno il 38% del totale</a:t>
            </a:r>
            <a:r>
              <a:rPr lang="it-IT" dirty="0"/>
              <a:t>, una quota leggermente inferiore alla media nazionale, in gran parte assorbite dal pubblico impiego a favore di </a:t>
            </a:r>
            <a:r>
              <a:rPr lang="it-IT" b="1" dirty="0"/>
              <a:t>impiegati e professioni commerciali e dei servizi </a:t>
            </a:r>
            <a:r>
              <a:rPr lang="it-IT" dirty="0"/>
              <a:t>che </a:t>
            </a:r>
            <a:r>
              <a:rPr lang="it-IT" b="1" dirty="0"/>
              <a:t>copriranno il 35%</a:t>
            </a:r>
            <a:r>
              <a:rPr lang="it-IT" dirty="0"/>
              <a:t> del fabbisogno complessivo, mentre </a:t>
            </a:r>
            <a:r>
              <a:rPr lang="it-IT" b="1" dirty="0"/>
              <a:t>operai specializzati e conduttori di impianti si attesteranno intorno al 16%</a:t>
            </a:r>
            <a:r>
              <a:rPr lang="it-IT" dirty="0"/>
              <a:t> del totale.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D6F7E1F-69F5-48E9-F6ED-590B4BB57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156851"/>
              </p:ext>
            </p:extLst>
          </p:nvPr>
        </p:nvGraphicFramePr>
        <p:xfrm>
          <a:off x="921601" y="2798409"/>
          <a:ext cx="4774864" cy="294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712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A9A58578-611F-8BDF-2E6B-0AE5E2755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>
            <a:extLst>
              <a:ext uri="{FF2B5EF4-FFF2-40B4-BE49-F238E27FC236}">
                <a16:creationId xmlns:a16="http://schemas.microsoft.com/office/drawing/2014/main" id="{A1EEBC55-7023-180C-06F0-3E2619682E03}"/>
              </a:ext>
            </a:extLst>
          </p:cNvPr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E11BB5F6-228C-535D-9A4B-72EDE245FD62}"/>
              </a:ext>
            </a:extLst>
          </p:cNvPr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12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>
            <a:extLst>
              <a:ext uri="{FF2B5EF4-FFF2-40B4-BE49-F238E27FC236}">
                <a16:creationId xmlns:a16="http://schemas.microsoft.com/office/drawing/2014/main" id="{A899F144-1FA8-6E91-780B-E5B2CE5D05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ABBFA9-840E-1319-A75B-2B7195FEAF74}"/>
              </a:ext>
            </a:extLst>
          </p:cNvPr>
          <p:cNvSpPr txBox="1"/>
          <p:nvPr/>
        </p:nvSpPr>
        <p:spPr>
          <a:xfrm>
            <a:off x="346173" y="597732"/>
            <a:ext cx="598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I fabbisogni occupazionali in Liguria per livello </a:t>
            </a:r>
          </a:p>
          <a:p>
            <a:pPr algn="ctr"/>
            <a:r>
              <a:rPr lang="it-IT" sz="1800" b="1" dirty="0"/>
              <a:t>formativo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2BE4478-10A6-8066-D490-3E43A3F03512}"/>
              </a:ext>
            </a:extLst>
          </p:cNvPr>
          <p:cNvSpPr txBox="1"/>
          <p:nvPr/>
        </p:nvSpPr>
        <p:spPr>
          <a:xfrm>
            <a:off x="300624" y="1528772"/>
            <a:ext cx="59850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In linea con questa distribuzione, a livello formativo si prevede che il </a:t>
            </a:r>
            <a:r>
              <a:rPr lang="it-IT" b="1" dirty="0"/>
              <a:t>36% del fabbisogno occupazionale riguarderà personale in possesso di una formazione terziaria </a:t>
            </a:r>
            <a:r>
              <a:rPr lang="it-IT" dirty="0"/>
              <a:t>(in particolare medico-sanitaria, economica e ingegneristica) e </a:t>
            </a:r>
            <a:r>
              <a:rPr lang="it-IT" b="1" dirty="0"/>
              <a:t>al 50% sarà richiesta una formazione secondaria di secondo grado.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949AF0D-76DE-7C9A-F3BC-B2F9A2707EB6}"/>
              </a:ext>
            </a:extLst>
          </p:cNvPr>
          <p:cNvSpPr/>
          <p:nvPr/>
        </p:nvSpPr>
        <p:spPr>
          <a:xfrm>
            <a:off x="479182" y="3559134"/>
            <a:ext cx="2002845" cy="95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Università e ITS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E8F449A1-FEFC-7113-F691-E8AB3FAF403C}"/>
              </a:ext>
            </a:extLst>
          </p:cNvPr>
          <p:cNvSpPr/>
          <p:nvPr/>
        </p:nvSpPr>
        <p:spPr>
          <a:xfrm>
            <a:off x="535269" y="4794657"/>
            <a:ext cx="1946758" cy="95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Licei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5C0DF7B-07C4-5C5D-76AB-2044DC43386D}"/>
              </a:ext>
            </a:extLst>
          </p:cNvPr>
          <p:cNvSpPr/>
          <p:nvPr/>
        </p:nvSpPr>
        <p:spPr>
          <a:xfrm>
            <a:off x="524203" y="6030180"/>
            <a:ext cx="1957825" cy="95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Diploma tecnico-professionale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D668E2E-35DB-612E-757B-4C14E2C8FE0E}"/>
              </a:ext>
            </a:extLst>
          </p:cNvPr>
          <p:cNvSpPr/>
          <p:nvPr/>
        </p:nvSpPr>
        <p:spPr>
          <a:xfrm>
            <a:off x="588716" y="7268994"/>
            <a:ext cx="1893312" cy="9541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Qualifica professionale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A87AE3-F224-57A4-2CCA-DE6FCBA4448A}"/>
              </a:ext>
            </a:extLst>
          </p:cNvPr>
          <p:cNvSpPr txBox="1"/>
          <p:nvPr/>
        </p:nvSpPr>
        <p:spPr>
          <a:xfrm>
            <a:off x="3664799" y="3882299"/>
            <a:ext cx="242783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6ED5A8-A86C-5001-D9E2-AEFC884932AB}"/>
              </a:ext>
            </a:extLst>
          </p:cNvPr>
          <p:cNvSpPr txBox="1"/>
          <p:nvPr/>
        </p:nvSpPr>
        <p:spPr>
          <a:xfrm>
            <a:off x="3664799" y="5117822"/>
            <a:ext cx="242783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E8432D2-7988-ED15-113F-92214741A2BB}"/>
              </a:ext>
            </a:extLst>
          </p:cNvPr>
          <p:cNvSpPr txBox="1"/>
          <p:nvPr/>
        </p:nvSpPr>
        <p:spPr>
          <a:xfrm>
            <a:off x="3677160" y="6445093"/>
            <a:ext cx="242783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27%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B4FE2AA-C875-983F-748B-CA8832492B6B}"/>
              </a:ext>
            </a:extLst>
          </p:cNvPr>
          <p:cNvSpPr txBox="1"/>
          <p:nvPr/>
        </p:nvSpPr>
        <p:spPr>
          <a:xfrm>
            <a:off x="3677160" y="7592159"/>
            <a:ext cx="242783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19%</a:t>
            </a:r>
          </a:p>
        </p:txBody>
      </p:sp>
    </p:spTree>
    <p:extLst>
      <p:ext uri="{BB962C8B-B14F-4D97-AF65-F5344CB8AC3E}">
        <p14:creationId xmlns:p14="http://schemas.microsoft.com/office/powerpoint/2010/main" val="301187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13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284341" y="1488539"/>
            <a:ext cx="6156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Dall’analisi per macro-settori economici si evince un </a:t>
            </a:r>
            <a:r>
              <a:rPr lang="it-IT" b="1" dirty="0"/>
              <a:t>elevato fabbisogno</a:t>
            </a:r>
            <a:r>
              <a:rPr lang="it-IT" dirty="0"/>
              <a:t>, in termini assoluti, </a:t>
            </a:r>
            <a:r>
              <a:rPr lang="it-IT" b="1" dirty="0"/>
              <a:t>nel settore dei servizi</a:t>
            </a:r>
            <a:r>
              <a:rPr lang="it-IT" dirty="0"/>
              <a:t>, nel quale confluisce la PA (circa l’80% del totale): </a:t>
            </a:r>
            <a:r>
              <a:rPr lang="it-IT" b="1" dirty="0"/>
              <a:t>in particolare nei servizi alle persone (circa il 26%), nei servizi alle imprese ( 20%) e nel commercio (12%).</a:t>
            </a:r>
          </a:p>
          <a:p>
            <a:pPr algn="just"/>
            <a:r>
              <a:rPr lang="it-IT" dirty="0"/>
              <a:t>Più contenuta la richiesta dei settori industriali pari al 20% del totale) mentre la domanda di lavoro prevista nell’agricoltura sarà del tutto marginale.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553EA0-9F2B-070D-B6D6-3C0A16ABED08}"/>
              </a:ext>
            </a:extLst>
          </p:cNvPr>
          <p:cNvSpPr txBox="1"/>
          <p:nvPr/>
        </p:nvSpPr>
        <p:spPr>
          <a:xfrm>
            <a:off x="680994" y="557106"/>
            <a:ext cx="485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I fabbisogni occupazionali in Liguria</a:t>
            </a:r>
          </a:p>
          <a:p>
            <a:pPr algn="ctr"/>
            <a:r>
              <a:rPr lang="it-IT" sz="1800" b="1" dirty="0"/>
              <a:t>per settore di attività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CFDF455-1B0C-FAD9-03AB-E0BFE508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487551"/>
              </p:ext>
            </p:extLst>
          </p:nvPr>
        </p:nvGraphicFramePr>
        <p:xfrm>
          <a:off x="513290" y="3889402"/>
          <a:ext cx="5869459" cy="3624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034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14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553EA0-9F2B-070D-B6D6-3C0A16ABED08}"/>
              </a:ext>
            </a:extLst>
          </p:cNvPr>
          <p:cNvSpPr txBox="1"/>
          <p:nvPr/>
        </p:nvSpPr>
        <p:spPr>
          <a:xfrm>
            <a:off x="1001166" y="397096"/>
            <a:ext cx="485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I fabbisogni occupazionali in Liguria</a:t>
            </a:r>
          </a:p>
          <a:p>
            <a:pPr algn="ctr"/>
            <a:r>
              <a:rPr lang="it-IT" sz="1800" b="1" dirty="0"/>
              <a:t>per figure professionali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9ABA68B-587D-4B95-02E4-BA02AC898D02}"/>
              </a:ext>
            </a:extLst>
          </p:cNvPr>
          <p:cNvSpPr txBox="1"/>
          <p:nvPr/>
        </p:nvSpPr>
        <p:spPr>
          <a:xfrm>
            <a:off x="436455" y="1443357"/>
            <a:ext cx="5985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Per quanto riguarda, infine, le </a:t>
            </a:r>
            <a:r>
              <a:rPr lang="it-IT" b="1" dirty="0"/>
              <a:t>figure più ricercate </a:t>
            </a:r>
            <a:r>
              <a:rPr lang="it-IT" dirty="0"/>
              <a:t>troviamo </a:t>
            </a:r>
            <a:r>
              <a:rPr lang="it-IT" b="1" dirty="0"/>
              <a:t>al primo posto  le professioni qualificate nelle attività ricettive e nella ristorazione, seguite dagli specialisti della formazione e della ricerca</a:t>
            </a:r>
            <a:r>
              <a:rPr lang="it-IT" dirty="0"/>
              <a:t>.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3CC50D2-DF65-7061-80F2-609D603F31D7}"/>
              </a:ext>
            </a:extLst>
          </p:cNvPr>
          <p:cNvSpPr/>
          <p:nvPr/>
        </p:nvSpPr>
        <p:spPr>
          <a:xfrm>
            <a:off x="693741" y="2996396"/>
            <a:ext cx="2368030" cy="10907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Professioni qualificate nelle attività ricettive e nella ristorazione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7D070B7-AC99-ACA7-A030-443A17676FFF}"/>
              </a:ext>
            </a:extLst>
          </p:cNvPr>
          <p:cNvSpPr/>
          <p:nvPr/>
        </p:nvSpPr>
        <p:spPr>
          <a:xfrm>
            <a:off x="749827" y="4368566"/>
            <a:ext cx="2311943" cy="10874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Specialisti della formazione e della ricerca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2E1434A-7D8F-4F6B-7BA1-9AC13C278EC5}"/>
              </a:ext>
            </a:extLst>
          </p:cNvPr>
          <p:cNvSpPr/>
          <p:nvPr/>
        </p:nvSpPr>
        <p:spPr>
          <a:xfrm>
            <a:off x="738762" y="5604089"/>
            <a:ext cx="2311943" cy="10874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Addetti alla segreteria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42A0FC4-A637-2BE9-6A81-A9C09244654A}"/>
              </a:ext>
            </a:extLst>
          </p:cNvPr>
          <p:cNvSpPr/>
          <p:nvPr/>
        </p:nvSpPr>
        <p:spPr>
          <a:xfrm>
            <a:off x="803274" y="6842903"/>
            <a:ext cx="2246135" cy="10874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Professioni qualificate nelle attività commerciali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09967D-9AA6-0994-303E-941DE0FCE1C1}"/>
              </a:ext>
            </a:extLst>
          </p:cNvPr>
          <p:cNvSpPr txBox="1"/>
          <p:nvPr/>
        </p:nvSpPr>
        <p:spPr>
          <a:xfrm>
            <a:off x="3872502" y="3387884"/>
            <a:ext cx="242783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7.600 richieste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1FB84F-C907-890F-530D-42110255586B}"/>
              </a:ext>
            </a:extLst>
          </p:cNvPr>
          <p:cNvSpPr txBox="1"/>
          <p:nvPr/>
        </p:nvSpPr>
        <p:spPr>
          <a:xfrm>
            <a:off x="3891719" y="4758776"/>
            <a:ext cx="242783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7.500 richieste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3DEE0D-3088-4552-AA38-47A142E09BE9}"/>
              </a:ext>
            </a:extLst>
          </p:cNvPr>
          <p:cNvSpPr txBox="1"/>
          <p:nvPr/>
        </p:nvSpPr>
        <p:spPr>
          <a:xfrm>
            <a:off x="3891719" y="5994299"/>
            <a:ext cx="242783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7.400 richieste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3B7992B-CF14-9173-F50D-475FE8E53DF5}"/>
              </a:ext>
            </a:extLst>
          </p:cNvPr>
          <p:cNvSpPr txBox="1"/>
          <p:nvPr/>
        </p:nvSpPr>
        <p:spPr>
          <a:xfrm>
            <a:off x="3872502" y="7229822"/>
            <a:ext cx="242783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7.200 richieste</a:t>
            </a:r>
          </a:p>
        </p:txBody>
      </p:sp>
    </p:spTree>
    <p:extLst>
      <p:ext uri="{BB962C8B-B14F-4D97-AF65-F5344CB8AC3E}">
        <p14:creationId xmlns:p14="http://schemas.microsoft.com/office/powerpoint/2010/main" val="66101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-41645" y="7391446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2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779769" y="503271"/>
            <a:ext cx="485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Il Sistema Informativo Excelsior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CC842F-A526-82E6-E09D-532E58F7E95A}"/>
              </a:ext>
            </a:extLst>
          </p:cNvPr>
          <p:cNvSpPr txBox="1"/>
          <p:nvPr/>
        </p:nvSpPr>
        <p:spPr>
          <a:xfrm>
            <a:off x="237088" y="1785706"/>
            <a:ext cx="638382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Excelsior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 è il più ampio sistema informativo sulla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domanda di profili professionali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delle imprese italiane </a:t>
            </a: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lt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E’ tra le indagini ufficiali del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Sistema Statistico Nazionale (SISTAN)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italiano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E’ promosso da oltre 20 anni da Unioncamere insieme a Ministero del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Lavoro/Agenzia Nazionale per le Politiche Attive del Lavoro (ANPAL) 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lt"/>
              <a:ea typeface="Roboto"/>
              <a:cs typeface="Roboto"/>
              <a:sym typeface="Roboto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lt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E’ fondato sul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Registro delle Imprese, integrato con le informazioni occupazionali provenienti da fonte INPS 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lt"/>
              <a:ea typeface="Roboto"/>
              <a:cs typeface="Roboto"/>
              <a:sym typeface="Roboto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lt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E’ supportato dalla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rete delle Camere di Commercio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 per le interviste che mensilmente vengono svolte su un campione rappresentativo di imprese.</a:t>
            </a: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lt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Attualmente ha come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campo di osservazione tutte le imprese iscritte ai Registri delle Camere di commercio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, con almeno un addetto dipendente dei diversi settori economici (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esclusa l’agricoltura e la PA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). Il campione è formato da circa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100 mila imprese a livello nazionale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: di queste circa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3.400 sono rappresentative della Liguria e 1.500 di Genova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.</a:t>
            </a:r>
          </a:p>
          <a:p>
            <a:endParaRPr lang="it-IT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44DECE52-40EE-EC0D-F6D8-C541929B5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>
            <a:extLst>
              <a:ext uri="{FF2B5EF4-FFF2-40B4-BE49-F238E27FC236}">
                <a16:creationId xmlns:a16="http://schemas.microsoft.com/office/drawing/2014/main" id="{FE71E6AF-3C62-AEFE-B88B-8020E82A7793}"/>
              </a:ext>
            </a:extLst>
          </p:cNvPr>
          <p:cNvSpPr txBox="1"/>
          <p:nvPr/>
        </p:nvSpPr>
        <p:spPr>
          <a:xfrm>
            <a:off x="0" y="8543742"/>
            <a:ext cx="6858000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A8297EDE-AE5B-5EA3-BF47-0F70A3CE3B87}"/>
              </a:ext>
            </a:extLst>
          </p:cNvPr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3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EF38203E-1154-2C8A-3727-94FC71751F33}"/>
              </a:ext>
            </a:extLst>
          </p:cNvPr>
          <p:cNvSpPr/>
          <p:nvPr/>
        </p:nvSpPr>
        <p:spPr>
          <a:xfrm>
            <a:off x="1444599" y="848053"/>
            <a:ext cx="4151870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/>
              <a:t>MEGATREND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841E4E-7A03-C604-7869-1D40AA88F7D6}"/>
              </a:ext>
            </a:extLst>
          </p:cNvPr>
          <p:cNvSpPr/>
          <p:nvPr/>
        </p:nvSpPr>
        <p:spPr>
          <a:xfrm>
            <a:off x="441695" y="2795477"/>
            <a:ext cx="1865870" cy="11121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8AF11F5-A059-C8FF-4A6D-8C532AF040A4}"/>
              </a:ext>
            </a:extLst>
          </p:cNvPr>
          <p:cNvSpPr/>
          <p:nvPr/>
        </p:nvSpPr>
        <p:spPr>
          <a:xfrm>
            <a:off x="2511874" y="2832889"/>
            <a:ext cx="1929036" cy="11121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08945B-5CC1-A29E-FBCC-416B4090BE67}"/>
              </a:ext>
            </a:extLst>
          </p:cNvPr>
          <p:cNvSpPr/>
          <p:nvPr/>
        </p:nvSpPr>
        <p:spPr>
          <a:xfrm>
            <a:off x="4688712" y="2860361"/>
            <a:ext cx="1929036" cy="11121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794101A-03E6-D5F6-5CCF-3A231E6AE610}"/>
              </a:ext>
            </a:extLst>
          </p:cNvPr>
          <p:cNvSpPr/>
          <p:nvPr/>
        </p:nvSpPr>
        <p:spPr>
          <a:xfrm>
            <a:off x="1316668" y="4496985"/>
            <a:ext cx="255860" cy="3768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C8202FC2-A987-9EAF-A5F9-23DF4CCC494A}"/>
              </a:ext>
            </a:extLst>
          </p:cNvPr>
          <p:cNvSpPr/>
          <p:nvPr/>
        </p:nvSpPr>
        <p:spPr>
          <a:xfrm>
            <a:off x="3392604" y="4481294"/>
            <a:ext cx="255860" cy="3973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674A695D-926D-0927-12E3-8C3AAADFA812}"/>
              </a:ext>
            </a:extLst>
          </p:cNvPr>
          <p:cNvSpPr/>
          <p:nvPr/>
        </p:nvSpPr>
        <p:spPr>
          <a:xfrm>
            <a:off x="5617082" y="4481293"/>
            <a:ext cx="255860" cy="3973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A901A2-EF50-74AF-6F99-9A78D9A7ED12}"/>
              </a:ext>
            </a:extLst>
          </p:cNvPr>
          <p:cNvSpPr txBox="1"/>
          <p:nvPr/>
        </p:nvSpPr>
        <p:spPr>
          <a:xfrm>
            <a:off x="136799" y="5174289"/>
            <a:ext cx="247566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Le nuove tecnologie sostituiranno il lavoro umano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La tecnologia trasforma i lavori esistenti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La tecnologia genera nuove figure professionali e aumenta le opportunità economiche</a:t>
            </a:r>
          </a:p>
          <a:p>
            <a:endParaRPr lang="it-IT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E791BF1-DC97-698A-5A32-49C8BAD9B45F}"/>
              </a:ext>
            </a:extLst>
          </p:cNvPr>
          <p:cNvSpPr txBox="1"/>
          <p:nvPr/>
        </p:nvSpPr>
        <p:spPr>
          <a:xfrm>
            <a:off x="2329325" y="5242018"/>
            <a:ext cx="22941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Sviluppo di opportunità occupazionali legate alle tecnologie rinnovabili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Importanti impatti occupazionali e sociali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92AF55F-6C85-0F9B-5D97-C3EA7CF0458A}"/>
              </a:ext>
            </a:extLst>
          </p:cNvPr>
          <p:cNvSpPr txBox="1"/>
          <p:nvPr/>
        </p:nvSpPr>
        <p:spPr>
          <a:xfrm>
            <a:off x="4695826" y="5247652"/>
            <a:ext cx="2133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Crescita delle criticità nel mercato del lavoro legate al declino demografico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4452F15-7FCB-DEDD-9581-64B72E8333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696" y="2799292"/>
            <a:ext cx="1865869" cy="112475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7FE4C39-80D6-D61C-4FA8-BC401A5EAC60}"/>
              </a:ext>
            </a:extLst>
          </p:cNvPr>
          <p:cNvSpPr txBox="1"/>
          <p:nvPr/>
        </p:nvSpPr>
        <p:spPr>
          <a:xfrm>
            <a:off x="715550" y="3075513"/>
            <a:ext cx="145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RIVOLUZIONE DIGITALE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081EE82-255E-251E-0243-83C002CBD27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2511874" y="2798669"/>
            <a:ext cx="1929036" cy="1133178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EF17A6B-A53A-5A16-03D5-8D8DC35D03ED}"/>
              </a:ext>
            </a:extLst>
          </p:cNvPr>
          <p:cNvSpPr txBox="1"/>
          <p:nvPr/>
        </p:nvSpPr>
        <p:spPr>
          <a:xfrm>
            <a:off x="2726598" y="3089921"/>
            <a:ext cx="149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TRANSIZIONE VERDE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A143089-E173-EB04-8829-55453885AB4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alphaModFix amt="50000"/>
          </a:blip>
          <a:stretch>
            <a:fillRect/>
          </a:stretch>
        </p:blipFill>
        <p:spPr>
          <a:xfrm>
            <a:off x="4688712" y="2832889"/>
            <a:ext cx="1929036" cy="1174196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6B2BC4C-49A3-D8A6-1851-4B2DF958D2EF}"/>
              </a:ext>
            </a:extLst>
          </p:cNvPr>
          <p:cNvSpPr txBox="1"/>
          <p:nvPr/>
        </p:nvSpPr>
        <p:spPr>
          <a:xfrm>
            <a:off x="4928421" y="3104120"/>
            <a:ext cx="161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PROCESSI DEMOGRAFICI</a:t>
            </a:r>
          </a:p>
        </p:txBody>
      </p:sp>
      <p:pic>
        <p:nvPicPr>
          <p:cNvPr id="3" name="Google Shape;109;p2">
            <a:extLst>
              <a:ext uri="{FF2B5EF4-FFF2-40B4-BE49-F238E27FC236}">
                <a16:creationId xmlns:a16="http://schemas.microsoft.com/office/drawing/2014/main" id="{3D183AE6-B68B-0325-C577-8B334B5D6A5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00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8539E8CB-8245-FFB2-B06D-AAABC31A4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B6C58A96-B66B-186E-5044-BD161730FE9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-41645" y="7391446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06" name="Google Shape;106;p2">
            <a:extLst>
              <a:ext uri="{FF2B5EF4-FFF2-40B4-BE49-F238E27FC236}">
                <a16:creationId xmlns:a16="http://schemas.microsoft.com/office/drawing/2014/main" id="{5E138AF4-A4F6-6583-41CF-F65349C9B0E8}"/>
              </a:ext>
            </a:extLst>
          </p:cNvPr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24CF0090-2B85-EAA7-FE7D-2556500B0193}"/>
              </a:ext>
            </a:extLst>
          </p:cNvPr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4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>
            <a:extLst>
              <a:ext uri="{FF2B5EF4-FFF2-40B4-BE49-F238E27FC236}">
                <a16:creationId xmlns:a16="http://schemas.microsoft.com/office/drawing/2014/main" id="{761CEE9C-1C01-C328-BFF5-7751EA60CC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F51A492F-A24A-8A1E-D64A-2F4207B6D489}"/>
              </a:ext>
            </a:extLst>
          </p:cNvPr>
          <p:cNvSpPr/>
          <p:nvPr/>
        </p:nvSpPr>
        <p:spPr>
          <a:xfrm>
            <a:off x="321276" y="2669059"/>
            <a:ext cx="2619632" cy="19029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/>
              <a:t>GRANDI SHOCK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1BF8B58-20FF-7CA1-9E94-4C0586D23960}"/>
              </a:ext>
            </a:extLst>
          </p:cNvPr>
          <p:cNvSpPr/>
          <p:nvPr/>
        </p:nvSpPr>
        <p:spPr>
          <a:xfrm>
            <a:off x="4053016" y="852616"/>
            <a:ext cx="2619633" cy="13345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SHOCK PANDEMICO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604A29F-12F8-D465-B588-FB0CAAA69FF4}"/>
              </a:ext>
            </a:extLst>
          </p:cNvPr>
          <p:cNvSpPr/>
          <p:nvPr/>
        </p:nvSpPr>
        <p:spPr>
          <a:xfrm>
            <a:off x="4053015" y="2953264"/>
            <a:ext cx="2619633" cy="13345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GUERRA IN UCRAINA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7577CC4-AEA9-820F-F820-16B6944F4DC3}"/>
              </a:ext>
            </a:extLst>
          </p:cNvPr>
          <p:cNvSpPr/>
          <p:nvPr/>
        </p:nvSpPr>
        <p:spPr>
          <a:xfrm>
            <a:off x="4053015" y="5229635"/>
            <a:ext cx="2619633" cy="13345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GUERRA IN MEDIORIENTE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ED0C2D9-0416-E4D6-5680-FCEE924EA154}"/>
              </a:ext>
            </a:extLst>
          </p:cNvPr>
          <p:cNvCxnSpPr/>
          <p:nvPr/>
        </p:nvCxnSpPr>
        <p:spPr>
          <a:xfrm flipV="1">
            <a:off x="3089189" y="1816443"/>
            <a:ext cx="704335" cy="85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8A8E140-E16B-1E20-AFEE-BF7B89225D39}"/>
              </a:ext>
            </a:extLst>
          </p:cNvPr>
          <p:cNvCxnSpPr/>
          <p:nvPr/>
        </p:nvCxnSpPr>
        <p:spPr>
          <a:xfrm>
            <a:off x="3089189" y="3608173"/>
            <a:ext cx="7043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981ADEB-BBD1-0BAE-7CD6-E98BDAFF5C02}"/>
              </a:ext>
            </a:extLst>
          </p:cNvPr>
          <p:cNvCxnSpPr/>
          <p:nvPr/>
        </p:nvCxnSpPr>
        <p:spPr>
          <a:xfrm>
            <a:off x="3089189" y="4670854"/>
            <a:ext cx="704335" cy="815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5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-41645" y="7391446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5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513999" y="475302"/>
            <a:ext cx="572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I fabbisogni occupazionali in Italia nel 2024-2028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0625" y="1073344"/>
            <a:ext cx="6156222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Si stima per il periodo 2024-2028, come somma dell’espansione della domanda e della sostituzione del personale, un </a:t>
            </a:r>
            <a:r>
              <a:rPr lang="it-IT" b="1" dirty="0"/>
              <a:t>fabbisogno occupazionale </a:t>
            </a:r>
            <a:r>
              <a:rPr lang="it-IT" dirty="0"/>
              <a:t>complessivo compreso </a:t>
            </a:r>
            <a:r>
              <a:rPr lang="it-IT" b="1" dirty="0"/>
              <a:t>tra 3,1 e 3,6 milioni di unità</a:t>
            </a:r>
            <a:r>
              <a:rPr lang="it-IT" dirty="0"/>
              <a:t>, pari a una media di 630-730mila unità per ciascun anno.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La struttura dell’occupazione dipendente privata in base all’età a inizio 2023 evidenzia l’ampiezza delle classi di età dei «boomers» che via via andranno in pensione visualizzando l’impatto demografico sulle stime della sostituzione per i prossimi anni.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4C7059-056D-4951-DEF8-69B70313E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32" y="5650386"/>
            <a:ext cx="3838575" cy="2790825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5E2ABD4F-7DA6-B7CB-754D-08DE6D25597A}"/>
              </a:ext>
            </a:extLst>
          </p:cNvPr>
          <p:cNvSpPr/>
          <p:nvPr/>
        </p:nvSpPr>
        <p:spPr>
          <a:xfrm>
            <a:off x="1350568" y="2458993"/>
            <a:ext cx="1544595" cy="12974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3,1- 3,6 milioni di unità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82FC8BD-5A92-E011-2ECD-70A4EADE68E3}"/>
              </a:ext>
            </a:extLst>
          </p:cNvPr>
          <p:cNvSpPr/>
          <p:nvPr/>
        </p:nvSpPr>
        <p:spPr>
          <a:xfrm>
            <a:off x="4030892" y="2345076"/>
            <a:ext cx="1999206" cy="762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Sostituzione del personale in uscita </a:t>
            </a:r>
          </a:p>
          <a:p>
            <a:pPr algn="ctr"/>
            <a:r>
              <a:rPr lang="it-IT" dirty="0"/>
              <a:t>2,9 milioni di unità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B19BE5-6ADB-3605-62C3-007C68F861FC}"/>
              </a:ext>
            </a:extLst>
          </p:cNvPr>
          <p:cNvSpPr/>
          <p:nvPr/>
        </p:nvSpPr>
        <p:spPr>
          <a:xfrm>
            <a:off x="4030892" y="3234323"/>
            <a:ext cx="1999206" cy="762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Espansione economica</a:t>
            </a:r>
          </a:p>
          <a:p>
            <a:pPr algn="ctr"/>
            <a:r>
              <a:rPr lang="it-IT" dirty="0"/>
              <a:t>tra 238 e 722mila unità</a:t>
            </a:r>
          </a:p>
        </p:txBody>
      </p:sp>
    </p:spTree>
    <p:extLst>
      <p:ext uri="{BB962C8B-B14F-4D97-AF65-F5344CB8AC3E}">
        <p14:creationId xmlns:p14="http://schemas.microsoft.com/office/powerpoint/2010/main" val="414715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6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020188" y="353565"/>
            <a:ext cx="485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I fabbisogni per professioni e competenze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3431" y="1215346"/>
            <a:ext cx="615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quanto riguarda le caratteristiche del fabbisogno per professioni, si propone innanzitutto un’analisi per grandi gruppi professionali.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0889" y="6603256"/>
            <a:ext cx="61562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Una quota rilevante del fabbisogno previsto per il quinquennio 2024-2028 riguarderà </a:t>
            </a:r>
            <a:r>
              <a:rPr lang="it-IT" b="1" dirty="0"/>
              <a:t>lavoratori di alto profilo</a:t>
            </a:r>
            <a:r>
              <a:rPr lang="it-IT" dirty="0"/>
              <a:t>, ossia dirigenti, specialisti e tecnici: la domanda di queste figure professionali raggiungerà </a:t>
            </a:r>
            <a:r>
              <a:rPr lang="it-IT" b="1" dirty="0"/>
              <a:t>circa il 39% del totale</a:t>
            </a:r>
            <a:r>
              <a:rPr lang="it-IT" dirty="0"/>
              <a:t>, sia in virtù dell’espansione dell’occupazione sia per la sostituzione di persone in uscita dal mercato del lavoro.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5CE4E1B-4931-D7C4-2F71-11FBFF09B1FE}"/>
              </a:ext>
            </a:extLst>
          </p:cNvPr>
          <p:cNvSpPr/>
          <p:nvPr/>
        </p:nvSpPr>
        <p:spPr>
          <a:xfrm>
            <a:off x="350890" y="2019281"/>
            <a:ext cx="2051221" cy="10233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Professioni con elevata specializzazione e tecnici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DDF5A0D-C2FB-984A-6DF2-2DC9591070E5}"/>
              </a:ext>
            </a:extLst>
          </p:cNvPr>
          <p:cNvSpPr/>
          <p:nvPr/>
        </p:nvSpPr>
        <p:spPr>
          <a:xfrm>
            <a:off x="350889" y="3339908"/>
            <a:ext cx="2051221" cy="10233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Impiegati e professioni commerciali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0AC66E3-94DA-A92F-2CF9-90F788E67958}"/>
              </a:ext>
            </a:extLst>
          </p:cNvPr>
          <p:cNvSpPr/>
          <p:nvPr/>
        </p:nvSpPr>
        <p:spPr>
          <a:xfrm>
            <a:off x="350889" y="4644411"/>
            <a:ext cx="2051221" cy="10233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Operai specializzati e conduttori di impianti</a:t>
            </a: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688E1BF6-F67F-EAC6-7E59-B8860A69A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718108"/>
              </p:ext>
            </p:extLst>
          </p:nvPr>
        </p:nvGraphicFramePr>
        <p:xfrm>
          <a:off x="3946706" y="1971839"/>
          <a:ext cx="2686514" cy="111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7AB58B7B-EC5E-624F-3AEC-9D26EE57B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046519"/>
              </p:ext>
            </p:extLst>
          </p:nvPr>
        </p:nvGraphicFramePr>
        <p:xfrm>
          <a:off x="3946706" y="3289071"/>
          <a:ext cx="2686514" cy="111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95C6BD36-A820-8961-8C3D-E6A8906F4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479304"/>
              </p:ext>
            </p:extLst>
          </p:nvPr>
        </p:nvGraphicFramePr>
        <p:xfrm>
          <a:off x="3946706" y="4586294"/>
          <a:ext cx="2686514" cy="111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14270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-41645" y="7391446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7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779769" y="474102"/>
            <a:ext cx="485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I fabbisogni per formazione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0625" y="1091400"/>
            <a:ext cx="61562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Le stime per il quinquennio 2024-2028 indicano che </a:t>
            </a:r>
            <a:r>
              <a:rPr lang="it-IT" b="1" dirty="0"/>
              <a:t>circa il 38% </a:t>
            </a:r>
            <a:r>
              <a:rPr lang="it-IT" dirty="0"/>
              <a:t>del fabbisogno occupazionale previsto (in termini assoluti intorno a 1,3-1,4 milioni di lavoratori) </a:t>
            </a:r>
            <a:r>
              <a:rPr lang="it-IT" b="1" dirty="0"/>
              <a:t>riguarderà personale in possesso di una formazione terziaria</a:t>
            </a:r>
            <a:r>
              <a:rPr lang="it-IT" dirty="0"/>
              <a:t>, ossia una laurea o un diploma ITS Academy. Al 4% dei profili (127-150mila unità) sarà richiesto un diploma liceale </a:t>
            </a:r>
            <a:r>
              <a:rPr lang="it-IT" b="1" dirty="0"/>
              <a:t>e al 47-48% (1,6-1,8 milioni di unità) una formazione secondaria superiore tecnico-professionale</a:t>
            </a:r>
            <a:r>
              <a:rPr lang="it-IT" dirty="0"/>
              <a:t>, la quale comprende sia i percorsi quinquennali sia i percorsi di Istruzione e Formazione Tecnica Professionale (</a:t>
            </a:r>
            <a:r>
              <a:rPr lang="it-IT" dirty="0" err="1"/>
              <a:t>IeFP</a:t>
            </a:r>
            <a:r>
              <a:rPr lang="it-IT" dirty="0"/>
              <a:t>) triennali o quadriennali regionali.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272D80-375A-9DEA-D17F-2082A20DB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80" y="3374727"/>
            <a:ext cx="6416440" cy="49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-41645" y="7391446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8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300624" y="577412"/>
            <a:ext cx="626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I fabbisogni per competenze digitali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00624" y="5680722"/>
            <a:ext cx="6256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crescente digitalizzazione delle attività e dei processi produttivi richiede nuove competenze che coinvolgono tutti coloro che, a vario titolo e in diversa misura, sono chiamati a impiegare in sempre maggiore misura gli strumenti digitali.</a:t>
            </a:r>
          </a:p>
          <a:p>
            <a:pPr algn="just"/>
            <a:r>
              <a:rPr lang="it-IT" dirty="0"/>
              <a:t>Per questi motivi le competenze digitali, come l’uso di tecnologie internet, di strumenti di comunicazione visiva e multimediale, considerate una competenza di base per la maggior parte dei lavoratori, continueranno ad essere sempre più ricercate nel prossimo quinquennio: </a:t>
            </a:r>
            <a:r>
              <a:rPr lang="it-IT" b="1" dirty="0"/>
              <a:t>tra il 2024 e il 2028 si stima saranno richieste a circa 2,2milioni di occupati (circa il 59% del fabbisogno totale).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7E1B71-6EEF-C3F8-56DB-54718C1D8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93" y="1314451"/>
            <a:ext cx="6293954" cy="39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-41645" y="7391446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9020" y="8529300"/>
            <a:ext cx="6858001" cy="614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8" tIns="91428" rIns="91428" bIns="91428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688712" y="8655900"/>
            <a:ext cx="2112601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0" rIns="91428" bIns="45700" anchor="ctr" anchorCtr="0">
            <a:noAutofit/>
          </a:bodyPr>
          <a:lstStyle/>
          <a:p>
            <a:pPr algn="r">
              <a:buClr>
                <a:schemeClr val="lt1"/>
              </a:buClr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    9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837" y="8592674"/>
            <a:ext cx="2115979" cy="48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300624" y="577412"/>
            <a:ext cx="626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/>
              <a:t>I fabbisogni per competenze green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0946" y="5649218"/>
            <a:ext cx="6434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crisi energetica ha accelerato il percorso di green </a:t>
            </a:r>
            <a:r>
              <a:rPr lang="it-IT" dirty="0" err="1"/>
              <a:t>transition</a:t>
            </a:r>
            <a:r>
              <a:rPr lang="it-IT" dirty="0"/>
              <a:t>: da questa accelerazione sono scaturite una maggiore propensione delle imprese agli investimenti green e una crescente attenzione sul mercato del lavoro verso le figure professionali in grado di favorire questa transizione grazie alle loro competenze. </a:t>
            </a:r>
          </a:p>
          <a:p>
            <a:pPr algn="just"/>
            <a:r>
              <a:rPr lang="it-IT" dirty="0"/>
              <a:t>Questo trend è destinato a continuare anche nel quinquennio a venire: </a:t>
            </a:r>
            <a:r>
              <a:rPr lang="it-IT" b="1" dirty="0"/>
              <a:t>si stima che tra il 2024 e il 2028 sarà richiesto il possesso di competenze green </a:t>
            </a:r>
            <a:r>
              <a:rPr lang="it-IT" dirty="0"/>
              <a:t>con importanza almeno intermedia </a:t>
            </a:r>
            <a:r>
              <a:rPr lang="it-IT" b="1" dirty="0"/>
              <a:t>ad oltre 2,4 milioni di lavoratori </a:t>
            </a:r>
            <a:r>
              <a:rPr lang="it-IT" dirty="0"/>
              <a:t>(quasi i due terzi del fabbisogno del quinquennio) e con importanza elevata a più di 1,5 milioni di unità (poco più del 40% del totale).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DF2E834-BF2B-D208-4E97-4AF8DD1EB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24" y="1248013"/>
            <a:ext cx="6264901" cy="409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5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1276</Words>
  <Application>Microsoft Office PowerPoint</Application>
  <PresentationFormat>Presentazione su schermo (4:3)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Roboto</vt:lpstr>
      <vt:lpstr>Calibri</vt:lpstr>
      <vt:lpstr>Noto Sans Symbols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Sirito Claudia</dc:creator>
  <cp:lastModifiedBy>Pizzi Giovanna</cp:lastModifiedBy>
  <cp:revision>86</cp:revision>
  <cp:lastPrinted>2024-11-04T09:02:19Z</cp:lastPrinted>
  <dcterms:created xsi:type="dcterms:W3CDTF">2021-01-28T09:40:49Z</dcterms:created>
  <dcterms:modified xsi:type="dcterms:W3CDTF">2024-11-04T10:45:42Z</dcterms:modified>
</cp:coreProperties>
</file>