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84" r:id="rId2"/>
    <p:sldId id="261" r:id="rId3"/>
    <p:sldId id="256" r:id="rId4"/>
    <p:sldId id="257" r:id="rId5"/>
    <p:sldId id="258" r:id="rId6"/>
    <p:sldId id="259" r:id="rId7"/>
    <p:sldId id="260" r:id="rId8"/>
    <p:sldId id="262" r:id="rId9"/>
    <p:sldId id="263" r:id="rId10"/>
    <p:sldId id="286" r:id="rId11"/>
    <p:sldId id="287" r:id="rId12"/>
    <p:sldId id="288" r:id="rId13"/>
    <p:sldId id="289" r:id="rId14"/>
    <p:sldId id="265" r:id="rId15"/>
    <p:sldId id="266" r:id="rId16"/>
    <p:sldId id="271" r:id="rId17"/>
    <p:sldId id="294" r:id="rId18"/>
    <p:sldId id="295" r:id="rId19"/>
    <p:sldId id="296" r:id="rId20"/>
    <p:sldId id="297" r:id="rId21"/>
    <p:sldId id="298" r:id="rId22"/>
    <p:sldId id="267" r:id="rId23"/>
    <p:sldId id="300" r:id="rId24"/>
    <p:sldId id="292" r:id="rId25"/>
    <p:sldId id="299" r:id="rId26"/>
    <p:sldId id="272" r:id="rId27"/>
    <p:sldId id="301" r:id="rId28"/>
    <p:sldId id="278" r:id="rId29"/>
    <p:sldId id="279" r:id="rId30"/>
    <p:sldId id="302" r:id="rId31"/>
    <p:sldId id="293" r:id="rId32"/>
    <p:sldId id="281" r:id="rId33"/>
    <p:sldId id="285" r:id="rId3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675" autoAdjust="0"/>
  </p:normalViewPr>
  <p:slideViewPr>
    <p:cSldViewPr showGuides="1">
      <p:cViewPr varScale="1">
        <p:scale>
          <a:sx n="106" d="100"/>
          <a:sy n="106" d="100"/>
        </p:scale>
        <p:origin x="18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w2kge.intra.cciaa.net\fsge\SedeGaribaldi\StudiStatisticaEstero\StudiStat\Studi\ASL%20-%20PCTO%20DAL%202019\230327%20risultati%20progetto%20Alternanza%20Scuola%20Lavoro%20Statistica%20e%20Prezzi%20%20AS%202022-2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w2kge.intra.cciaa.net\fsge\SedeGaribaldi\StudiStatisticaEstero\StudiStat\Studi\ASL%20NON%20FARTI%20VENIRE%20IL%20MAL%20DI%20TESTA%202018%20-19\190412%20risultati%20progetto%20Alternanza%20Scuola%20Lavoro%20Statistica%20e%20Prezzi%20%20AS%202018-2019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w2kge.intra.cciaa.net\fsge\SedeGaribaldi\StudiStatisticaEstero\StudiStat\Studi\ASL%20-%20PCTO%20DAL%202019\230327%20risultati%20progetto%20Alternanza%20Scuola%20Lavoro%20Statistica%20e%20Prezzi%20%20AS%202022-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w2kge.intra.cciaa.net\fsge\SedeGaribaldi\StudiStatisticaEstero\StudiStat\Studi\ASL%20NON%20FARTI%20VENIRE%20IL%20MAL%20DI%20TESTA%202018%20-19\190412%20risultati%20progetto%20Alternanza%20Scuola%20Lavoro%20Statistica%20e%20Prezzi%20%20AS%202018-2019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w2kge.intra.cciaa.net\fsge\SedeGaribaldi\StudiStatisticaEstero\StudiStat\Studi\ASL%20-%20PCTO%20DAL%202019\230327%20risultati%20progetto%20Alternanza%20Scuola%20Lavoro%20Statistica%20e%20Prezzi%20%20AS%202022-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516185476815397E-2"/>
          <c:y val="0.11723303818103124"/>
          <c:w val="0.88337270341207352"/>
          <c:h val="0.629949323137898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Foglio1!$B$4</c:f>
              <c:strCache>
                <c:ptCount val="1"/>
                <c:pt idx="0">
                  <c:v>NR. CLASSI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Foglio1!$A$7:$A$10</c:f>
              <c:strCache>
                <c:ptCount val="4"/>
                <c:pt idx="0">
                  <c:v>IIS Einaudi</c:v>
                </c:pt>
                <c:pt idx="1">
                  <c:v>IIS Liceti</c:v>
                </c:pt>
                <c:pt idx="2">
                  <c:v>Liceo Fermi</c:v>
                </c:pt>
                <c:pt idx="3">
                  <c:v>IIS Montale</c:v>
                </c:pt>
              </c:strCache>
            </c:strRef>
          </c:cat>
          <c:val>
            <c:numRef>
              <c:f>Foglio1!$B$7:$B$10</c:f>
              <c:numCache>
                <c:formatCode>General</c:formatCode>
                <c:ptCount val="4"/>
                <c:pt idx="0">
                  <c:v>5</c:v>
                </c:pt>
                <c:pt idx="1">
                  <c:v>8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D-4310-B2E4-362C06AACBDA}"/>
            </c:ext>
          </c:extLst>
        </c:ser>
        <c:ser>
          <c:idx val="1"/>
          <c:order val="1"/>
          <c:tx>
            <c:strRef>
              <c:f>Foglio1!$C$4</c:f>
              <c:strCache>
                <c:ptCount val="1"/>
                <c:pt idx="0">
                  <c:v>NR. STUDENTI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Foglio1!$A$7:$A$10</c:f>
              <c:strCache>
                <c:ptCount val="4"/>
                <c:pt idx="0">
                  <c:v>IIS Einaudi</c:v>
                </c:pt>
                <c:pt idx="1">
                  <c:v>IIS Liceti</c:v>
                </c:pt>
                <c:pt idx="2">
                  <c:v>Liceo Fermi</c:v>
                </c:pt>
                <c:pt idx="3">
                  <c:v>IIS Montale</c:v>
                </c:pt>
              </c:strCache>
            </c:strRef>
          </c:cat>
          <c:val>
            <c:numRef>
              <c:f>Foglio1!$C$7:$C$10</c:f>
              <c:numCache>
                <c:formatCode>General</c:formatCode>
                <c:ptCount val="4"/>
                <c:pt idx="0">
                  <c:v>76</c:v>
                </c:pt>
                <c:pt idx="1">
                  <c:v>94</c:v>
                </c:pt>
                <c:pt idx="2">
                  <c:v>37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D-4310-B2E4-362C06AACBDA}"/>
            </c:ext>
          </c:extLst>
        </c:ser>
        <c:ser>
          <c:idx val="2"/>
          <c:order val="2"/>
          <c:tx>
            <c:strRef>
              <c:f>Foglio1!$D$4</c:f>
              <c:strCache>
                <c:ptCount val="1"/>
                <c:pt idx="0">
                  <c:v>NR. INFOGRAFICHE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Foglio1!$A$7:$A$10</c:f>
              <c:strCache>
                <c:ptCount val="4"/>
                <c:pt idx="0">
                  <c:v>IIS Einaudi</c:v>
                </c:pt>
                <c:pt idx="1">
                  <c:v>IIS Liceti</c:v>
                </c:pt>
                <c:pt idx="2">
                  <c:v>Liceo Fermi</c:v>
                </c:pt>
                <c:pt idx="3">
                  <c:v>IIS Montale</c:v>
                </c:pt>
              </c:strCache>
            </c:strRef>
          </c:cat>
          <c:val>
            <c:numRef>
              <c:f>Foglio1!$D$7:$D$10</c:f>
              <c:numCache>
                <c:formatCode>General</c:formatCode>
                <c:ptCount val="4"/>
                <c:pt idx="0">
                  <c:v>24</c:v>
                </c:pt>
                <c:pt idx="1">
                  <c:v>34</c:v>
                </c:pt>
                <c:pt idx="2">
                  <c:v>14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2D-4310-B2E4-362C06AACBDA}"/>
            </c:ext>
          </c:extLst>
        </c:ser>
        <c:ser>
          <c:idx val="3"/>
          <c:order val="3"/>
          <c:tx>
            <c:strRef>
              <c:f>Foglio1!$E$4</c:f>
              <c:strCache>
                <c:ptCount val="1"/>
                <c:pt idx="0">
                  <c:v>NR. ORE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Foglio1!$A$7:$A$10</c:f>
              <c:strCache>
                <c:ptCount val="4"/>
                <c:pt idx="0">
                  <c:v>IIS Einaudi</c:v>
                </c:pt>
                <c:pt idx="1">
                  <c:v>IIS Liceti</c:v>
                </c:pt>
                <c:pt idx="2">
                  <c:v>Liceo Fermi</c:v>
                </c:pt>
                <c:pt idx="3">
                  <c:v>IIS Montale</c:v>
                </c:pt>
              </c:strCache>
            </c:strRef>
          </c:cat>
          <c:val>
            <c:numRef>
              <c:f>Foglio1!$E$7:$E$10</c:f>
              <c:numCache>
                <c:formatCode>General</c:formatCode>
                <c:ptCount val="4"/>
                <c:pt idx="0">
                  <c:v>44</c:v>
                </c:pt>
                <c:pt idx="1">
                  <c:v>66</c:v>
                </c:pt>
                <c:pt idx="2">
                  <c:v>18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2D-4310-B2E4-362C06AACB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1624192"/>
        <c:axId val="91625728"/>
      </c:barChart>
      <c:catAx>
        <c:axId val="91624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1625728"/>
        <c:crosses val="autoZero"/>
        <c:auto val="1"/>
        <c:lblAlgn val="ctr"/>
        <c:lblOffset val="100"/>
        <c:noMultiLvlLbl val="0"/>
      </c:catAx>
      <c:valAx>
        <c:axId val="91625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9162419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 dirty="0"/>
              <a:t>STUDENTI</a:t>
            </a:r>
          </a:p>
        </c:rich>
      </c:tx>
      <c:layout>
        <c:manualLayout>
          <c:xMode val="edge"/>
          <c:yMode val="edge"/>
          <c:x val="0.38915440074013408"/>
          <c:y val="0"/>
        </c:manualLayout>
      </c:layout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0572530948097968"/>
          <c:y val="0"/>
        </c:manualLayout>
      </c:layout>
      <c:overlay val="0"/>
      <c:txPr>
        <a:bodyPr/>
        <a:lstStyle/>
        <a:p>
          <a:pPr>
            <a:defRPr sz="2400"/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v>STUDENTI</c:v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Foglio1!$A$7:$A$10</c:f>
              <c:strCache>
                <c:ptCount val="4"/>
                <c:pt idx="0">
                  <c:v>IIS Einaudi</c:v>
                </c:pt>
                <c:pt idx="1">
                  <c:v>IIS Liceti</c:v>
                </c:pt>
                <c:pt idx="2">
                  <c:v>Liceo Fermi</c:v>
                </c:pt>
                <c:pt idx="3">
                  <c:v>IIS Montale</c:v>
                </c:pt>
              </c:strCache>
            </c:strRef>
          </c:cat>
          <c:val>
            <c:numRef>
              <c:f>Foglio1!$B$21:$B$24</c:f>
              <c:numCache>
                <c:formatCode>General</c:formatCode>
                <c:ptCount val="4"/>
                <c:pt idx="0">
                  <c:v>76</c:v>
                </c:pt>
                <c:pt idx="1">
                  <c:v>94</c:v>
                </c:pt>
                <c:pt idx="2">
                  <c:v>63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7-4806-97E1-3FA3DA3044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8151861174375029"/>
          <c:y val="0"/>
        </c:manualLayout>
      </c:layout>
      <c:overlay val="0"/>
      <c:txPr>
        <a:bodyPr/>
        <a:lstStyle/>
        <a:p>
          <a:pPr>
            <a:defRPr sz="2400"/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v>INFOGRAFICHE</c:v>
          </c:tx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Foglio1!$A$7:$A$10</c:f>
              <c:strCache>
                <c:ptCount val="4"/>
                <c:pt idx="0">
                  <c:v>IIS Einaudi</c:v>
                </c:pt>
                <c:pt idx="1">
                  <c:v>IIS Liceti</c:v>
                </c:pt>
                <c:pt idx="2">
                  <c:v>Liceo Fermi</c:v>
                </c:pt>
                <c:pt idx="3">
                  <c:v>IIS Montale</c:v>
                </c:pt>
              </c:strCache>
            </c:strRef>
          </c:cat>
          <c:val>
            <c:numRef>
              <c:f>Foglio1!$H$23:$H$26</c:f>
              <c:numCache>
                <c:formatCode>General</c:formatCode>
                <c:ptCount val="4"/>
                <c:pt idx="0">
                  <c:v>24</c:v>
                </c:pt>
                <c:pt idx="1">
                  <c:v>34</c:v>
                </c:pt>
                <c:pt idx="2">
                  <c:v>20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3B-4719-B186-47CCB4249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1C30E-FFCD-400F-B601-C4E76FDF518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2303A-E18C-490C-8208-49F5540E60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491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2303A-E18C-490C-8208-49F5540E60B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818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82303A-E18C-490C-8208-49F5540E60B9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3380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19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19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81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30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664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93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547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76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64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816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12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447C2-F602-4C61-9359-643BA1528610}" type="datetimeFigureOut">
              <a:rPr lang="it-IT" smtClean="0"/>
              <a:t>16/05/2023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86109-C083-4864-8B9F-8D5EC11BD5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24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create.piktochart.com/output/33564233-new-piktochar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create.piktochart.com/output/33564233-new-piktochar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create.piktochart.com/output/33564233-new-piktochar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create.piktochart.com/output/33564233-new-piktochar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create.piktochart.com/output/64942ae05723-it-s-a-blank-templat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gi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create.piktochart.com/output/a5a132d60506-it-s-a-blank-templat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piktochart.com/output/60798828-my-visua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create.piktochart.com/output/33564233-new-piktochar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15616" y="1139510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PREMIAZIONE PCTO - A.S. 2022-’23</a:t>
            </a:r>
          </a:p>
        </p:txBody>
      </p:sp>
      <p:sp>
        <p:nvSpPr>
          <p:cNvPr id="5" name="Rettangolo 4"/>
          <p:cNvSpPr/>
          <p:nvPr/>
        </p:nvSpPr>
        <p:spPr>
          <a:xfrm>
            <a:off x="1937535" y="5301208"/>
            <a:ext cx="5335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/>
              <a:t>GENOVA - PALAZZO DELLA BORSA – 16 MAGGIO 2023 </a:t>
            </a:r>
          </a:p>
        </p:txBody>
      </p:sp>
      <p:pic>
        <p:nvPicPr>
          <p:cNvPr id="6" name="Picture 5" descr="ge_cdc_ml_A_pos_CMYK_2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6" y="-6669"/>
            <a:ext cx="2459649" cy="776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588" y="5780088"/>
            <a:ext cx="9142412" cy="1077912"/>
            <a:chOff x="1" y="3641"/>
            <a:chExt cx="5759" cy="679"/>
          </a:xfrm>
        </p:grpSpPr>
        <p:pic>
          <p:nvPicPr>
            <p:cNvPr id="8" name="Picture 5" descr="piede slitt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98" r="410" b="8640"/>
            <a:stretch>
              <a:fillRect/>
            </a:stretch>
          </p:blipFill>
          <p:spPr bwMode="auto">
            <a:xfrm>
              <a:off x="1" y="3641"/>
              <a:ext cx="5759" cy="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58" y="4065"/>
              <a:ext cx="99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/>
              <a:endParaRPr lang="it-IT" altLang="it-IT" sz="1200">
                <a:solidFill>
                  <a:schemeClr val="bg1"/>
                </a:solidFill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724" y="4065"/>
              <a:ext cx="2313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it-IT" altLang="it-IT" sz="1200" dirty="0">
                  <a:solidFill>
                    <a:schemeClr val="bg1"/>
                  </a:solidFill>
                  <a:sym typeface="Wingdings" pitchFamily="2" charset="2"/>
                </a:rPr>
                <a:t>Settore Statistica e Prezzi</a:t>
              </a:r>
            </a:p>
            <a:p>
              <a:pPr algn="ctr" eaLnBrk="1" hangingPunct="1"/>
              <a:r>
                <a:rPr lang="it-IT" altLang="it-IT" sz="1200" dirty="0">
                  <a:solidFill>
                    <a:schemeClr val="bg1"/>
                  </a:solidFill>
                  <a:sym typeface="Wingdings" pitchFamily="2" charset="2"/>
                </a:rPr>
                <a:t>Camera di Commercio di Genova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4397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13155"/>
            <a:ext cx="8435280" cy="48641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b="1" dirty="0"/>
              <a:t>Giorgia Filipas Anisa Kenga Gledis Xhaja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</a:t>
            </a:r>
          </a:p>
          <a:p>
            <a:pPr marL="0" indent="0" algn="ctr">
              <a:buNone/>
            </a:pPr>
            <a:r>
              <a:rPr lang="it-IT" b="1" dirty="0"/>
              <a:t>ISTITUTO ISTRUZIONE SUPERIORE EINAUDI GENOVA SAMPIERDARENA CLASSE 5C RIM/SIA</a:t>
            </a:r>
            <a:endParaRPr lang="it-IT" dirty="0"/>
          </a:p>
          <a:p>
            <a:pPr marL="0" indent="0">
              <a:buNone/>
            </a:pPr>
            <a:endParaRPr lang="it-IT" b="1" u="sng" dirty="0">
              <a:hlinkClick r:id="rId2"/>
            </a:endParaRPr>
          </a:p>
          <a:p>
            <a:pPr marL="0" indent="0" algn="ctr">
              <a:buNone/>
            </a:pPr>
            <a:r>
              <a:rPr lang="it-IT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https://create.piktochart.com/output/3f8e5645c99e-it-s-a-blank-template</a:t>
            </a: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10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4341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13155"/>
            <a:ext cx="8435280" cy="48641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/>
              <a:t> Elena Tuccio Valentina Manganaro Matteo Trimboli Federico Morchio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</a:t>
            </a:r>
          </a:p>
          <a:p>
            <a:pPr marL="0" indent="0" algn="ctr">
              <a:buNone/>
            </a:pPr>
            <a:r>
              <a:rPr lang="it-IT" b="1" dirty="0"/>
              <a:t>ISTITUTO ISTRUZIONE SUPERIORE EINAUDI GENOVA SAMPIERDARENA CLASSE 5A RIM </a:t>
            </a:r>
            <a:endParaRPr lang="it-IT" dirty="0"/>
          </a:p>
          <a:p>
            <a:pPr marL="0" indent="0">
              <a:buNone/>
            </a:pPr>
            <a:endParaRPr lang="it-IT" b="1" u="sng" dirty="0">
              <a:hlinkClick r:id="rId2"/>
            </a:endParaRPr>
          </a:p>
          <a:p>
            <a:pPr marL="0" indent="0" algn="ctr">
              <a:buNone/>
            </a:pPr>
            <a:r>
              <a:rPr lang="it-IT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https://create.piktochart.com/output/64942ae05723-it-s-a-blank-template</a:t>
            </a: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11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7548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13155"/>
            <a:ext cx="8435280" cy="48641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Nicolò Carozza Chiara Dagnino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</a:t>
            </a:r>
          </a:p>
          <a:p>
            <a:pPr marL="0" indent="0" algn="ctr">
              <a:buNone/>
            </a:pPr>
            <a:r>
              <a:rPr lang="it-IT" b="1" dirty="0"/>
              <a:t>ISTITUTO ISTRUZIONE SUPERIORE EINAUDI GENOVA SAMPIERDARENA CLASSE 4B SIA</a:t>
            </a:r>
            <a:endParaRPr lang="it-IT" dirty="0"/>
          </a:p>
          <a:p>
            <a:pPr marL="0" indent="0">
              <a:buNone/>
            </a:pPr>
            <a:endParaRPr lang="it-IT" b="1" u="sng" dirty="0">
              <a:hlinkClick r:id="rId2"/>
            </a:endParaRPr>
          </a:p>
          <a:p>
            <a:pPr marL="0" indent="0" algn="ctr">
              <a:buNone/>
            </a:pPr>
            <a:r>
              <a:rPr lang="it-IT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https://create.piktochart.com/output/16a280760b7b-it-s-a-blank-template</a:t>
            </a: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12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4562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13155"/>
            <a:ext cx="8435280" cy="48641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/>
              <a:t>Stefano Flores Edoardo Pesce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</a:t>
            </a:r>
          </a:p>
          <a:p>
            <a:pPr marL="0" indent="0" algn="ctr">
              <a:buNone/>
            </a:pPr>
            <a:r>
              <a:rPr lang="it-IT" b="1" dirty="0"/>
              <a:t>ISTITUTO ISTRUZIONE SUPERIORE EINAUDI GENOVA SAMPIERDARENA CLASSE 4A RIM </a:t>
            </a:r>
            <a:endParaRPr lang="it-IT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https://create.piktochart.com/output/39b7e98ce090-it-s-a-blank-template</a:t>
            </a:r>
            <a:endParaRPr lang="it-IT" b="1" u="sng" dirty="0">
              <a:hlinkClick r:id="rId2"/>
            </a:endParaRPr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13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7682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96586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b="1" dirty="0"/>
              <a:t>Omar Lassoued Manuel Erdas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 err="1"/>
              <a:t>Infografica</a:t>
            </a:r>
            <a:r>
              <a:rPr lang="it-IT" b="1" dirty="0"/>
              <a:t> 1^ classificata </a:t>
            </a:r>
          </a:p>
          <a:p>
            <a:pPr marL="0" indent="0" algn="ctr">
              <a:buNone/>
            </a:pPr>
            <a:r>
              <a:rPr lang="it-IT" b="1" dirty="0"/>
              <a:t>ISTITUTO ISTRUZIONE SUPERIORE LICETI RAPALLO CLASSE 3^ SAFM</a:t>
            </a:r>
          </a:p>
          <a:p>
            <a:pPr marL="0" indent="0" algn="ctr">
              <a:buNone/>
            </a:pPr>
            <a:endParaRPr lang="it-IT" sz="1800" dirty="0"/>
          </a:p>
          <a:p>
            <a:pPr marL="0" indent="0" algn="ctr">
              <a:buNone/>
            </a:pP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https://create.piktochart.com/output/d369c2443816-it-s-a-blank-template</a:t>
            </a: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14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784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038635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/>
              <a:t>Caterina Capurro Matteo Mugnaini Francesco Amoroso Nicolò Queirolo </a:t>
            </a:r>
            <a:endParaRPr lang="it-IT" sz="2000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ISTITUTO ISTRUZIONE SUPERIORE LICETI CLASSE 4^QSIA </a:t>
            </a:r>
          </a:p>
          <a:p>
            <a:pPr marL="0" indent="0" algn="ctr">
              <a:buNone/>
            </a:pPr>
            <a:endParaRPr lang="it-IT" sz="2000" dirty="0"/>
          </a:p>
          <a:p>
            <a:pPr marL="0" indent="0" algn="ctr">
              <a:buNone/>
            </a:pP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https://create.piktochart.com/output/01b71a58b9f7-it-s-a-blank-template</a:t>
            </a: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15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1591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146777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b="1" dirty="0"/>
              <a:t>Sara Morelli Vanessa Vettorello Elisa </a:t>
            </a:r>
            <a:r>
              <a:rPr lang="it-IT" b="1" dirty="0" err="1"/>
              <a:t>Dolenz</a:t>
            </a:r>
            <a:r>
              <a:rPr lang="it-IT" b="1" dirty="0"/>
              <a:t>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ISTITUTO ISTRUZIONE SUPERIORE LICETI CLASSE 4^URIM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 </a:t>
            </a: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https://create.piktochart.com/output/60798828-my-visual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16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0408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350455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b="1" dirty="0"/>
              <a:t>Andrea D'Amato Leonardo </a:t>
            </a:r>
            <a:r>
              <a:rPr lang="it-IT" b="1" dirty="0" err="1"/>
              <a:t>Penturo</a:t>
            </a:r>
            <a:r>
              <a:rPr lang="it-IT" b="1" dirty="0"/>
              <a:t> Guglielmo Quacquaro </a:t>
            </a:r>
            <a:endParaRPr lang="it-IT" sz="2000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ISTITUTO ISTRUZIONE SUPERIORE LICETI CLASSE 3^URIM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https://create.piktochart.com/output/84c041d5277c-it-s-a-blank-template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17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4632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24685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Thomas Niero Monica Hoxha Giada Gneis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ISTITUTO ISTRUZIONE SUPERIORE LICETI CLASSE 3^ QSIA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https://create.piktochart.com/output/b208af0082f1-it-s-a-blank-template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18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5681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165582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b="1" dirty="0"/>
              <a:t>Sinthuja Satheeskumar MafaldaTalo </a:t>
            </a:r>
            <a:endParaRPr lang="it-IT" sz="2000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ISTITUTO ISTRUZIONE SUPERIORE LICETI CLASSE </a:t>
            </a:r>
          </a:p>
          <a:p>
            <a:pPr marL="0" indent="0" algn="ctr">
              <a:buNone/>
            </a:pPr>
            <a:r>
              <a:rPr lang="it-IT" b="1" dirty="0"/>
              <a:t>4^SAFM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 </a:t>
            </a: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https://create.piktochart.com/output/60738874-spreco-alimentare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19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759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ATTIVITA’ E RISULTATI</a:t>
            </a:r>
          </a:p>
        </p:txBody>
      </p:sp>
      <p:pic>
        <p:nvPicPr>
          <p:cNvPr id="4" name="Picture 5" descr="piede slit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1588" y="5780088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5288" y="6453188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pic>
        <p:nvPicPr>
          <p:cNvPr id="8" name="Picture 2" descr="Logo della Camera di Commercio di Ge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7254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0973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b="1" dirty="0"/>
              <a:t>Dario Bagban Alessio Vergnani Denzel Ryan Napa Aloya </a:t>
            </a:r>
            <a:endParaRPr lang="it-IT" sz="2000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ISTITUTO ISTRUZIONE SUPERIORE LICETI </a:t>
            </a:r>
          </a:p>
          <a:p>
            <a:pPr marL="0" indent="0" algn="ctr">
              <a:buNone/>
            </a:pPr>
            <a:r>
              <a:rPr lang="it-IT" b="1" dirty="0"/>
              <a:t>CLASSE 3^GCAT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https://create.piktochart.com/output/a7060c0300cd-calamita-naturali</a:t>
            </a:r>
            <a:endParaRPr lang="it-IT" dirty="0"/>
          </a:p>
        </p:txBody>
      </p:sp>
      <p:pic>
        <p:nvPicPr>
          <p:cNvPr id="5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20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5340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09736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Luca Dessì Nicola Cuore Mirco </a:t>
            </a:r>
            <a:r>
              <a:rPr lang="it-IT" b="1" dirty="0" err="1"/>
              <a:t>Saglioni</a:t>
            </a:r>
            <a:r>
              <a:rPr lang="it-IT" b="1" dirty="0"/>
              <a:t> </a:t>
            </a:r>
          </a:p>
          <a:p>
            <a:pPr marL="0" indent="0" algn="ctr">
              <a:buNone/>
            </a:pPr>
            <a:endParaRPr lang="it-IT" sz="2000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ISTITUTO ISTRUZIONE SUPERIORE LICETI CLASSE 4^GCAT</a:t>
            </a:r>
          </a:p>
          <a:p>
            <a:pPr marL="0" indent="0" algn="ctr">
              <a:buNone/>
            </a:pPr>
            <a:r>
              <a:rPr lang="it-IT" b="1" dirty="0"/>
              <a:t> </a:t>
            </a: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https://create.piktochart.com/output/c62258aa9321-it-s-a-blank-template</a:t>
            </a:r>
            <a:endParaRPr lang="it-IT" dirty="0"/>
          </a:p>
        </p:txBody>
      </p:sp>
      <p:pic>
        <p:nvPicPr>
          <p:cNvPr id="5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21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2964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23957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Luca Arcudi Kristian </a:t>
            </a:r>
            <a:r>
              <a:rPr lang="it-IT" b="1" dirty="0" err="1"/>
              <a:t>Dedja</a:t>
            </a: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LICEO SCIENTIFICO FERMI GENOVA SAMPIERDARENA CLASSE 3^C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https://create.piktochart.com/output/492787abd25a-it-s-a-blank-template </a:t>
            </a: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22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99976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205401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b="1" dirty="0"/>
              <a:t>Viola Pavoncelli Riccardo Menconi Francesca Ameri </a:t>
            </a:r>
            <a:endParaRPr lang="it-IT" sz="2000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LICEO SCIENTIFICO FERMI GENOVA SAMPIERDARENA CLASSE 3^E</a:t>
            </a:r>
          </a:p>
          <a:p>
            <a:pPr marL="0" indent="0" algn="ctr">
              <a:buNone/>
            </a:pPr>
            <a:endParaRPr lang="it-IT" sz="2000" dirty="0"/>
          </a:p>
          <a:p>
            <a:pPr marL="0" indent="0" algn="ctr">
              <a:buNone/>
            </a:pP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https://create.piktochart.com/output/c4fba318da83-it-s-a-blank-template</a:t>
            </a: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23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9225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4685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Riccardo Gerbi Andrea Orecchia Daniele Zottoli</a:t>
            </a:r>
          </a:p>
          <a:p>
            <a:pPr marL="0" indent="0" algn="ctr">
              <a:buNone/>
            </a:pPr>
            <a:endParaRPr lang="it-IT" sz="2000" b="1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LICEO SCIENTIFICO FERMI GENOVA SAMPIERDARENA CLASSE 3^F</a:t>
            </a:r>
          </a:p>
          <a:p>
            <a:pPr marL="0" indent="0" algn="ctr">
              <a:buNone/>
            </a:pPr>
            <a:endParaRPr lang="it-IT" sz="2000" dirty="0"/>
          </a:p>
          <a:p>
            <a:pPr marL="0" indent="0" algn="ctr">
              <a:buNone/>
            </a:pP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https://create.piktochart.com/output/53ae25e9452c-it-s-a-blank-template</a:t>
            </a: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24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2870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246851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b="1" dirty="0"/>
              <a:t>Lucrezia Visconti Andrea Pinto </a:t>
            </a:r>
            <a:r>
              <a:rPr lang="it-IT" b="1" dirty="0" err="1"/>
              <a:t>Kirushan</a:t>
            </a:r>
            <a:r>
              <a:rPr lang="it-IT" b="1" dirty="0"/>
              <a:t> </a:t>
            </a:r>
            <a:r>
              <a:rPr lang="it-IT" b="1" dirty="0" err="1"/>
              <a:t>Kajenthiran</a:t>
            </a:r>
            <a:endParaRPr lang="it-IT" b="1" dirty="0"/>
          </a:p>
          <a:p>
            <a:pPr marL="0" indent="0" algn="ctr">
              <a:buNone/>
            </a:pPr>
            <a:endParaRPr lang="it-IT" sz="2000" dirty="0"/>
          </a:p>
          <a:p>
            <a:pPr marL="0" indent="0" algn="ctr">
              <a:buNone/>
            </a:pPr>
            <a:r>
              <a:rPr lang="it-IT" b="1" dirty="0"/>
              <a:t>Infografica 1^ classificata </a:t>
            </a:r>
          </a:p>
          <a:p>
            <a:pPr marL="0" indent="0" algn="ctr">
              <a:buNone/>
            </a:pPr>
            <a:r>
              <a:rPr lang="it-IT" b="1" dirty="0"/>
              <a:t>ISTITUTO ISTRUZIONE SUPERIORE MONTALE CLASSE 5^ E Professionale, indirizzo logistica - plesso di Archimede</a:t>
            </a:r>
          </a:p>
          <a:p>
            <a:pPr marL="0" indent="0" algn="ctr">
              <a:buNone/>
            </a:pPr>
            <a:r>
              <a:rPr lang="it-IT" b="1" dirty="0"/>
              <a:t> </a:t>
            </a: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https://create.piktochart.com/output/a5a132d60506-it-s-a-blank-template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25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7472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MENZIONI</a:t>
            </a:r>
          </a:p>
        </p:txBody>
      </p:sp>
      <p:pic>
        <p:nvPicPr>
          <p:cNvPr id="3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45964" y="6524451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26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7" name="Rettangolo 6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9388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891530"/>
          </a:xfrm>
        </p:spPr>
        <p:txBody>
          <a:bodyPr>
            <a:normAutofit fontScale="90000"/>
          </a:bodyPr>
          <a:lstStyle/>
          <a:p>
            <a:r>
              <a:rPr lang="it-IT" dirty="0"/>
              <a:t>Le migliori classi dei singoli Istituti sono:</a:t>
            </a:r>
            <a:br>
              <a:rPr lang="it-IT" dirty="0"/>
            </a:br>
            <a:r>
              <a:rPr lang="it-IT" dirty="0"/>
              <a:t>IIS Einaudi – 4^A RIM </a:t>
            </a:r>
            <a:br>
              <a:rPr lang="it-IT" dirty="0"/>
            </a:br>
            <a:r>
              <a:rPr lang="it-IT" dirty="0"/>
              <a:t>IIS </a:t>
            </a:r>
            <a:r>
              <a:rPr lang="it-IT" dirty="0" err="1"/>
              <a:t>Liceti</a:t>
            </a:r>
            <a:r>
              <a:rPr lang="it-IT" dirty="0"/>
              <a:t> - 4^ URIM </a:t>
            </a:r>
            <a:br>
              <a:rPr lang="it-IT" dirty="0"/>
            </a:br>
            <a:r>
              <a:rPr lang="it-IT" dirty="0"/>
              <a:t>LS Fermi – 3^ F</a:t>
            </a:r>
          </a:p>
        </p:txBody>
      </p:sp>
      <p:pic>
        <p:nvPicPr>
          <p:cNvPr id="3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45964" y="6524451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27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7" name="Rettangolo 6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782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PODIO</a:t>
            </a:r>
          </a:p>
        </p:txBody>
      </p:sp>
      <p:pic>
        <p:nvPicPr>
          <p:cNvPr id="3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28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7" name="Rettangolo 6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4338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02012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Elena Tuccio Valentina Manganaro Matteo Trimboli Federico Morchio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3^ classificata assoluta a pari merito a livello provinciale</a:t>
            </a:r>
          </a:p>
          <a:p>
            <a:pPr marL="0" indent="0" algn="ctr">
              <a:buNone/>
            </a:pPr>
            <a:r>
              <a:rPr lang="it-IT" b="1" dirty="0"/>
              <a:t>ISTITUTO ISTRUZIONE SUPERIORE EINAUDI</a:t>
            </a:r>
          </a:p>
          <a:p>
            <a:pPr marL="0" indent="0" algn="ctr">
              <a:buNone/>
            </a:pPr>
            <a:r>
              <a:rPr lang="it-IT" dirty="0">
                <a:hlinkClick r:id="rId2"/>
              </a:rPr>
              <a:t>https://create.piktochart.com/output/64942ae05723-it-s-a-blank-template</a:t>
            </a: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29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983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95288" y="6453188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3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pic>
        <p:nvPicPr>
          <p:cNvPr id="9" name="Picture 2" descr="Logo della Camera di Commercio di Genov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3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18B194C-3D4A-8B75-7A15-BA6A3332AC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03852"/>
            <a:ext cx="9144000" cy="485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8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6406" y="102012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Lucrezia Visconti Andrea Pinto </a:t>
            </a:r>
            <a:r>
              <a:rPr lang="it-IT" b="1" dirty="0" err="1"/>
              <a:t>Kirushan</a:t>
            </a:r>
            <a:r>
              <a:rPr lang="it-IT" b="1" dirty="0"/>
              <a:t> </a:t>
            </a:r>
            <a:r>
              <a:rPr lang="it-IT" b="1" dirty="0" err="1"/>
              <a:t>Kajenthiran</a:t>
            </a:r>
            <a:endParaRPr lang="it-IT" b="1" dirty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3^ classificata assoluta a pari merito a livello provinciale</a:t>
            </a:r>
          </a:p>
          <a:p>
            <a:pPr marL="0" indent="0" algn="ctr">
              <a:buNone/>
            </a:pPr>
            <a:r>
              <a:rPr lang="it-IT" b="1" dirty="0"/>
              <a:t>ISTITUTO ISTRUZIONE SUPERIORE MONTALE</a:t>
            </a:r>
          </a:p>
          <a:p>
            <a:pPr marL="0" indent="0" algn="ctr">
              <a:buNone/>
            </a:pPr>
            <a:r>
              <a:rPr lang="it-IT" dirty="0">
                <a:hlinkClick r:id="rId2"/>
              </a:rPr>
              <a:t>https://create.piktochart.com/output/a5a132d60506-it-s-a-blank-template</a:t>
            </a: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30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369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4685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/>
              <a:t>Riccardo Gerbi Andrea Orecchia Daniele Zottoli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2^ classificata assoluta a livello provinciale</a:t>
            </a:r>
            <a:endParaRPr lang="it-IT" dirty="0"/>
          </a:p>
          <a:p>
            <a:pPr marL="0" indent="0" algn="ctr">
              <a:buNone/>
            </a:pPr>
            <a:r>
              <a:rPr lang="it-IT" b="1" dirty="0"/>
              <a:t>LICEO SCIENTIFICO FERMI</a:t>
            </a:r>
            <a:endParaRPr lang="it-IT" dirty="0"/>
          </a:p>
          <a:p>
            <a:pPr marL="0" indent="0" algn="ctr">
              <a:buNone/>
            </a:pPr>
            <a:r>
              <a:rPr lang="it-IT" sz="32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https://create.piktochart.com/output/53ae25e9452c-it-s-a-blank-template</a:t>
            </a: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31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421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038635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sz="3500" b="1" dirty="0"/>
              <a:t>Sara Morelli Vanessa Vettorello Elisa </a:t>
            </a:r>
            <a:r>
              <a:rPr lang="it-IT" sz="3500" b="1" dirty="0" err="1"/>
              <a:t>Dolenz</a:t>
            </a:r>
            <a:r>
              <a:rPr lang="it-IT" sz="3500" b="1" dirty="0"/>
              <a:t> </a:t>
            </a:r>
          </a:p>
          <a:p>
            <a:pPr marL="0" indent="0" algn="ctr">
              <a:buNone/>
            </a:pPr>
            <a:endParaRPr lang="it-IT" sz="3500" b="1" dirty="0"/>
          </a:p>
          <a:p>
            <a:pPr marL="0" indent="0" algn="ctr">
              <a:buNone/>
            </a:pPr>
            <a:r>
              <a:rPr lang="it-IT" sz="3500" b="1" dirty="0"/>
              <a:t>Infografica 1^ classificata assoluta a livello provinciale</a:t>
            </a:r>
          </a:p>
          <a:p>
            <a:pPr marL="0" indent="0" algn="ctr">
              <a:buNone/>
            </a:pPr>
            <a:r>
              <a:rPr lang="it-IT" sz="3500" b="1" dirty="0"/>
              <a:t>ISTITUTO ISTRUZIONE SUPERIORE LICETI</a:t>
            </a:r>
          </a:p>
          <a:p>
            <a:pPr marL="0" indent="0" algn="ctr">
              <a:buNone/>
            </a:pPr>
            <a:endParaRPr lang="it-IT" sz="3500" b="1" dirty="0"/>
          </a:p>
          <a:p>
            <a:pPr marL="0" indent="0" algn="ctr">
              <a:buNone/>
            </a:pPr>
            <a:r>
              <a:rPr lang="it-IT" sz="3500" dirty="0">
                <a:hlinkClick r:id="rId3"/>
              </a:rPr>
              <a:t>https://create.piktochart.com/output/60798828-my-visual</a:t>
            </a:r>
            <a:endParaRPr lang="it-IT" sz="3500" dirty="0"/>
          </a:p>
          <a:p>
            <a:pPr marL="0" indent="0" algn="ctr">
              <a:buNone/>
            </a:pPr>
            <a:endParaRPr lang="it-IT" sz="3500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32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35900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/>
              <a:t>Complimenti a tutti!</a:t>
            </a:r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33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280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95288" y="6453188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4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pic>
        <p:nvPicPr>
          <p:cNvPr id="9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4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  <p:graphicFrame>
        <p:nvGraphicFramePr>
          <p:cNvPr id="15" name="Oggetto 14">
            <a:extLst>
              <a:ext uri="{FF2B5EF4-FFF2-40B4-BE49-F238E27FC236}">
                <a16:creationId xmlns:a16="http://schemas.microsoft.com/office/drawing/2014/main" id="{B11A8C10-F1E2-506D-D0B4-0F1A21AC70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072754"/>
              </p:ext>
            </p:extLst>
          </p:nvPr>
        </p:nvGraphicFramePr>
        <p:xfrm>
          <a:off x="683568" y="1188118"/>
          <a:ext cx="7649794" cy="430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257800" imgH="2962368" progId="Excel.Sheet.12">
                  <p:embed/>
                </p:oleObj>
              </mc:Choice>
              <mc:Fallback>
                <p:oleObj name="Worksheet" r:id="rId4" imgW="5257800" imgH="296236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3568" y="1188118"/>
                        <a:ext cx="7649794" cy="4309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6662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5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0215796"/>
              </p:ext>
            </p:extLst>
          </p:nvPr>
        </p:nvGraphicFramePr>
        <p:xfrm>
          <a:off x="899592" y="1038636"/>
          <a:ext cx="6984776" cy="4838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95208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7622675"/>
              </p:ext>
            </p:extLst>
          </p:nvPr>
        </p:nvGraphicFramePr>
        <p:xfrm>
          <a:off x="502754" y="1232756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Logo della Camera di Commercio di Ge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6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4105311"/>
              </p:ext>
            </p:extLst>
          </p:nvPr>
        </p:nvGraphicFramePr>
        <p:xfrm>
          <a:off x="1259632" y="1315065"/>
          <a:ext cx="67687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05361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614396"/>
              </p:ext>
            </p:extLst>
          </p:nvPr>
        </p:nvGraphicFramePr>
        <p:xfrm>
          <a:off x="466750" y="1232756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Logo della Camera di Commercio di Ge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piede slit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7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  <p:graphicFrame>
        <p:nvGraphicFramePr>
          <p:cNvPr id="2" name="Grafico 1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102824"/>
              </p:ext>
            </p:extLst>
          </p:nvPr>
        </p:nvGraphicFramePr>
        <p:xfrm>
          <a:off x="495350" y="1045175"/>
          <a:ext cx="8064102" cy="4540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382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 MIGLIORI INFOGRAFICHE </a:t>
            </a:r>
            <a:br>
              <a:rPr lang="it-IT" dirty="0"/>
            </a:br>
            <a:r>
              <a:rPr lang="it-IT" dirty="0"/>
              <a:t>DELLE SINGOLE CLASSI</a:t>
            </a:r>
          </a:p>
        </p:txBody>
      </p:sp>
      <p:pic>
        <p:nvPicPr>
          <p:cNvPr id="3" name="Picture 2" descr="Logo della Camera di Commercio di Ge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piede slit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8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7" name="Rettangolo 6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3720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13155"/>
            <a:ext cx="8435280" cy="48641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Keira </a:t>
            </a:r>
            <a:r>
              <a:rPr lang="it-IT" b="1" dirty="0" err="1"/>
              <a:t>Decimavilla</a:t>
            </a:r>
            <a:r>
              <a:rPr lang="it-IT" b="1" dirty="0"/>
              <a:t>  Marco Razzano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b="1" dirty="0"/>
              <a:t>Infografica 1^ classificata</a:t>
            </a:r>
          </a:p>
          <a:p>
            <a:pPr marL="0" indent="0" algn="ctr">
              <a:buNone/>
            </a:pPr>
            <a:r>
              <a:rPr lang="it-IT" b="1" dirty="0"/>
              <a:t>ISTITUTO ISTRUZIONE SUPERIORE EINAUDI GENOVA SAMPIERDARENA CLASSE 5B SIA</a:t>
            </a:r>
            <a:endParaRPr lang="it-IT" dirty="0"/>
          </a:p>
          <a:p>
            <a:pPr marL="0" indent="0">
              <a:buNone/>
            </a:pPr>
            <a:endParaRPr lang="it-IT" b="1" u="sng" dirty="0">
              <a:hlinkClick r:id="rId2"/>
            </a:endParaRPr>
          </a:p>
          <a:p>
            <a:pPr marL="0" indent="0" algn="ctr">
              <a:buNone/>
            </a:pPr>
            <a:r>
              <a:rPr lang="it-IT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https://create.piktochart.com/output/a5f01b91c61d-inflazione</a:t>
            </a:r>
            <a:endParaRPr lang="it-IT" dirty="0"/>
          </a:p>
        </p:txBody>
      </p:sp>
      <p:pic>
        <p:nvPicPr>
          <p:cNvPr id="4" name="Picture 2" descr="Logo della Camera di Commercio di Genov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" y="-20179"/>
            <a:ext cx="1824137" cy="49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piede slit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" r="410" b="8640"/>
          <a:stretch>
            <a:fillRect/>
          </a:stretch>
        </p:blipFill>
        <p:spPr bwMode="auto">
          <a:xfrm>
            <a:off x="0" y="5772814"/>
            <a:ext cx="914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5964" y="6461727"/>
            <a:ext cx="1584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it-IT" altLang="it-IT" sz="1200" dirty="0">
                <a:solidFill>
                  <a:schemeClr val="bg1"/>
                </a:solidFill>
              </a:rPr>
              <a:t>Pag. </a:t>
            </a:r>
            <a:fld id="{54FC2106-3119-4B3A-95F3-E69D03AC0D90}" type="slidenum">
              <a:rPr lang="it-IT" altLang="it-IT" sz="1200">
                <a:solidFill>
                  <a:schemeClr val="bg1"/>
                </a:solidFill>
              </a:rPr>
              <a:pPr eaLnBrk="1" hangingPunct="1"/>
              <a:t>9</a:t>
            </a:fld>
            <a:endParaRPr lang="it-IT" altLang="it-IT" sz="1200" dirty="0">
              <a:solidFill>
                <a:schemeClr val="bg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286794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Settore Statistica e Prezzi</a:t>
            </a:r>
          </a:p>
          <a:p>
            <a:pPr algn="ctr"/>
            <a:r>
              <a:rPr lang="it-IT" altLang="it-IT" sz="1400" b="1" dirty="0">
                <a:solidFill>
                  <a:schemeClr val="bg1"/>
                </a:solidFill>
                <a:sym typeface="Wingdings" pitchFamily="2" charset="2"/>
              </a:rPr>
              <a:t>Camera di Commercio di Genova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5976" y="-20179"/>
            <a:ext cx="4788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“NON FARTI VENIRE IL MAL DI TESTA: LA STATISTICA TE LA SPIEGHIAMO NOI!”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1192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750</TotalTime>
  <Words>1634</Words>
  <Application>Microsoft Office PowerPoint</Application>
  <PresentationFormat>Presentazione su schermo (4:3)</PresentationFormat>
  <Paragraphs>272</Paragraphs>
  <Slides>33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7" baseType="lpstr">
      <vt:lpstr>Arial</vt:lpstr>
      <vt:lpstr>Calibri</vt:lpstr>
      <vt:lpstr>Tema di Office</vt:lpstr>
      <vt:lpstr>Worksheet</vt:lpstr>
      <vt:lpstr>“NON FARTI VENIRE IL MAL DI TESTA: LA STATISTICA TE LA SPIEGHIAMO NOI!”</vt:lpstr>
      <vt:lpstr>ATTIVITA’ E RISULTATI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LE MIGLIORI INFOGRAFICHE  DELLE SINGOLE CLASSI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MENZIONI</vt:lpstr>
      <vt:lpstr>Le migliori classi dei singoli Istituti sono: IIS Einaudi – 4^A RIM  IIS Liceti - 4^ URIM  LS Fermi – 3^ F</vt:lpstr>
      <vt:lpstr>IL PODIO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Cciaa Genova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Sirito Claudia</dc:creator>
  <cp:lastModifiedBy>Sirito Claudia</cp:lastModifiedBy>
  <cp:revision>59</cp:revision>
  <dcterms:created xsi:type="dcterms:W3CDTF">2019-05-09T07:45:55Z</dcterms:created>
  <dcterms:modified xsi:type="dcterms:W3CDTF">2023-05-16T13:28:04Z</dcterms:modified>
</cp:coreProperties>
</file>