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6"/>
  </p:notesMasterIdLst>
  <p:sldIdLst>
    <p:sldId id="277" r:id="rId2"/>
    <p:sldId id="257" r:id="rId3"/>
    <p:sldId id="258" r:id="rId4"/>
    <p:sldId id="259" r:id="rId5"/>
    <p:sldId id="260" r:id="rId6"/>
    <p:sldId id="261" r:id="rId7"/>
    <p:sldId id="278" r:id="rId8"/>
    <p:sldId id="264" r:id="rId9"/>
    <p:sldId id="265" r:id="rId10"/>
    <p:sldId id="271" r:id="rId11"/>
    <p:sldId id="279" r:id="rId12"/>
    <p:sldId id="280" r:id="rId13"/>
    <p:sldId id="281" r:id="rId14"/>
    <p:sldId id="282" r:id="rId15"/>
  </p:sldIdLst>
  <p:sldSz cx="12192000" cy="6858000"/>
  <p:notesSz cx="6858000" cy="9144000"/>
  <p:embeddedFontLst>
    <p:embeddedFont>
      <p:font typeface="Arial Black" panose="020B0A04020102020204" pitchFamily="34" charset="0"/>
      <p:bold r:id="rId17"/>
    </p:embeddedFont>
    <p:embeddedFont>
      <p:font typeface="Roboto" panose="020B060402020202020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3" roundtripDataSignature="AMtx7mgSO5jDicPqm/nD8VFwpLKBFe97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C8C4"/>
    <a:srgbClr val="ADCD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GIOVANNA\EXCELSIOR\avviati_prev_2020_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flessibilit&#224;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problem%20solving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lavorare%20in%20autonomia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lavorare%20in%20gruppo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competenze%20digitali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Universit&#224;%20-%20sostenibilit&#224;%20ambientale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Studi\GIOVANNA\EXCELSIOR\dati%20per%20Firp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Studi\GIOVANNA\EXCELSIOR\dati%20per%20Firp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flessibilit&#224;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problem%20solv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lavorare%20in%20autonomia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lavorare%20in%20grupp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competenze%20digitali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w2kge.intra.cciaa.net\fsge\SedeGaribaldi\StudiStatisticaEstero\StudiStat\ORIENTAMENTI\2023\HUMAN\Licei%20-%20sostenibilit&#224;%20ambientale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sz="18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it-IT" sz="14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rPr>
              <a:t>Serie storica avviati domiciliati in Liguria e lavoratori previsti</a:t>
            </a:r>
          </a:p>
        </c:rich>
      </c:tx>
      <c:layout>
        <c:manualLayout>
          <c:xMode val="edge"/>
          <c:yMode val="edge"/>
          <c:x val="0.26896015549076774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sz="18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4.9401811593673309E-2"/>
          <c:y val="0.26149957999436119"/>
          <c:w val="0.92081194081906914"/>
          <c:h val="0.57303970724589659"/>
        </c:manualLayout>
      </c:layout>
      <c:lineChart>
        <c:grouping val="standard"/>
        <c:varyColors val="0"/>
        <c:ser>
          <c:idx val="0"/>
          <c:order val="0"/>
          <c:tx>
            <c:strRef>
              <c:f>GRAFICO_tot!$A$3</c:f>
              <c:strCache>
                <c:ptCount val="1"/>
                <c:pt idx="0">
                  <c:v>lavoratori domiciliati in liguria avviati CO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GRAFICO_tot!$C$2:$AU$2</c:f>
              <c:numCache>
                <c:formatCode>[$-410]mmm\-yy;@</c:formatCode>
                <c:ptCount val="4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 formatCode="mmm\-yy">
                  <c:v>44958</c:v>
                </c:pt>
                <c:pt idx="37" formatCode="mmm\-yy">
                  <c:v>44986</c:v>
                </c:pt>
                <c:pt idx="38" formatCode="mmm\-yy">
                  <c:v>45017</c:v>
                </c:pt>
                <c:pt idx="39" formatCode="mmm\-yy">
                  <c:v>45047</c:v>
                </c:pt>
                <c:pt idx="40" formatCode="mmm\-yy">
                  <c:v>45078</c:v>
                </c:pt>
                <c:pt idx="41" formatCode="mmm\-yy">
                  <c:v>45108</c:v>
                </c:pt>
                <c:pt idx="42" formatCode="mmm\-yy">
                  <c:v>45139</c:v>
                </c:pt>
                <c:pt idx="43" formatCode="mmm\-yy">
                  <c:v>45170</c:v>
                </c:pt>
                <c:pt idx="44" formatCode="mmm\-yy">
                  <c:v>45200</c:v>
                </c:pt>
              </c:numCache>
            </c:numRef>
          </c:cat>
          <c:val>
            <c:numRef>
              <c:f>GRAFICO_tot!$C$3:$AU$3</c:f>
              <c:numCache>
                <c:formatCode>#,##0</c:formatCode>
                <c:ptCount val="45"/>
                <c:pt idx="0">
                  <c:v>6447</c:v>
                </c:pt>
                <c:pt idx="1">
                  <c:v>5549</c:v>
                </c:pt>
                <c:pt idx="2">
                  <c:v>2436</c:v>
                </c:pt>
                <c:pt idx="3">
                  <c:v>9315</c:v>
                </c:pt>
                <c:pt idx="4">
                  <c:v>20292</c:v>
                </c:pt>
                <c:pt idx="5">
                  <c:v>19037</c:v>
                </c:pt>
                <c:pt idx="6">
                  <c:v>9264</c:v>
                </c:pt>
                <c:pt idx="7">
                  <c:v>13574</c:v>
                </c:pt>
                <c:pt idx="8">
                  <c:v>13460</c:v>
                </c:pt>
                <c:pt idx="9">
                  <c:v>11057</c:v>
                </c:pt>
                <c:pt idx="10">
                  <c:v>6943</c:v>
                </c:pt>
                <c:pt idx="11">
                  <c:v>9085</c:v>
                </c:pt>
                <c:pt idx="12">
                  <c:v>9000</c:v>
                </c:pt>
                <c:pt idx="13">
                  <c:v>9833</c:v>
                </c:pt>
                <c:pt idx="14">
                  <c:v>10948</c:v>
                </c:pt>
                <c:pt idx="15">
                  <c:v>20194</c:v>
                </c:pt>
                <c:pt idx="16">
                  <c:v>26458</c:v>
                </c:pt>
                <c:pt idx="17">
                  <c:v>18632</c:v>
                </c:pt>
                <c:pt idx="18">
                  <c:v>8942</c:v>
                </c:pt>
                <c:pt idx="19">
                  <c:v>14197</c:v>
                </c:pt>
                <c:pt idx="20">
                  <c:v>16582</c:v>
                </c:pt>
                <c:pt idx="21">
                  <c:v>12861</c:v>
                </c:pt>
                <c:pt idx="22">
                  <c:v>12159</c:v>
                </c:pt>
                <c:pt idx="23">
                  <c:v>15492</c:v>
                </c:pt>
                <c:pt idx="24">
                  <c:v>13042</c:v>
                </c:pt>
                <c:pt idx="25">
                  <c:v>16770</c:v>
                </c:pt>
                <c:pt idx="26">
                  <c:v>22989</c:v>
                </c:pt>
                <c:pt idx="27">
                  <c:v>19725</c:v>
                </c:pt>
                <c:pt idx="28">
                  <c:v>24294</c:v>
                </c:pt>
                <c:pt idx="29">
                  <c:v>18065</c:v>
                </c:pt>
                <c:pt idx="30">
                  <c:v>10370</c:v>
                </c:pt>
                <c:pt idx="31">
                  <c:v>14691</c:v>
                </c:pt>
                <c:pt idx="32">
                  <c:v>16993</c:v>
                </c:pt>
                <c:pt idx="33">
                  <c:v>14781</c:v>
                </c:pt>
                <c:pt idx="34">
                  <c:v>12009</c:v>
                </c:pt>
                <c:pt idx="35">
                  <c:v>14855</c:v>
                </c:pt>
                <c:pt idx="36">
                  <c:v>13501</c:v>
                </c:pt>
                <c:pt idx="37">
                  <c:v>17627</c:v>
                </c:pt>
                <c:pt idx="38">
                  <c:v>22009</c:v>
                </c:pt>
                <c:pt idx="39">
                  <c:v>17705</c:v>
                </c:pt>
                <c:pt idx="40">
                  <c:v>23393</c:v>
                </c:pt>
                <c:pt idx="41">
                  <c:v>19010</c:v>
                </c:pt>
                <c:pt idx="42">
                  <c:v>9585</c:v>
                </c:pt>
                <c:pt idx="43">
                  <c:v>15283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8D6-4141-A2DD-1887864F5C78}"/>
            </c:ext>
          </c:extLst>
        </c:ser>
        <c:ser>
          <c:idx val="1"/>
          <c:order val="1"/>
          <c:tx>
            <c:strRef>
              <c:f>GRAFICO_tot!$A$4</c:f>
              <c:strCache>
                <c:ptCount val="1"/>
                <c:pt idx="0">
                  <c:v>lavoratori previsti dalle imprese Excelsior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GRAFICO_tot!$C$2:$AU$2</c:f>
              <c:numCache>
                <c:formatCode>[$-410]mmm\-yy;@</c:formatCode>
                <c:ptCount val="45"/>
                <c:pt idx="0">
                  <c:v>43862</c:v>
                </c:pt>
                <c:pt idx="1">
                  <c:v>43891</c:v>
                </c:pt>
                <c:pt idx="2">
                  <c:v>43922</c:v>
                </c:pt>
                <c:pt idx="3">
                  <c:v>43952</c:v>
                </c:pt>
                <c:pt idx="4">
                  <c:v>43983</c:v>
                </c:pt>
                <c:pt idx="5">
                  <c:v>44013</c:v>
                </c:pt>
                <c:pt idx="6">
                  <c:v>44044</c:v>
                </c:pt>
                <c:pt idx="7">
                  <c:v>44075</c:v>
                </c:pt>
                <c:pt idx="8">
                  <c:v>44105</c:v>
                </c:pt>
                <c:pt idx="9">
                  <c:v>44136</c:v>
                </c:pt>
                <c:pt idx="10">
                  <c:v>44166</c:v>
                </c:pt>
                <c:pt idx="11">
                  <c:v>44197</c:v>
                </c:pt>
                <c:pt idx="12">
                  <c:v>44228</c:v>
                </c:pt>
                <c:pt idx="13">
                  <c:v>44256</c:v>
                </c:pt>
                <c:pt idx="14">
                  <c:v>44287</c:v>
                </c:pt>
                <c:pt idx="15">
                  <c:v>44317</c:v>
                </c:pt>
                <c:pt idx="16">
                  <c:v>44348</c:v>
                </c:pt>
                <c:pt idx="17">
                  <c:v>44378</c:v>
                </c:pt>
                <c:pt idx="18">
                  <c:v>44409</c:v>
                </c:pt>
                <c:pt idx="19">
                  <c:v>44440</c:v>
                </c:pt>
                <c:pt idx="20">
                  <c:v>44470</c:v>
                </c:pt>
                <c:pt idx="21">
                  <c:v>44501</c:v>
                </c:pt>
                <c:pt idx="22">
                  <c:v>44531</c:v>
                </c:pt>
                <c:pt idx="23">
                  <c:v>44562</c:v>
                </c:pt>
                <c:pt idx="24">
                  <c:v>44593</c:v>
                </c:pt>
                <c:pt idx="25">
                  <c:v>44621</c:v>
                </c:pt>
                <c:pt idx="26">
                  <c:v>44652</c:v>
                </c:pt>
                <c:pt idx="27">
                  <c:v>44682</c:v>
                </c:pt>
                <c:pt idx="28">
                  <c:v>44713</c:v>
                </c:pt>
                <c:pt idx="29">
                  <c:v>44743</c:v>
                </c:pt>
                <c:pt idx="30">
                  <c:v>44774</c:v>
                </c:pt>
                <c:pt idx="31">
                  <c:v>44805</c:v>
                </c:pt>
                <c:pt idx="32">
                  <c:v>44835</c:v>
                </c:pt>
                <c:pt idx="33">
                  <c:v>44866</c:v>
                </c:pt>
                <c:pt idx="34">
                  <c:v>44896</c:v>
                </c:pt>
                <c:pt idx="35">
                  <c:v>44927</c:v>
                </c:pt>
                <c:pt idx="36" formatCode="mmm\-yy">
                  <c:v>44958</c:v>
                </c:pt>
                <c:pt idx="37" formatCode="mmm\-yy">
                  <c:v>44986</c:v>
                </c:pt>
                <c:pt idx="38" formatCode="mmm\-yy">
                  <c:v>45017</c:v>
                </c:pt>
                <c:pt idx="39" formatCode="mmm\-yy">
                  <c:v>45047</c:v>
                </c:pt>
                <c:pt idx="40" formatCode="mmm\-yy">
                  <c:v>45078</c:v>
                </c:pt>
                <c:pt idx="41" formatCode="mmm\-yy">
                  <c:v>45108</c:v>
                </c:pt>
                <c:pt idx="42" formatCode="mmm\-yy">
                  <c:v>45139</c:v>
                </c:pt>
                <c:pt idx="43" formatCode="mmm\-yy">
                  <c:v>45170</c:v>
                </c:pt>
                <c:pt idx="44" formatCode="mmm\-yy">
                  <c:v>45200</c:v>
                </c:pt>
              </c:numCache>
            </c:numRef>
          </c:cat>
          <c:val>
            <c:numRef>
              <c:f>GRAFICO_tot!$C$4:$AU$4</c:f>
              <c:numCache>
                <c:formatCode>#,##0</c:formatCode>
                <c:ptCount val="45"/>
                <c:pt idx="0">
                  <c:v>8060</c:v>
                </c:pt>
                <c:pt idx="5">
                  <c:v>5460</c:v>
                </c:pt>
                <c:pt idx="6">
                  <c:v>5100</c:v>
                </c:pt>
                <c:pt idx="7">
                  <c:v>6560</c:v>
                </c:pt>
                <c:pt idx="8">
                  <c:v>5820</c:v>
                </c:pt>
                <c:pt idx="9">
                  <c:v>6150</c:v>
                </c:pt>
                <c:pt idx="10">
                  <c:v>4920</c:v>
                </c:pt>
                <c:pt idx="11">
                  <c:v>8460</c:v>
                </c:pt>
                <c:pt idx="12">
                  <c:v>5230</c:v>
                </c:pt>
                <c:pt idx="13">
                  <c:v>8820</c:v>
                </c:pt>
                <c:pt idx="14">
                  <c:v>8030</c:v>
                </c:pt>
                <c:pt idx="15">
                  <c:v>10370</c:v>
                </c:pt>
                <c:pt idx="16">
                  <c:v>16600</c:v>
                </c:pt>
                <c:pt idx="17">
                  <c:v>15340</c:v>
                </c:pt>
                <c:pt idx="18">
                  <c:v>7790</c:v>
                </c:pt>
                <c:pt idx="19">
                  <c:v>11910</c:v>
                </c:pt>
                <c:pt idx="20">
                  <c:v>10910</c:v>
                </c:pt>
                <c:pt idx="21">
                  <c:v>9300</c:v>
                </c:pt>
                <c:pt idx="22">
                  <c:v>9540</c:v>
                </c:pt>
                <c:pt idx="23">
                  <c:v>10950</c:v>
                </c:pt>
                <c:pt idx="24">
                  <c:v>7610</c:v>
                </c:pt>
                <c:pt idx="25">
                  <c:v>9760</c:v>
                </c:pt>
                <c:pt idx="26">
                  <c:v>12410</c:v>
                </c:pt>
                <c:pt idx="27">
                  <c:v>11610</c:v>
                </c:pt>
                <c:pt idx="28">
                  <c:v>18130</c:v>
                </c:pt>
                <c:pt idx="29">
                  <c:v>13910</c:v>
                </c:pt>
                <c:pt idx="30">
                  <c:v>7660</c:v>
                </c:pt>
                <c:pt idx="31">
                  <c:v>11100</c:v>
                </c:pt>
                <c:pt idx="32">
                  <c:v>10940</c:v>
                </c:pt>
                <c:pt idx="33">
                  <c:v>8950</c:v>
                </c:pt>
                <c:pt idx="34">
                  <c:v>8690</c:v>
                </c:pt>
                <c:pt idx="35">
                  <c:v>11990</c:v>
                </c:pt>
                <c:pt idx="36">
                  <c:v>9410</c:v>
                </c:pt>
                <c:pt idx="37">
                  <c:v>11240</c:v>
                </c:pt>
                <c:pt idx="38" formatCode="General">
                  <c:v>13380</c:v>
                </c:pt>
                <c:pt idx="39" formatCode="General">
                  <c:v>12510</c:v>
                </c:pt>
                <c:pt idx="40" formatCode="General">
                  <c:v>17230</c:v>
                </c:pt>
                <c:pt idx="41" formatCode="General">
                  <c:v>16240</c:v>
                </c:pt>
                <c:pt idx="42">
                  <c:v>8150</c:v>
                </c:pt>
                <c:pt idx="43">
                  <c:v>10710</c:v>
                </c:pt>
                <c:pt idx="44">
                  <c:v>11020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8D6-4141-A2DD-1887864F5C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9049824"/>
        <c:axId val="371893632"/>
      </c:lineChart>
      <c:dateAx>
        <c:axId val="369049824"/>
        <c:scaling>
          <c:orientation val="minMax"/>
        </c:scaling>
        <c:delete val="0"/>
        <c:axPos val="b"/>
        <c:numFmt formatCode="[$-410]mmm\-yy;@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1893632"/>
        <c:crosses val="autoZero"/>
        <c:auto val="1"/>
        <c:lblOffset val="100"/>
        <c:baseTimeUnit val="months"/>
      </c:dateAx>
      <c:valAx>
        <c:axId val="371893632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690498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67614358852443956"/>
          <c:y val="0.13877838013170893"/>
          <c:w val="0.2826025629149298"/>
          <c:h val="0.124585589591998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Flessibilità e adattamento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'[Università - flessibilità.xlsx]dati (68)'!$A$17:$A$23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'[Università - flessibilità.xlsx]dati (68)'!$B$17:$B$23</c:f>
              <c:numCache>
                <c:formatCode>General</c:formatCode>
                <c:ptCount val="7"/>
                <c:pt idx="0">
                  <c:v>81.2</c:v>
                </c:pt>
                <c:pt idx="1">
                  <c:v>95.5</c:v>
                </c:pt>
                <c:pt idx="2">
                  <c:v>90.2</c:v>
                </c:pt>
                <c:pt idx="3">
                  <c:v>67.3</c:v>
                </c:pt>
                <c:pt idx="4">
                  <c:v>85.2</c:v>
                </c:pt>
                <c:pt idx="5">
                  <c:v>81.7</c:v>
                </c:pt>
                <c:pt idx="6" formatCode="0.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A8-4E8A-BE70-12C6D71CDF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1513695"/>
        <c:axId val="341520767"/>
      </c:barChart>
      <c:catAx>
        <c:axId val="341513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41520767"/>
        <c:crosses val="autoZero"/>
        <c:auto val="1"/>
        <c:lblAlgn val="ctr"/>
        <c:lblOffset val="100"/>
        <c:noMultiLvlLbl val="0"/>
      </c:catAx>
      <c:valAx>
        <c:axId val="3415207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15136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Problem solving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'dati (65)'!$A$18:$A$24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'dati (65)'!$B$18:$B$24</c:f>
              <c:numCache>
                <c:formatCode>General</c:formatCode>
                <c:ptCount val="7"/>
                <c:pt idx="0">
                  <c:v>58.7</c:v>
                </c:pt>
                <c:pt idx="1">
                  <c:v>90.9</c:v>
                </c:pt>
                <c:pt idx="2">
                  <c:v>90.2</c:v>
                </c:pt>
                <c:pt idx="3" formatCode="0.0">
                  <c:v>49</c:v>
                </c:pt>
                <c:pt idx="4" formatCode="0.0">
                  <c:v>63</c:v>
                </c:pt>
                <c:pt idx="5">
                  <c:v>76.8</c:v>
                </c:pt>
                <c:pt idx="6">
                  <c:v>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EF-4E4F-967F-BAF592410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13426815"/>
        <c:axId val="1313430559"/>
      </c:barChart>
      <c:catAx>
        <c:axId val="1313426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13430559"/>
        <c:crosses val="autoZero"/>
        <c:auto val="1"/>
        <c:lblAlgn val="ctr"/>
        <c:lblOffset val="100"/>
        <c:noMultiLvlLbl val="0"/>
      </c:catAx>
      <c:valAx>
        <c:axId val="131343055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13426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Lavorare in autonomia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'[Università - lavorare in autonomia.xlsx]dati (67)'!$A$18:$A$24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'[Università - lavorare in autonomia.xlsx]dati (67)'!$B$18:$B$24</c:f>
              <c:numCache>
                <c:formatCode>General</c:formatCode>
                <c:ptCount val="7"/>
                <c:pt idx="0">
                  <c:v>53.7</c:v>
                </c:pt>
                <c:pt idx="1">
                  <c:v>86.4</c:v>
                </c:pt>
                <c:pt idx="2">
                  <c:v>63.4</c:v>
                </c:pt>
                <c:pt idx="3">
                  <c:v>55.1</c:v>
                </c:pt>
                <c:pt idx="4">
                  <c:v>66.7</c:v>
                </c:pt>
                <c:pt idx="5" formatCode="0.0">
                  <c:v>64</c:v>
                </c:pt>
                <c:pt idx="6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704-4BA7-8641-EB88D70CBF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42287279"/>
        <c:axId val="1342292687"/>
      </c:barChart>
      <c:catAx>
        <c:axId val="13422872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342292687"/>
        <c:crosses val="autoZero"/>
        <c:auto val="1"/>
        <c:lblAlgn val="ctr"/>
        <c:lblOffset val="100"/>
        <c:noMultiLvlLbl val="0"/>
      </c:catAx>
      <c:valAx>
        <c:axId val="13422926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422872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Lavorare in gruppo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'[Università - lavorare in gruppo.xlsx]dati (66)'!$A$19:$A$25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'[Università - lavorare in gruppo.xlsx]dati (66)'!$B$19:$B$25</c:f>
              <c:numCache>
                <c:formatCode>0.0</c:formatCode>
                <c:ptCount val="7"/>
                <c:pt idx="0" formatCode="General">
                  <c:v>81.2</c:v>
                </c:pt>
                <c:pt idx="1">
                  <c:v>100</c:v>
                </c:pt>
                <c:pt idx="2" formatCode="General">
                  <c:v>90.2</c:v>
                </c:pt>
                <c:pt idx="3" formatCode="General">
                  <c:v>79.599999999999994</c:v>
                </c:pt>
                <c:pt idx="4" formatCode="General">
                  <c:v>85.2</c:v>
                </c:pt>
                <c:pt idx="5">
                  <c:v>82</c:v>
                </c:pt>
                <c:pt idx="6" formatCode="General">
                  <c:v>94.4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9D-443F-924F-3CE8A45D18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08977823"/>
        <c:axId val="408981567"/>
      </c:barChart>
      <c:catAx>
        <c:axId val="408977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408981567"/>
        <c:crosses val="autoZero"/>
        <c:auto val="1"/>
        <c:lblAlgn val="ctr"/>
        <c:lblOffset val="100"/>
        <c:noMultiLvlLbl val="0"/>
      </c:catAx>
      <c:valAx>
        <c:axId val="4089815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08977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Competenze digitali di 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'[Università - competenze digitali.xlsx]dati (64)'!$A$17:$A$23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'[Università - competenze digitali.xlsx]dati (64)'!$B$17:$B$23</c:f>
              <c:numCache>
                <c:formatCode>General</c:formatCode>
                <c:ptCount val="7"/>
                <c:pt idx="0">
                  <c:v>77.3</c:v>
                </c:pt>
                <c:pt idx="1">
                  <c:v>81.8</c:v>
                </c:pt>
                <c:pt idx="2">
                  <c:v>75.599999999999994</c:v>
                </c:pt>
                <c:pt idx="3">
                  <c:v>65.3</c:v>
                </c:pt>
                <c:pt idx="4">
                  <c:v>59.3</c:v>
                </c:pt>
                <c:pt idx="5">
                  <c:v>49.1</c:v>
                </c:pt>
                <c:pt idx="6">
                  <c:v>83.3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3C-4F77-BF38-97CE1A43B7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48625455"/>
        <c:axId val="1948626287"/>
      </c:barChart>
      <c:catAx>
        <c:axId val="1948625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948626287"/>
        <c:crosses val="autoZero"/>
        <c:auto val="1"/>
        <c:lblAlgn val="ctr"/>
        <c:lblOffset val="100"/>
        <c:noMultiLvlLbl val="0"/>
      </c:catAx>
      <c:valAx>
        <c:axId val="194862628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948625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Attitudine al risparmio energetico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'[Università - sostenibilità ambientale.xlsx]dati (63)'!$A$18:$A$24</c:f>
              <c:strCache>
                <c:ptCount val="7"/>
                <c:pt idx="0">
                  <c:v>Indirizzo economico</c:v>
                </c:pt>
                <c:pt idx="1">
                  <c:v>Indirizzo politico-sociale</c:v>
                </c:pt>
                <c:pt idx="2">
                  <c:v>Indirizzo giuridico</c:v>
                </c:pt>
                <c:pt idx="3">
                  <c:v>Indirizzo umanistico, filosofico, storico e artistico</c:v>
                </c:pt>
                <c:pt idx="4">
                  <c:v>Indirizzo linguistico, traduttori e interpreti</c:v>
                </c:pt>
                <c:pt idx="5">
                  <c:v>Indirizzo insegnamento e formazione</c:v>
                </c:pt>
                <c:pt idx="6">
                  <c:v>Indirizzo psicologico</c:v>
                </c:pt>
              </c:strCache>
            </c:strRef>
          </c:cat>
          <c:val>
            <c:numRef>
              <c:f>'[Università - sostenibilità ambientale.xlsx]dati (63)'!$B$18:$B$24</c:f>
              <c:numCache>
                <c:formatCode>0.0</c:formatCode>
                <c:ptCount val="7"/>
                <c:pt idx="0" formatCode="General">
                  <c:v>35.1</c:v>
                </c:pt>
                <c:pt idx="1">
                  <c:v>50</c:v>
                </c:pt>
                <c:pt idx="2" formatCode="General">
                  <c:v>26.8</c:v>
                </c:pt>
                <c:pt idx="3" formatCode="General">
                  <c:v>36.700000000000003</c:v>
                </c:pt>
                <c:pt idx="4" formatCode="General">
                  <c:v>40.700000000000003</c:v>
                </c:pt>
                <c:pt idx="5" formatCode="General">
                  <c:v>34.299999999999997</c:v>
                </c:pt>
                <c:pt idx="6" formatCode="General">
                  <c:v>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FD-44B5-B2DC-7AFC72D4F4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72248527"/>
        <c:axId val="372251439"/>
      </c:barChart>
      <c:catAx>
        <c:axId val="3722485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72251439"/>
        <c:crosses val="autoZero"/>
        <c:auto val="1"/>
        <c:lblAlgn val="ctr"/>
        <c:lblOffset val="100"/>
        <c:noMultiLvlLbl val="0"/>
      </c:catAx>
      <c:valAx>
        <c:axId val="372251439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7224852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'O:\StudiStat\Studi\Excelsior - mercato del lavoro\[210328 Excelsior elaborazione dati diplomati 2019 2021.xlsx]Foglio1'!$L$2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4"/>
              <c:numFmt formatCode="#,##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54E-4539-8380-0F1D86824CD0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[1]Foglio1!$K$3:$K$18</c:f>
              <c:strCache>
                <c:ptCount val="16"/>
                <c:pt idx="0">
                  <c:v>Diplomi a indirizzo sistema moda</c:v>
                </c:pt>
                <c:pt idx="1">
                  <c:v>Diplomi a indirizzo grafica e comunicazione</c:v>
                </c:pt>
                <c:pt idx="2">
                  <c:v>Diplomi a indirizzo chimica, materiali e biotecnologie</c:v>
                </c:pt>
                <c:pt idx="3">
                  <c:v>Diplomi a indirizzo linguistico (liceo)</c:v>
                </c:pt>
                <c:pt idx="4">
                  <c:v>Diplomi a indirizzo agrario, agroalimentare e agroindustria</c:v>
                </c:pt>
                <c:pt idx="5">
                  <c:v>Diplomi a indirizzo generale (altri licei)</c:v>
                </c:pt>
                <c:pt idx="6">
                  <c:v>Diplomi a indirizzo prod. e manutenzione industriali e artigianali</c:v>
                </c:pt>
                <c:pt idx="7">
                  <c:v>Diplomi a indirizzo informatica e telecomunicazioni</c:v>
                </c:pt>
                <c:pt idx="8">
                  <c:v>Diplomi a indirizzo artistico (liceo)</c:v>
                </c:pt>
                <c:pt idx="9">
                  <c:v>Diplomi a indirizzo costruzioni, ambiente e territorio</c:v>
                </c:pt>
                <c:pt idx="10">
                  <c:v>Diplomi a indirizzo elettronica ed elettrotecnica</c:v>
                </c:pt>
                <c:pt idx="11">
                  <c:v>Diplomi a indirizzo trasporti e logistica</c:v>
                </c:pt>
                <c:pt idx="12">
                  <c:v>Diplomi a indirizzo meccanica, meccatronica ed energia</c:v>
                </c:pt>
                <c:pt idx="13">
                  <c:v>Diplomi a indirizzo socio-sanitario</c:v>
                </c:pt>
                <c:pt idx="14">
                  <c:v>Diplomi a indirizzo turismo, enogastronomia e ospitalità</c:v>
                </c:pt>
                <c:pt idx="15">
                  <c:v>Diplomi a indirizzo amministrazione, finanza e marketing</c:v>
                </c:pt>
              </c:strCache>
            </c:strRef>
          </c:cat>
          <c:val>
            <c:numRef>
              <c:f>[1]Foglio1!$L$3:$L$18</c:f>
              <c:numCache>
                <c:formatCode>General</c:formatCode>
                <c:ptCount val="16"/>
                <c:pt idx="0">
                  <c:v>80</c:v>
                </c:pt>
                <c:pt idx="1">
                  <c:v>230</c:v>
                </c:pt>
                <c:pt idx="2">
                  <c:v>540</c:v>
                </c:pt>
                <c:pt idx="3">
                  <c:v>670</c:v>
                </c:pt>
                <c:pt idx="4">
                  <c:v>770</c:v>
                </c:pt>
                <c:pt idx="5">
                  <c:v>940</c:v>
                </c:pt>
                <c:pt idx="6">
                  <c:v>1110</c:v>
                </c:pt>
                <c:pt idx="7">
                  <c:v>1160</c:v>
                </c:pt>
                <c:pt idx="8">
                  <c:v>1250</c:v>
                </c:pt>
                <c:pt idx="9">
                  <c:v>1670</c:v>
                </c:pt>
                <c:pt idx="10">
                  <c:v>1860</c:v>
                </c:pt>
                <c:pt idx="11">
                  <c:v>2730</c:v>
                </c:pt>
                <c:pt idx="12">
                  <c:v>2980</c:v>
                </c:pt>
                <c:pt idx="13">
                  <c:v>3060</c:v>
                </c:pt>
                <c:pt idx="14">
                  <c:v>8930</c:v>
                </c:pt>
                <c:pt idx="15">
                  <c:v>11590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4E-4539-8380-0F1D86824CD0}"/>
            </c:ext>
          </c:extLst>
        </c:ser>
        <c:ser>
          <c:idx val="1"/>
          <c:order val="1"/>
          <c:tx>
            <c:strRef>
              <c:f>'O:\StudiStat\Studi\Excelsior - mercato del lavoro\[210328 Excelsior elaborazione dati diplomati 2019 2021.xlsx]Foglio1'!$M$2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[1]Foglio1!$K$3:$K$18</c:f>
              <c:strCache>
                <c:ptCount val="16"/>
                <c:pt idx="0">
                  <c:v>Diplomi a indirizzo sistema moda</c:v>
                </c:pt>
                <c:pt idx="1">
                  <c:v>Diplomi a indirizzo grafica e comunicazione</c:v>
                </c:pt>
                <c:pt idx="2">
                  <c:v>Diplomi a indirizzo chimica, materiali e biotecnologie</c:v>
                </c:pt>
                <c:pt idx="3">
                  <c:v>Diplomi a indirizzo linguistico (liceo)</c:v>
                </c:pt>
                <c:pt idx="4">
                  <c:v>Diplomi a indirizzo agrario, agroalimentare e agroindustria</c:v>
                </c:pt>
                <c:pt idx="5">
                  <c:v>Diplomi a indirizzo generale (altri licei)</c:v>
                </c:pt>
                <c:pt idx="6">
                  <c:v>Diplomi a indirizzo prod. e manutenzione industriali e artigianali</c:v>
                </c:pt>
                <c:pt idx="7">
                  <c:v>Diplomi a indirizzo informatica e telecomunicazioni</c:v>
                </c:pt>
                <c:pt idx="8">
                  <c:v>Diplomi a indirizzo artistico (liceo)</c:v>
                </c:pt>
                <c:pt idx="9">
                  <c:v>Diplomi a indirizzo costruzioni, ambiente e territorio</c:v>
                </c:pt>
                <c:pt idx="10">
                  <c:v>Diplomi a indirizzo elettronica ed elettrotecnica</c:v>
                </c:pt>
                <c:pt idx="11">
                  <c:v>Diplomi a indirizzo trasporti e logistica</c:v>
                </c:pt>
                <c:pt idx="12">
                  <c:v>Diplomi a indirizzo meccanica, meccatronica ed energia</c:v>
                </c:pt>
                <c:pt idx="13">
                  <c:v>Diplomi a indirizzo socio-sanitario</c:v>
                </c:pt>
                <c:pt idx="14">
                  <c:v>Diplomi a indirizzo turismo, enogastronomia e ospitalità</c:v>
                </c:pt>
                <c:pt idx="15">
                  <c:v>Diplomi a indirizzo amministrazione, finanza e marketing</c:v>
                </c:pt>
              </c:strCache>
            </c:strRef>
          </c:cat>
          <c:val>
            <c:numRef>
              <c:f>[1]Foglio1!$M$3:$M$18</c:f>
              <c:numCache>
                <c:formatCode>General</c:formatCode>
                <c:ptCount val="16"/>
                <c:pt idx="0">
                  <c:v>90</c:v>
                </c:pt>
                <c:pt idx="1">
                  <c:v>700</c:v>
                </c:pt>
                <c:pt idx="2">
                  <c:v>490</c:v>
                </c:pt>
                <c:pt idx="3">
                  <c:v>680</c:v>
                </c:pt>
                <c:pt idx="4">
                  <c:v>1940</c:v>
                </c:pt>
                <c:pt idx="5">
                  <c:v>390</c:v>
                </c:pt>
                <c:pt idx="6">
                  <c:v>670</c:v>
                </c:pt>
                <c:pt idx="7">
                  <c:v>760</c:v>
                </c:pt>
                <c:pt idx="8">
                  <c:v>900</c:v>
                </c:pt>
                <c:pt idx="9">
                  <c:v>1440</c:v>
                </c:pt>
                <c:pt idx="10">
                  <c:v>1620</c:v>
                </c:pt>
                <c:pt idx="11">
                  <c:v>3490</c:v>
                </c:pt>
                <c:pt idx="12">
                  <c:v>3260</c:v>
                </c:pt>
                <c:pt idx="13">
                  <c:v>3880</c:v>
                </c:pt>
                <c:pt idx="14">
                  <c:v>5670</c:v>
                </c:pt>
                <c:pt idx="15">
                  <c:v>10600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54E-4539-8380-0F1D86824CD0}"/>
            </c:ext>
          </c:extLst>
        </c:ser>
        <c:ser>
          <c:idx val="2"/>
          <c:order val="2"/>
          <c:tx>
            <c:strRef>
              <c:f>'O:\StudiStat\Studi\Excelsior - mercato del lavoro\[210328 Excelsior elaborazione dati diplomati 2019 2021.xlsx]Foglio1'!$N$2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[1]Foglio1!$K$3:$K$18</c:f>
              <c:strCache>
                <c:ptCount val="16"/>
                <c:pt idx="0">
                  <c:v>Diplomi a indirizzo sistema moda</c:v>
                </c:pt>
                <c:pt idx="1">
                  <c:v>Diplomi a indirizzo grafica e comunicazione</c:v>
                </c:pt>
                <c:pt idx="2">
                  <c:v>Diplomi a indirizzo chimica, materiali e biotecnologie</c:v>
                </c:pt>
                <c:pt idx="3">
                  <c:v>Diplomi a indirizzo linguistico (liceo)</c:v>
                </c:pt>
                <c:pt idx="4">
                  <c:v>Diplomi a indirizzo agrario, agroalimentare e agroindustria</c:v>
                </c:pt>
                <c:pt idx="5">
                  <c:v>Diplomi a indirizzo generale (altri licei)</c:v>
                </c:pt>
                <c:pt idx="6">
                  <c:v>Diplomi a indirizzo prod. e manutenzione industriali e artigianali</c:v>
                </c:pt>
                <c:pt idx="7">
                  <c:v>Diplomi a indirizzo informatica e telecomunicazioni</c:v>
                </c:pt>
                <c:pt idx="8">
                  <c:v>Diplomi a indirizzo artistico (liceo)</c:v>
                </c:pt>
                <c:pt idx="9">
                  <c:v>Diplomi a indirizzo costruzioni, ambiente e territorio</c:v>
                </c:pt>
                <c:pt idx="10">
                  <c:v>Diplomi a indirizzo elettronica ed elettrotecnica</c:v>
                </c:pt>
                <c:pt idx="11">
                  <c:v>Diplomi a indirizzo trasporti e logistica</c:v>
                </c:pt>
                <c:pt idx="12">
                  <c:v>Diplomi a indirizzo meccanica, meccatronica ed energia</c:v>
                </c:pt>
                <c:pt idx="13">
                  <c:v>Diplomi a indirizzo socio-sanitario</c:v>
                </c:pt>
                <c:pt idx="14">
                  <c:v>Diplomi a indirizzo turismo, enogastronomia e ospitalità</c:v>
                </c:pt>
                <c:pt idx="15">
                  <c:v>Diplomi a indirizzo amministrazione, finanza e marketing</c:v>
                </c:pt>
              </c:strCache>
            </c:strRef>
          </c:cat>
          <c:val>
            <c:numRef>
              <c:f>[1]Foglio1!$N$3:$N$18</c:f>
              <c:numCache>
                <c:formatCode>General</c:formatCode>
                <c:ptCount val="16"/>
                <c:pt idx="0">
                  <c:v>160</c:v>
                </c:pt>
                <c:pt idx="1">
                  <c:v>110</c:v>
                </c:pt>
                <c:pt idx="2">
                  <c:v>850</c:v>
                </c:pt>
                <c:pt idx="3">
                  <c:v>630</c:v>
                </c:pt>
                <c:pt idx="4">
                  <c:v>1660</c:v>
                </c:pt>
                <c:pt idx="5">
                  <c:v>300</c:v>
                </c:pt>
                <c:pt idx="6">
                  <c:v>210</c:v>
                </c:pt>
                <c:pt idx="7">
                  <c:v>610</c:v>
                </c:pt>
                <c:pt idx="8">
                  <c:v>680</c:v>
                </c:pt>
                <c:pt idx="9">
                  <c:v>1120</c:v>
                </c:pt>
                <c:pt idx="10">
                  <c:v>1370</c:v>
                </c:pt>
                <c:pt idx="11">
                  <c:v>2940</c:v>
                </c:pt>
                <c:pt idx="12">
                  <c:v>3410</c:v>
                </c:pt>
                <c:pt idx="13">
                  <c:v>2560</c:v>
                </c:pt>
                <c:pt idx="14">
                  <c:v>1930</c:v>
                </c:pt>
                <c:pt idx="15">
                  <c:v>9790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4E-4539-8380-0F1D86824C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6823775"/>
        <c:axId val="2006821695"/>
      </c:barChart>
      <c:catAx>
        <c:axId val="2006823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6821695"/>
        <c:crosses val="autoZero"/>
        <c:auto val="1"/>
        <c:lblAlgn val="ctr"/>
        <c:lblOffset val="100"/>
        <c:tickLblSkip val="1"/>
        <c:noMultiLvlLbl val="0"/>
      </c:catAx>
      <c:valAx>
        <c:axId val="200682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682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Foglio1!$B$25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Foglio1!$A$26:$A$45</c:f>
              <c:strCache>
                <c:ptCount val="20"/>
                <c:pt idx="0">
                  <c:v>Indirizzo statistico</c:v>
                </c:pt>
                <c:pt idx="1">
                  <c:v>Indirizzo scienze della terra</c:v>
                </c:pt>
                <c:pt idx="2">
                  <c:v>Indirizzo scienze biologiche e biotecnologie</c:v>
                </c:pt>
                <c:pt idx="3">
                  <c:v>Indirizzo agrario, agroalimentare e zootecnico</c:v>
                </c:pt>
                <c:pt idx="4">
                  <c:v>Indirizzo scienze motorie</c:v>
                </c:pt>
                <c:pt idx="5">
                  <c:v>Indirizzo psicologico</c:v>
                </c:pt>
                <c:pt idx="6">
                  <c:v>Indirizzo politico-sociale</c:v>
                </c:pt>
                <c:pt idx="7">
                  <c:v>Indirizzo medico e odontoiatrico</c:v>
                </c:pt>
                <c:pt idx="8">
                  <c:v>Indirizzo linguistico, traduttori e interpreti</c:v>
                </c:pt>
                <c:pt idx="9">
                  <c:v>Altri indirizzi di ingegneria</c:v>
                </c:pt>
                <c:pt idx="10">
                  <c:v>Indirizzo giuridico</c:v>
                </c:pt>
                <c:pt idx="11">
                  <c:v>Indirizzo umanistico, filosofico, storico e artistico</c:v>
                </c:pt>
                <c:pt idx="12">
                  <c:v>Indirizzo ingegneria elettronica e dell'informazione</c:v>
                </c:pt>
                <c:pt idx="13">
                  <c:v>Indirizzo chimico-farmaceutico</c:v>
                </c:pt>
                <c:pt idx="14">
                  <c:v>Indirizzo scienze matematiche, fisiche e informatiche</c:v>
                </c:pt>
                <c:pt idx="15">
                  <c:v>Indirizzo ingegneria civile ed architettura</c:v>
                </c:pt>
                <c:pt idx="16">
                  <c:v>Indirizzo ingegneria industriale</c:v>
                </c:pt>
                <c:pt idx="17">
                  <c:v>Indirizzo sanitario e paramedico</c:v>
                </c:pt>
                <c:pt idx="18">
                  <c:v>Indirizzo insegnamento e formazione</c:v>
                </c:pt>
                <c:pt idx="19">
                  <c:v>Indirizzo economico</c:v>
                </c:pt>
              </c:strCache>
            </c:strRef>
          </c:cat>
          <c:val>
            <c:numRef>
              <c:f>Foglio1!$B$26:$B$45</c:f>
              <c:numCache>
                <c:formatCode>General</c:formatCode>
                <c:ptCount val="20"/>
                <c:pt idx="0">
                  <c:v>20</c:v>
                </c:pt>
                <c:pt idx="1">
                  <c:v>20</c:v>
                </c:pt>
                <c:pt idx="2">
                  <c:v>50</c:v>
                </c:pt>
                <c:pt idx="3">
                  <c:v>90</c:v>
                </c:pt>
                <c:pt idx="4">
                  <c:v>90</c:v>
                </c:pt>
                <c:pt idx="5">
                  <c:v>180</c:v>
                </c:pt>
                <c:pt idx="6">
                  <c:v>220</c:v>
                </c:pt>
                <c:pt idx="7">
                  <c:v>240</c:v>
                </c:pt>
                <c:pt idx="8">
                  <c:v>270</c:v>
                </c:pt>
                <c:pt idx="9">
                  <c:v>330</c:v>
                </c:pt>
                <c:pt idx="10">
                  <c:v>410</c:v>
                </c:pt>
                <c:pt idx="11">
                  <c:v>490</c:v>
                </c:pt>
                <c:pt idx="12">
                  <c:v>740</c:v>
                </c:pt>
                <c:pt idx="13">
                  <c:v>820</c:v>
                </c:pt>
                <c:pt idx="14" formatCode="#,##0">
                  <c:v>1000</c:v>
                </c:pt>
                <c:pt idx="15" formatCode="#,##0">
                  <c:v>1290</c:v>
                </c:pt>
                <c:pt idx="16" formatCode="#,##0">
                  <c:v>1530</c:v>
                </c:pt>
                <c:pt idx="17" formatCode="#,##0">
                  <c:v>2070</c:v>
                </c:pt>
                <c:pt idx="18" formatCode="#,##0">
                  <c:v>2890</c:v>
                </c:pt>
                <c:pt idx="19" formatCode="#,##0">
                  <c:v>4670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DDE-4807-B6E8-E3E488DB2C71}"/>
            </c:ext>
          </c:extLst>
        </c:ser>
        <c:ser>
          <c:idx val="1"/>
          <c:order val="1"/>
          <c:tx>
            <c:strRef>
              <c:f>Foglio1!$C$25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Foglio1!$A$26:$A$45</c:f>
              <c:strCache>
                <c:ptCount val="20"/>
                <c:pt idx="0">
                  <c:v>Indirizzo statistico</c:v>
                </c:pt>
                <c:pt idx="1">
                  <c:v>Indirizzo scienze della terra</c:v>
                </c:pt>
                <c:pt idx="2">
                  <c:v>Indirizzo scienze biologiche e biotecnologie</c:v>
                </c:pt>
                <c:pt idx="3">
                  <c:v>Indirizzo agrario, agroalimentare e zootecnico</c:v>
                </c:pt>
                <c:pt idx="4">
                  <c:v>Indirizzo scienze motorie</c:v>
                </c:pt>
                <c:pt idx="5">
                  <c:v>Indirizzo psicologico</c:v>
                </c:pt>
                <c:pt idx="6">
                  <c:v>Indirizzo politico-sociale</c:v>
                </c:pt>
                <c:pt idx="7">
                  <c:v>Indirizzo medico e odontoiatrico</c:v>
                </c:pt>
                <c:pt idx="8">
                  <c:v>Indirizzo linguistico, traduttori e interpreti</c:v>
                </c:pt>
                <c:pt idx="9">
                  <c:v>Altri indirizzi di ingegneria</c:v>
                </c:pt>
                <c:pt idx="10">
                  <c:v>Indirizzo giuridico</c:v>
                </c:pt>
                <c:pt idx="11">
                  <c:v>Indirizzo umanistico, filosofico, storico e artistico</c:v>
                </c:pt>
                <c:pt idx="12">
                  <c:v>Indirizzo ingegneria elettronica e dell'informazione</c:v>
                </c:pt>
                <c:pt idx="13">
                  <c:v>Indirizzo chimico-farmaceutico</c:v>
                </c:pt>
                <c:pt idx="14">
                  <c:v>Indirizzo scienze matematiche, fisiche e informatiche</c:v>
                </c:pt>
                <c:pt idx="15">
                  <c:v>Indirizzo ingegneria civile ed architettura</c:v>
                </c:pt>
                <c:pt idx="16">
                  <c:v>Indirizzo ingegneria industriale</c:v>
                </c:pt>
                <c:pt idx="17">
                  <c:v>Indirizzo sanitario e paramedico</c:v>
                </c:pt>
                <c:pt idx="18">
                  <c:v>Indirizzo insegnamento e formazione</c:v>
                </c:pt>
                <c:pt idx="19">
                  <c:v>Indirizzo economico</c:v>
                </c:pt>
              </c:strCache>
            </c:strRef>
          </c:cat>
          <c:val>
            <c:numRef>
              <c:f>Foglio1!$C$26:$C$45</c:f>
              <c:numCache>
                <c:formatCode>General</c:formatCode>
                <c:ptCount val="20"/>
                <c:pt idx="0">
                  <c:v>120</c:v>
                </c:pt>
                <c:pt idx="1">
                  <c:v>70</c:v>
                </c:pt>
                <c:pt idx="2">
                  <c:v>410</c:v>
                </c:pt>
                <c:pt idx="3">
                  <c:v>110</c:v>
                </c:pt>
                <c:pt idx="4">
                  <c:v>210</c:v>
                </c:pt>
                <c:pt idx="5">
                  <c:v>530</c:v>
                </c:pt>
                <c:pt idx="6">
                  <c:v>340</c:v>
                </c:pt>
                <c:pt idx="7">
                  <c:v>190</c:v>
                </c:pt>
                <c:pt idx="8">
                  <c:v>540</c:v>
                </c:pt>
                <c:pt idx="9">
                  <c:v>260</c:v>
                </c:pt>
                <c:pt idx="10">
                  <c:v>250</c:v>
                </c:pt>
                <c:pt idx="11">
                  <c:v>460</c:v>
                </c:pt>
                <c:pt idx="12">
                  <c:v>860</c:v>
                </c:pt>
                <c:pt idx="13">
                  <c:v>720</c:v>
                </c:pt>
                <c:pt idx="14" formatCode="#,##0">
                  <c:v>500</c:v>
                </c:pt>
                <c:pt idx="15" formatCode="#,##0">
                  <c:v>920</c:v>
                </c:pt>
                <c:pt idx="16" formatCode="#,##0">
                  <c:v>1370</c:v>
                </c:pt>
                <c:pt idx="17" formatCode="#,##0">
                  <c:v>1290</c:v>
                </c:pt>
                <c:pt idx="18" formatCode="#,##0">
                  <c:v>1690</c:v>
                </c:pt>
                <c:pt idx="19" formatCode="#,##0">
                  <c:v>3720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DDE-4807-B6E8-E3E488DB2C71}"/>
            </c:ext>
          </c:extLst>
        </c:ser>
        <c:ser>
          <c:idx val="2"/>
          <c:order val="2"/>
          <c:tx>
            <c:strRef>
              <c:f>Foglio1!$D$25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Foglio1!$A$26:$A$45</c:f>
              <c:strCache>
                <c:ptCount val="20"/>
                <c:pt idx="0">
                  <c:v>Indirizzo statistico</c:v>
                </c:pt>
                <c:pt idx="1">
                  <c:v>Indirizzo scienze della terra</c:v>
                </c:pt>
                <c:pt idx="2">
                  <c:v>Indirizzo scienze biologiche e biotecnologie</c:v>
                </c:pt>
                <c:pt idx="3">
                  <c:v>Indirizzo agrario, agroalimentare e zootecnico</c:v>
                </c:pt>
                <c:pt idx="4">
                  <c:v>Indirizzo scienze motorie</c:v>
                </c:pt>
                <c:pt idx="5">
                  <c:v>Indirizzo psicologico</c:v>
                </c:pt>
                <c:pt idx="6">
                  <c:v>Indirizzo politico-sociale</c:v>
                </c:pt>
                <c:pt idx="7">
                  <c:v>Indirizzo medico e odontoiatrico</c:v>
                </c:pt>
                <c:pt idx="8">
                  <c:v>Indirizzo linguistico, traduttori e interpreti</c:v>
                </c:pt>
                <c:pt idx="9">
                  <c:v>Altri indirizzi di ingegneria</c:v>
                </c:pt>
                <c:pt idx="10">
                  <c:v>Indirizzo giuridico</c:v>
                </c:pt>
                <c:pt idx="11">
                  <c:v>Indirizzo umanistico, filosofico, storico e artistico</c:v>
                </c:pt>
                <c:pt idx="12">
                  <c:v>Indirizzo ingegneria elettronica e dell'informazione</c:v>
                </c:pt>
                <c:pt idx="13">
                  <c:v>Indirizzo chimico-farmaceutico</c:v>
                </c:pt>
                <c:pt idx="14">
                  <c:v>Indirizzo scienze matematiche, fisiche e informatiche</c:v>
                </c:pt>
                <c:pt idx="15">
                  <c:v>Indirizzo ingegneria civile ed architettura</c:v>
                </c:pt>
                <c:pt idx="16">
                  <c:v>Indirizzo ingegneria industriale</c:v>
                </c:pt>
                <c:pt idx="17">
                  <c:v>Indirizzo sanitario e paramedico</c:v>
                </c:pt>
                <c:pt idx="18">
                  <c:v>Indirizzo insegnamento e formazione</c:v>
                </c:pt>
                <c:pt idx="19">
                  <c:v>Indirizzo economico</c:v>
                </c:pt>
              </c:strCache>
            </c:strRef>
          </c:cat>
          <c:val>
            <c:numRef>
              <c:f>Foglio1!$D$26:$D$45</c:f>
              <c:numCache>
                <c:formatCode>General</c:formatCode>
                <c:ptCount val="20"/>
                <c:pt idx="0">
                  <c:v>30</c:v>
                </c:pt>
                <c:pt idx="1">
                  <c:v>10</c:v>
                </c:pt>
                <c:pt idx="2">
                  <c:v>90</c:v>
                </c:pt>
                <c:pt idx="3">
                  <c:v>510</c:v>
                </c:pt>
                <c:pt idx="4">
                  <c:v>110</c:v>
                </c:pt>
                <c:pt idx="5">
                  <c:v>70</c:v>
                </c:pt>
                <c:pt idx="6">
                  <c:v>200</c:v>
                </c:pt>
                <c:pt idx="7">
                  <c:v>170</c:v>
                </c:pt>
                <c:pt idx="8">
                  <c:v>290</c:v>
                </c:pt>
                <c:pt idx="9">
                  <c:v>170</c:v>
                </c:pt>
                <c:pt idx="10">
                  <c:v>140</c:v>
                </c:pt>
                <c:pt idx="11">
                  <c:v>310</c:v>
                </c:pt>
                <c:pt idx="12">
                  <c:v>710</c:v>
                </c:pt>
                <c:pt idx="13">
                  <c:v>570</c:v>
                </c:pt>
                <c:pt idx="14" formatCode="#,##0">
                  <c:v>410</c:v>
                </c:pt>
                <c:pt idx="15" formatCode="#,##0">
                  <c:v>880</c:v>
                </c:pt>
                <c:pt idx="16" formatCode="#,##0">
                  <c:v>1010</c:v>
                </c:pt>
                <c:pt idx="17" formatCode="#,##0">
                  <c:v>680</c:v>
                </c:pt>
                <c:pt idx="18" formatCode="#,##0">
                  <c:v>1690</c:v>
                </c:pt>
                <c:pt idx="19" formatCode="#,##0">
                  <c:v>2260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DE-4807-B6E8-E3E488DB2C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006823775"/>
        <c:axId val="2006821695"/>
      </c:barChart>
      <c:catAx>
        <c:axId val="20068237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6821695"/>
        <c:crosses val="autoZero"/>
        <c:auto val="1"/>
        <c:lblAlgn val="ctr"/>
        <c:lblOffset val="100"/>
        <c:tickLblSkip val="1"/>
        <c:noMultiLvlLbl val="0"/>
      </c:catAx>
      <c:valAx>
        <c:axId val="200682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2006823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Flessibilità e adattamento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flessibilità.xlsx]dati (58)'!$A$17:$A$19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flessibilità.xlsx]dati (58)'!$B$17:$B$19</c:f>
              <c:numCache>
                <c:formatCode>General</c:formatCode>
                <c:ptCount val="3"/>
                <c:pt idx="0">
                  <c:v>89.4</c:v>
                </c:pt>
                <c:pt idx="1">
                  <c:v>52.2</c:v>
                </c:pt>
                <c:pt idx="2">
                  <c:v>84.8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E-4340-929E-6E9D2613DD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05623839"/>
        <c:axId val="1105626751"/>
      </c:barChart>
      <c:catAx>
        <c:axId val="1105623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105626751"/>
        <c:crosses val="autoZero"/>
        <c:auto val="1"/>
        <c:lblAlgn val="ctr"/>
        <c:lblOffset val="100"/>
        <c:noMultiLvlLbl val="0"/>
      </c:catAx>
      <c:valAx>
        <c:axId val="11056267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1056238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Problem solving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problem solving.xlsx]dati (61)'!$A$16:$A$18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problem solving.xlsx]dati (61)'!$B$16:$B$18</c:f>
              <c:numCache>
                <c:formatCode>General</c:formatCode>
                <c:ptCount val="3"/>
                <c:pt idx="0">
                  <c:v>71.3</c:v>
                </c:pt>
                <c:pt idx="1">
                  <c:v>71.599999999999994</c:v>
                </c:pt>
                <c:pt idx="2" formatCode="0.0">
                  <c:v>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92-43B4-8B14-870984BCC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65945263"/>
        <c:axId val="965949007"/>
      </c:barChart>
      <c:catAx>
        <c:axId val="965945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965949007"/>
        <c:crosses val="autoZero"/>
        <c:auto val="1"/>
        <c:lblAlgn val="ctr"/>
        <c:lblOffset val="100"/>
        <c:noMultiLvlLbl val="0"/>
      </c:catAx>
      <c:valAx>
        <c:axId val="96594900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59452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Lavorare in autonomia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lavorare in autonomia.xlsx]dati (59)'!$A$15:$A$17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lavorare in autonomia.xlsx]dati (59)'!$B$15:$B$17</c:f>
              <c:numCache>
                <c:formatCode>General</c:formatCode>
                <c:ptCount val="3"/>
                <c:pt idx="0">
                  <c:v>69.099999999999994</c:v>
                </c:pt>
                <c:pt idx="1">
                  <c:v>50.7</c:v>
                </c:pt>
                <c:pt idx="2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10-4C9B-B141-14B6DF9206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74179808"/>
        <c:axId val="1674174816"/>
      </c:barChart>
      <c:catAx>
        <c:axId val="1674179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74174816"/>
        <c:crosses val="autoZero"/>
        <c:auto val="1"/>
        <c:lblAlgn val="ctr"/>
        <c:lblOffset val="100"/>
        <c:noMultiLvlLbl val="0"/>
      </c:catAx>
      <c:valAx>
        <c:axId val="1674174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741798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Lavorare in gruppo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2.6227410696010773E-2"/>
          <c:y val="0.20091286744672501"/>
          <c:w val="0.93588855163197371"/>
          <c:h val="0.608333712680672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lavorare in gruppo.xlsx]dati (60)'!$A$16:$A$18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lavorare in gruppo.xlsx]dati (60)'!$B$16:$B$18</c:f>
              <c:numCache>
                <c:formatCode>General</c:formatCode>
                <c:ptCount val="3"/>
                <c:pt idx="0">
                  <c:v>74.5</c:v>
                </c:pt>
                <c:pt idx="1">
                  <c:v>71.599999999999994</c:v>
                </c:pt>
                <c:pt idx="2" formatCode="0.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B6-4148-A717-320BDA9F14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3495439"/>
        <c:axId val="1696863167"/>
      </c:barChart>
      <c:catAx>
        <c:axId val="1593495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6863167"/>
        <c:crosses val="autoZero"/>
        <c:auto val="1"/>
        <c:lblAlgn val="ctr"/>
        <c:lblOffset val="100"/>
        <c:noMultiLvlLbl val="0"/>
      </c:catAx>
      <c:valAx>
        <c:axId val="1696863167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593495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Competenze digitali di base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competenze digitali.xlsx]dati (57)'!$A$16:$A$18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competenze digitali.xlsx]dati (57)'!$B$16:$B$18</c:f>
              <c:numCache>
                <c:formatCode>General</c:formatCode>
                <c:ptCount val="3"/>
                <c:pt idx="0">
                  <c:v>55.3</c:v>
                </c:pt>
                <c:pt idx="1">
                  <c:v>32.799999999999997</c:v>
                </c:pt>
                <c:pt idx="2">
                  <c:v>62.4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8A-49AC-8820-A78FFA9E92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96689039"/>
        <c:axId val="1696684463"/>
      </c:barChart>
      <c:catAx>
        <c:axId val="1696689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696684463"/>
        <c:crosses val="autoZero"/>
        <c:auto val="1"/>
        <c:lblAlgn val="ctr"/>
        <c:lblOffset val="100"/>
        <c:noMultiLvlLbl val="0"/>
      </c:catAx>
      <c:valAx>
        <c:axId val="169668446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6966890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Attitudine al risparmio energetico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'[Licei - sostenibilità ambientale.xlsx]dati (62)'!$A$17:$A$19</c:f>
              <c:strCache>
                <c:ptCount val="3"/>
                <c:pt idx="0">
                  <c:v>Liceo classico, scientifico, scienze umane</c:v>
                </c:pt>
                <c:pt idx="1">
                  <c:v>Liceo linguistico</c:v>
                </c:pt>
                <c:pt idx="2">
                  <c:v>Liceo artistico</c:v>
                </c:pt>
              </c:strCache>
            </c:strRef>
          </c:cat>
          <c:val>
            <c:numRef>
              <c:f>'[Licei - sostenibilità ambientale.xlsx]dati (62)'!$B$17:$B$19</c:f>
              <c:numCache>
                <c:formatCode>General</c:formatCode>
                <c:ptCount val="3"/>
                <c:pt idx="0">
                  <c:v>52.1</c:v>
                </c:pt>
                <c:pt idx="1">
                  <c:v>14.9</c:v>
                </c:pt>
                <c:pt idx="2">
                  <c:v>23.2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C58-4656-906E-AF38A868CD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8178831"/>
        <c:axId val="178176751"/>
      </c:barChart>
      <c:catAx>
        <c:axId val="178178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178176751"/>
        <c:crosses val="autoZero"/>
        <c:auto val="1"/>
        <c:lblAlgn val="ctr"/>
        <c:lblOffset val="100"/>
        <c:noMultiLvlLbl val="0"/>
      </c:catAx>
      <c:valAx>
        <c:axId val="178176751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78178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38587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2845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536575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86043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008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02714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62666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67608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0454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300" b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aaaaaaaaaaa</a:t>
            </a:r>
            <a:endParaRPr/>
          </a:p>
        </p:txBody>
      </p:sp>
      <p:sp>
        <p:nvSpPr>
          <p:cNvPr id="136" name="Google Shape;136;p4:notes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7" name="Google Shape;13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0370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717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6" name="Google Shape;16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7527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41280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8303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0821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400" y="-1256575"/>
            <a:ext cx="43512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00" y="1956625"/>
            <a:ext cx="58119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00" y="-596075"/>
            <a:ext cx="5811900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9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image" Target="../media/image9.png"/><Relationship Id="rId7" Type="http://schemas.openxmlformats.org/officeDocument/2006/relationships/chart" Target="../charts/chart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Relationship Id="rId9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chart" Target="../charts/char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5.xml"/><Relationship Id="rId4" Type="http://schemas.openxmlformats.org/officeDocument/2006/relationships/chart" Target="../charts/char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9.png"/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"/>
          <p:cNvSpPr/>
          <p:nvPr/>
        </p:nvSpPr>
        <p:spPr>
          <a:xfrm>
            <a:off x="1619687" y="1128983"/>
            <a:ext cx="8952600" cy="6770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3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IL SISTEMA INFORMATIVO EXCELSIOR </a:t>
            </a:r>
            <a:endParaRPr sz="16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7" name="Google Shape;97;p1"/>
          <p:cNvSpPr txBox="1">
            <a:spLocks noGrp="1"/>
          </p:cNvSpPr>
          <p:nvPr>
            <p:ph type="sldNum" idx="12"/>
          </p:nvPr>
        </p:nvSpPr>
        <p:spPr>
          <a:xfrm>
            <a:off x="9448775" y="6348975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90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45108" y="231566"/>
            <a:ext cx="1317076" cy="427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91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02250" y="773123"/>
            <a:ext cx="1223514" cy="458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92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833681" y="1996244"/>
            <a:ext cx="1192083" cy="28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9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20375" y="1400749"/>
            <a:ext cx="1289780" cy="306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94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784832" y="2382509"/>
            <a:ext cx="1289780" cy="452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89;p1" descr="ge_cdc_ml_A_pos_CMYK_2_0 trasparente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7019" y="283087"/>
            <a:ext cx="1621132" cy="48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52" y="1684235"/>
            <a:ext cx="643264" cy="643264"/>
          </a:xfrm>
          <a:prstGeom prst="rect">
            <a:avLst/>
          </a:prstGeom>
        </p:spPr>
      </p:pic>
      <p:pic>
        <p:nvPicPr>
          <p:cNvPr id="13" name="Immagine 12" descr="Immagine che contiene testo, clipart, segnale">
            <a:extLst>
              <a:ext uri="{FF2B5EF4-FFF2-40B4-BE49-F238E27FC236}">
                <a16:creationId xmlns:a16="http://schemas.microsoft.com/office/drawing/2014/main" id="{157D767B-5664-5606-0829-7EDEC70FB2F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5010912"/>
            <a:ext cx="12192000" cy="1847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425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03868" y="5883089"/>
            <a:ext cx="400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8" name="Google Shape;338;p16"/>
          <p:cNvSpPr txBox="1"/>
          <p:nvPr/>
        </p:nvSpPr>
        <p:spPr>
          <a:xfrm>
            <a:off x="7491489" y="1106595"/>
            <a:ext cx="4102213" cy="4801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Nel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 imprese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liguri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hanno richiesto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 oltre 107 mila profili professionali (l’81,5% del totale delle entrate) una particolare competenza rivolta alla sostenibilità ambientale, seguono le competenze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digitali di base, come l’uso di tecnologie Internet e la capacità di gestire e produrre strumenti di comunicazione visiva e multimediale a circa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81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mila profili professionali ricercati (pari al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61,7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% del totale delle entrate), abilità nell’utilizzo di linguaggi e metodi matematici e informatici a circa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65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mila posizioni (il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49,6%)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 capacità di applicare tecnologie “4.0” a circa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44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mila entrate (il </a:t>
            </a:r>
            <a:r>
              <a:rPr lang="it-IT" sz="1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33,7%).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ftr" idx="11"/>
          </p:nvPr>
        </p:nvSpPr>
        <p:spPr>
          <a:xfrm>
            <a:off x="2660172" y="6349090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2000" b="1" dirty="0">
                <a:solidFill>
                  <a:schemeClr val="lt1"/>
                </a:solidFill>
              </a:rPr>
              <a:t>0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6"/>
          <p:cNvCxnSpPr/>
          <p:nvPr/>
        </p:nvCxnSpPr>
        <p:spPr>
          <a:xfrm flipV="1">
            <a:off x="303875" y="936875"/>
            <a:ext cx="8535325" cy="198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303868" y="551975"/>
            <a:ext cx="74460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Necessità delle competenze per il digitale (e-</a:t>
            </a:r>
            <a:r>
              <a:rPr lang="it-IT" sz="19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skill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53" y="1042539"/>
            <a:ext cx="6226021" cy="472651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03867" y="5897154"/>
            <a:ext cx="400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ftr" idx="11"/>
          </p:nvPr>
        </p:nvSpPr>
        <p:spPr>
          <a:xfrm>
            <a:off x="2660172" y="6349090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11</a:t>
            </a:fld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2000" b="1" dirty="0">
                <a:solidFill>
                  <a:schemeClr val="lt1"/>
                </a:solidFill>
              </a:rPr>
              <a:t>1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6"/>
          <p:cNvCxnSpPr/>
          <p:nvPr/>
        </p:nvCxnSpPr>
        <p:spPr>
          <a:xfrm flipV="1">
            <a:off x="303875" y="936875"/>
            <a:ext cx="8535325" cy="198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16"/>
          <p:cNvSpPr txBox="1"/>
          <p:nvPr/>
        </p:nvSpPr>
        <p:spPr>
          <a:xfrm>
            <a:off x="303867" y="551975"/>
            <a:ext cx="938782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Entrate previste per competenze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(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livello medio-alto e alto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) - Licei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8494414"/>
              </p:ext>
            </p:extLst>
          </p:nvPr>
        </p:nvGraphicFramePr>
        <p:xfrm>
          <a:off x="303867" y="1237268"/>
          <a:ext cx="3532842" cy="219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Gra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986817"/>
              </p:ext>
            </p:extLst>
          </p:nvPr>
        </p:nvGraphicFramePr>
        <p:xfrm>
          <a:off x="4104485" y="1232654"/>
          <a:ext cx="3685983" cy="21940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3137579"/>
              </p:ext>
            </p:extLst>
          </p:nvPr>
        </p:nvGraphicFramePr>
        <p:xfrm>
          <a:off x="303867" y="3402452"/>
          <a:ext cx="3532842" cy="2218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6172312"/>
              </p:ext>
            </p:extLst>
          </p:nvPr>
        </p:nvGraphicFramePr>
        <p:xfrm>
          <a:off x="4104485" y="3402453"/>
          <a:ext cx="3696598" cy="2356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afico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4849756"/>
              </p:ext>
            </p:extLst>
          </p:nvPr>
        </p:nvGraphicFramePr>
        <p:xfrm>
          <a:off x="7936102" y="1232655"/>
          <a:ext cx="3657600" cy="220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8" name="Gra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3330679"/>
              </p:ext>
            </p:extLst>
          </p:nvPr>
        </p:nvGraphicFramePr>
        <p:xfrm>
          <a:off x="8191893" y="3402453"/>
          <a:ext cx="3401809" cy="2202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0318910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03867" y="5926808"/>
            <a:ext cx="400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ftr" idx="11"/>
          </p:nvPr>
        </p:nvSpPr>
        <p:spPr>
          <a:xfrm>
            <a:off x="2660172" y="6349090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12</a:t>
            </a:fld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2000" b="1" dirty="0">
                <a:solidFill>
                  <a:schemeClr val="lt1"/>
                </a:solidFill>
              </a:rPr>
              <a:t>2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6"/>
          <p:cNvCxnSpPr/>
          <p:nvPr/>
        </p:nvCxnSpPr>
        <p:spPr>
          <a:xfrm flipV="1">
            <a:off x="303875" y="936875"/>
            <a:ext cx="8535325" cy="198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6;p16"/>
          <p:cNvSpPr txBox="1"/>
          <p:nvPr/>
        </p:nvSpPr>
        <p:spPr>
          <a:xfrm>
            <a:off x="303867" y="551975"/>
            <a:ext cx="938782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Entrate previste per competenze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(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livello medio-alto e alto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) - Università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15" name="Grafico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572499"/>
              </p:ext>
            </p:extLst>
          </p:nvPr>
        </p:nvGraphicFramePr>
        <p:xfrm>
          <a:off x="303867" y="1199561"/>
          <a:ext cx="5660560" cy="2816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Grafico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4932686"/>
              </p:ext>
            </p:extLst>
          </p:nvPr>
        </p:nvGraphicFramePr>
        <p:xfrm>
          <a:off x="5964427" y="3299165"/>
          <a:ext cx="5629275" cy="280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9934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03867" y="5926808"/>
            <a:ext cx="400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ftr" idx="11"/>
          </p:nvPr>
        </p:nvSpPr>
        <p:spPr>
          <a:xfrm>
            <a:off x="2660172" y="6349090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13</a:t>
            </a:fld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2000" b="1" dirty="0">
                <a:solidFill>
                  <a:schemeClr val="lt1"/>
                </a:solidFill>
              </a:rPr>
              <a:t>2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6"/>
          <p:cNvCxnSpPr/>
          <p:nvPr/>
        </p:nvCxnSpPr>
        <p:spPr>
          <a:xfrm flipV="1">
            <a:off x="303875" y="936875"/>
            <a:ext cx="8535325" cy="198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6;p16"/>
          <p:cNvSpPr txBox="1"/>
          <p:nvPr/>
        </p:nvSpPr>
        <p:spPr>
          <a:xfrm>
            <a:off x="303867" y="551975"/>
            <a:ext cx="938782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Entrate previste per competenze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(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livello medio-alto e alto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) - Università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141201"/>
              </p:ext>
            </p:extLst>
          </p:nvPr>
        </p:nvGraphicFramePr>
        <p:xfrm>
          <a:off x="303867" y="1273292"/>
          <a:ext cx="5705476" cy="2857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6170356"/>
              </p:ext>
            </p:extLst>
          </p:nvPr>
        </p:nvGraphicFramePr>
        <p:xfrm>
          <a:off x="6009343" y="3221033"/>
          <a:ext cx="5584359" cy="2828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298624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6"/>
          <p:cNvSpPr/>
          <p:nvPr/>
        </p:nvSpPr>
        <p:spPr>
          <a:xfrm>
            <a:off x="303867" y="5926808"/>
            <a:ext cx="40041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39" name="Google Shape;339;p16"/>
          <p:cNvSpPr txBox="1">
            <a:spLocks noGrp="1"/>
          </p:cNvSpPr>
          <p:nvPr>
            <p:ph type="ftr" idx="11"/>
          </p:nvPr>
        </p:nvSpPr>
        <p:spPr>
          <a:xfrm>
            <a:off x="2660172" y="6349090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340" name="Google Shape;340;p1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14</a:t>
            </a:fld>
            <a:endParaRPr/>
          </a:p>
        </p:txBody>
      </p:sp>
      <p:sp>
        <p:nvSpPr>
          <p:cNvPr id="342" name="Google Shape;342;p1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p1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it-IT" sz="2000" b="1" dirty="0">
                <a:solidFill>
                  <a:schemeClr val="lt1"/>
                </a:solidFill>
              </a:rPr>
              <a:t>2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4" name="Google Shape;344;p16"/>
          <p:cNvCxnSpPr/>
          <p:nvPr/>
        </p:nvCxnSpPr>
        <p:spPr>
          <a:xfrm flipV="1">
            <a:off x="303875" y="936875"/>
            <a:ext cx="8535325" cy="198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5" name="Google Shape;34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346;p16"/>
          <p:cNvSpPr txBox="1"/>
          <p:nvPr/>
        </p:nvSpPr>
        <p:spPr>
          <a:xfrm>
            <a:off x="303867" y="551975"/>
            <a:ext cx="938782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Entrate previste per competenze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(</a:t>
            </a: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livello medio-alto e alto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</a:rPr>
              <a:t>) - Università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</a:endParaRPr>
          </a:p>
        </p:txBody>
      </p:sp>
      <p:graphicFrame>
        <p:nvGraphicFramePr>
          <p:cNvPr id="13" name="Gra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0382"/>
              </p:ext>
            </p:extLst>
          </p:nvPr>
        </p:nvGraphicFramePr>
        <p:xfrm>
          <a:off x="303785" y="1240950"/>
          <a:ext cx="5581650" cy="2943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a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182546"/>
              </p:ext>
            </p:extLst>
          </p:nvPr>
        </p:nvGraphicFramePr>
        <p:xfrm>
          <a:off x="6074075" y="3173407"/>
          <a:ext cx="5534026" cy="2876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44250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965515" y="1120742"/>
            <a:ext cx="10217100" cy="5355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è il più ampio sistema informativo sulla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domanda di profili professionali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delle imprese italiane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E’ tra le indagini ufficiali del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Sistema Statistico Nazionale (SISTAN) 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italiano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E’ promosso da oltre 20 anni da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insieme a Ministero del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Lavoro/Agenzia Nazionale per le Politiche Attive del Lavoro (ANPAL)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E’ fondato sul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Registro delle Imprese, integrato con le informazioni occupazionali provenienti da fonte INPS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E’ supportato dalla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rete delle Camere di Commercio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 per le interviste che mensilmente vengono svolte su un campione rappresentativo di imprese.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Noto Sans Symbols"/>
              <a:buChar char="●"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Attualmente ha come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campo di osservazione tutte le imprese iscritte ai Registri delle Camere di commercio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, con almeno un addetto dipendente dei diversi settori economici (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esclusa l’agricoltura e la PA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). Il campione è formato da circa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100 mila imprese a livello nazionale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: di queste circa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3.400 sono rappresentative della Liguria e 1.500 di Genova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285750" marR="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None/>
            </a:pP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ftr" idx="11"/>
          </p:nvPr>
        </p:nvSpPr>
        <p:spPr>
          <a:xfrm>
            <a:off x="2625355" y="6248442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5" name="Google Shape;105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106" name="Google Shape;106;p2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</a:rPr>
              <a:t>    2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8" name="Google Shape;108;p2"/>
          <p:cNvCxnSpPr/>
          <p:nvPr/>
        </p:nvCxnSpPr>
        <p:spPr>
          <a:xfrm flipV="1">
            <a:off x="289361" y="899886"/>
            <a:ext cx="8520810" cy="13246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9" name="Google Shape;109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"/>
          <p:cNvSpPr/>
          <p:nvPr/>
        </p:nvSpPr>
        <p:spPr>
          <a:xfrm>
            <a:off x="303880" y="490841"/>
            <a:ext cx="795510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Modalità di diffusione/comunicazione 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5" name="Google Shape;115;p3"/>
          <p:cNvSpPr txBox="1">
            <a:spLocks noGrp="1"/>
          </p:cNvSpPr>
          <p:nvPr>
            <p:ph type="ftr" idx="11"/>
          </p:nvPr>
        </p:nvSpPr>
        <p:spPr>
          <a:xfrm>
            <a:off x="2660172" y="6420485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16" name="Google Shape;116;p3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7" name="Google Shape;117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118" name="Google Shape;118;p3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9" name="Google Shape;119;p3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</a:rPr>
              <a:t>    3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0" name="Google Shape;120;p3"/>
          <p:cNvCxnSpPr/>
          <p:nvPr/>
        </p:nvCxnSpPr>
        <p:spPr>
          <a:xfrm flipV="1">
            <a:off x="303875" y="952549"/>
            <a:ext cx="8485283" cy="4126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21" name="Google Shape;121;p3"/>
          <p:cNvGrpSpPr/>
          <p:nvPr/>
        </p:nvGrpSpPr>
        <p:grpSpPr>
          <a:xfrm>
            <a:off x="1034425" y="952549"/>
            <a:ext cx="7081381" cy="5544119"/>
            <a:chOff x="0" y="876299"/>
            <a:chExt cx="7081381" cy="5544119"/>
          </a:xfrm>
        </p:grpSpPr>
        <p:pic>
          <p:nvPicPr>
            <p:cNvPr id="122" name="Google Shape;12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039496" y="1097700"/>
              <a:ext cx="568578" cy="61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039500" y="1797025"/>
              <a:ext cx="568575" cy="6354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566200" y="2517125"/>
              <a:ext cx="1515181" cy="72865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25" name="Google Shape;125;p3"/>
            <p:cNvGrpSpPr/>
            <p:nvPr/>
          </p:nvGrpSpPr>
          <p:grpSpPr>
            <a:xfrm>
              <a:off x="0" y="876299"/>
              <a:ext cx="5944853" cy="5544119"/>
              <a:chOff x="0" y="956673"/>
              <a:chExt cx="5579402" cy="5463801"/>
            </a:xfrm>
          </p:grpSpPr>
          <p:pic>
            <p:nvPicPr>
              <p:cNvPr id="126" name="Google Shape;126;p3"/>
              <p:cNvPicPr preferRelativeResize="0"/>
              <p:nvPr/>
            </p:nvPicPr>
            <p:blipFill>
              <a:blip r:embed="rId6">
                <a:alphaModFix/>
              </a:blip>
              <a:stretch>
                <a:fillRect/>
              </a:stretch>
            </p:blipFill>
            <p:spPr>
              <a:xfrm>
                <a:off x="0" y="956673"/>
                <a:ext cx="5579402" cy="418455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7" name="Google Shape;127;p3"/>
              <p:cNvPicPr preferRelativeResize="0"/>
              <p:nvPr/>
            </p:nvPicPr>
            <p:blipFill rotWithShape="1">
              <a:blip r:embed="rId7">
                <a:alphaModFix/>
              </a:blip>
              <a:srcRect l="22239" t="20891" b="40015"/>
              <a:stretch/>
            </p:blipFill>
            <p:spPr>
              <a:xfrm>
                <a:off x="1278625" y="4798950"/>
                <a:ext cx="4300774" cy="162152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8" name="Google Shape;128;p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6039502" y="3308825"/>
              <a:ext cx="568575" cy="6388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039502" y="4014463"/>
              <a:ext cx="568575" cy="6469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5717777" y="4731222"/>
              <a:ext cx="1212012" cy="7286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039500" y="5524863"/>
              <a:ext cx="568575" cy="6535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3"/>
            <p:cNvPicPr preferRelativeResize="0"/>
            <p:nvPr/>
          </p:nvPicPr>
          <p:blipFill rotWithShape="1">
            <a:blip r:embed="rId12">
              <a:alphaModFix/>
            </a:blip>
            <a:srcRect l="39441" r="46748"/>
            <a:stretch/>
          </p:blipFill>
          <p:spPr>
            <a:xfrm>
              <a:off x="448348" y="944725"/>
              <a:ext cx="963098" cy="52302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4"/>
          <p:cNvSpPr txBox="1">
            <a:spLocks noGrp="1"/>
          </p:cNvSpPr>
          <p:nvPr>
            <p:ph type="ftr" idx="11"/>
          </p:nvPr>
        </p:nvSpPr>
        <p:spPr>
          <a:xfrm>
            <a:off x="2640637" y="6359064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40" name="Google Shape;140;p4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306696" y="512259"/>
            <a:ext cx="8088300" cy="6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800"/>
              <a:buFont typeface="Arial Black"/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ANALISI COMPARATA CON I LAVORATORI AVVIATI (C.O.)</a:t>
            </a:r>
            <a:endParaRPr sz="1900" b="1"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1" dirty="0">
              <a:solidFill>
                <a:schemeClr val="tx1">
                  <a:lumMod val="75000"/>
                  <a:lumOff val="2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546325" y="5995375"/>
            <a:ext cx="8300100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 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Comunicazioni Obbligatorie INPS</a:t>
            </a:r>
            <a:endParaRPr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144" name="Google Shape;144;p4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4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</a:rPr>
              <a:t>    4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7" name="Google Shape;147;p4"/>
          <p:cNvCxnSpPr/>
          <p:nvPr/>
        </p:nvCxnSpPr>
        <p:spPr>
          <a:xfrm>
            <a:off x="303875" y="956675"/>
            <a:ext cx="8542550" cy="1268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8" name="Google Shape;14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Gra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3026783"/>
              </p:ext>
            </p:extLst>
          </p:nvPr>
        </p:nvGraphicFramePr>
        <p:xfrm>
          <a:off x="303875" y="1237434"/>
          <a:ext cx="11517337" cy="4541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"/>
          <p:cNvSpPr/>
          <p:nvPr/>
        </p:nvSpPr>
        <p:spPr>
          <a:xfrm>
            <a:off x="303875" y="5950181"/>
            <a:ext cx="4680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5"/>
          <p:cNvSpPr txBox="1">
            <a:spLocks noGrp="1"/>
          </p:cNvSpPr>
          <p:nvPr>
            <p:ph type="ftr" idx="11"/>
          </p:nvPr>
        </p:nvSpPr>
        <p:spPr>
          <a:xfrm>
            <a:off x="2661629" y="6462581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  <p:sp>
        <p:nvSpPr>
          <p:cNvPr id="157" name="Google Shape;157;p5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8" name="Google Shape;158;p5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</a:rPr>
              <a:t>    5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9" name="Google Shape;159;p5"/>
          <p:cNvCxnSpPr/>
          <p:nvPr/>
        </p:nvCxnSpPr>
        <p:spPr>
          <a:xfrm>
            <a:off x="303875" y="956675"/>
            <a:ext cx="8553522" cy="0"/>
          </a:xfrm>
          <a:prstGeom prst="straightConnector1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60" name="Google Shape;16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"/>
          <p:cNvSpPr txBox="1"/>
          <p:nvPr/>
        </p:nvSpPr>
        <p:spPr>
          <a:xfrm>
            <a:off x="303875" y="479675"/>
            <a:ext cx="679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Diplomati - entrate previste per indirizzo di studio in Liguria </a:t>
            </a: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B249A25-A75E-429B-B08F-4155D2576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6321981"/>
              </p:ext>
            </p:extLst>
          </p:nvPr>
        </p:nvGraphicFramePr>
        <p:xfrm>
          <a:off x="303875" y="1175830"/>
          <a:ext cx="11289827" cy="4801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6"/>
          <p:cNvSpPr/>
          <p:nvPr/>
        </p:nvSpPr>
        <p:spPr>
          <a:xfrm>
            <a:off x="303875" y="5864867"/>
            <a:ext cx="4680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9" name="Google Shape;169;p6"/>
          <p:cNvSpPr txBox="1">
            <a:spLocks noGrp="1"/>
          </p:cNvSpPr>
          <p:nvPr>
            <p:ph type="ftr" idx="11"/>
          </p:nvPr>
        </p:nvSpPr>
        <p:spPr>
          <a:xfrm>
            <a:off x="2660172" y="6420485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170" name="Google Shape;170;p6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172" name="Google Shape;172;p6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3" name="Google Shape;173;p6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</a:rPr>
              <a:t>    6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74" name="Google Shape;174;p6"/>
          <p:cNvCxnSpPr/>
          <p:nvPr/>
        </p:nvCxnSpPr>
        <p:spPr>
          <a:xfrm>
            <a:off x="303875" y="956675"/>
            <a:ext cx="8491782" cy="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75" name="Google Shape;175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303875" y="479675"/>
            <a:ext cx="6791700" cy="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bg2"/>
                </a:solidFill>
                <a:latin typeface="Roboto"/>
                <a:ea typeface="Roboto"/>
                <a:cs typeface="Roboto"/>
                <a:sym typeface="Roboto"/>
              </a:rPr>
              <a:t>Laureati - entrate previste per indirizzo di studio in Liguria </a:t>
            </a:r>
            <a:endParaRPr dirty="0">
              <a:solidFill>
                <a:schemeClr val="bg2"/>
              </a:solidFill>
            </a:endParaRPr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B249A25-A75E-429B-B08F-4155D25764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5915342"/>
              </p:ext>
            </p:extLst>
          </p:nvPr>
        </p:nvGraphicFramePr>
        <p:xfrm>
          <a:off x="303875" y="1133735"/>
          <a:ext cx="10951729" cy="4726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382452" y="571775"/>
            <a:ext cx="9580800" cy="38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 professioni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più ricercate dalle imprese liguri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3185126" y="5997125"/>
            <a:ext cx="46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Unioncamere - ANPAL, Sistema informativo Excelsior 2021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ftr" idx="11"/>
          </p:nvPr>
        </p:nvSpPr>
        <p:spPr>
          <a:xfrm>
            <a:off x="2660172" y="643214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</a:rPr>
              <a:t>7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382452" y="973911"/>
            <a:ext cx="8601891" cy="32314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" name="Google Shape;22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036459"/>
              </p:ext>
            </p:extLst>
          </p:nvPr>
        </p:nvGraphicFramePr>
        <p:xfrm>
          <a:off x="382451" y="1055777"/>
          <a:ext cx="11211250" cy="5173948"/>
        </p:xfrm>
        <a:graphic>
          <a:graphicData uri="http://schemas.openxmlformats.org/drawingml/2006/table">
            <a:tbl>
              <a:tblPr/>
              <a:tblGrid>
                <a:gridCol w="1837910">
                  <a:extLst>
                    <a:ext uri="{9D8B030D-6E8A-4147-A177-3AD203B41FA5}">
                      <a16:colId xmlns:a16="http://schemas.microsoft.com/office/drawing/2014/main" val="664258330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val="2819583036"/>
                    </a:ext>
                  </a:extLst>
                </a:gridCol>
                <a:gridCol w="918955">
                  <a:extLst>
                    <a:ext uri="{9D8B030D-6E8A-4147-A177-3AD203B41FA5}">
                      <a16:colId xmlns:a16="http://schemas.microsoft.com/office/drawing/2014/main" val="3762186561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val="1391476278"/>
                    </a:ext>
                  </a:extLst>
                </a:gridCol>
                <a:gridCol w="1837910">
                  <a:extLst>
                    <a:ext uri="{9D8B030D-6E8A-4147-A177-3AD203B41FA5}">
                      <a16:colId xmlns:a16="http://schemas.microsoft.com/office/drawing/2014/main" val="4097600810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val="3723290771"/>
                    </a:ext>
                  </a:extLst>
                </a:gridCol>
                <a:gridCol w="918955">
                  <a:extLst>
                    <a:ext uri="{9D8B030D-6E8A-4147-A177-3AD203B41FA5}">
                      <a16:colId xmlns:a16="http://schemas.microsoft.com/office/drawing/2014/main" val="2093956396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val="2944232381"/>
                    </a:ext>
                  </a:extLst>
                </a:gridCol>
                <a:gridCol w="1837910">
                  <a:extLst>
                    <a:ext uri="{9D8B030D-6E8A-4147-A177-3AD203B41FA5}">
                      <a16:colId xmlns:a16="http://schemas.microsoft.com/office/drawing/2014/main" val="395808914"/>
                    </a:ext>
                  </a:extLst>
                </a:gridCol>
                <a:gridCol w="588131">
                  <a:extLst>
                    <a:ext uri="{9D8B030D-6E8A-4147-A177-3AD203B41FA5}">
                      <a16:colId xmlns:a16="http://schemas.microsoft.com/office/drawing/2014/main" val="711881738"/>
                    </a:ext>
                  </a:extLst>
                </a:gridCol>
                <a:gridCol w="918955">
                  <a:extLst>
                    <a:ext uri="{9D8B030D-6E8A-4147-A177-3AD203B41FA5}">
                      <a16:colId xmlns:a16="http://schemas.microsoft.com/office/drawing/2014/main" val="2951184001"/>
                    </a:ext>
                  </a:extLst>
                </a:gridCol>
              </a:tblGrid>
              <a:tr h="21182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90783"/>
                  </a:ext>
                </a:extLst>
              </a:tr>
              <a:tr h="35307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1775519"/>
                  </a:ext>
                </a:extLst>
              </a:tr>
              <a:tr h="329598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nelle attività di ristorazione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12.680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nelle attività di ristorazione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22.050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nelle attività di ristorazione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26.120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827082"/>
                  </a:ext>
                </a:extLst>
              </a:tr>
              <a:tr h="370155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qualif. nei servizi di pulizia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alle vendite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qualificato nei servizi di pulizia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12.170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30,4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023100"/>
                  </a:ext>
                </a:extLst>
              </a:tr>
              <a:tr h="375849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alle vendite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qualif. nei servizi di pulizia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23,3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Addetti alle vendite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11.310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227959"/>
                  </a:ext>
                </a:extLst>
              </a:tr>
              <a:tr h="4612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Conduttori di veicoli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3.560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47,8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Conduttori di veicoli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6.900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Conduttori di veicoli a motore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8.200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69598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delle costruzioni e nel mantenimento di strutture edili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3.090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27,1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delle costruzioni e nel mantenimento di strutture edili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3.890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Impiegati addetti alla segreteria e agli affari generali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4.960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28,1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01797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Impiegati addetti alla segreteria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2.800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qualif. addetto allo spostamento e alla consegna delle merci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3.650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13,9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specializzati delle costruzioni e nel mantenimento di strutture edili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4.880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899364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dei rapporti con i mercati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45,4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addetti alle rifiniture delle costruzioni 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3.620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56,4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qualificato addetto allo spostamento e alla consegna merci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20,9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861412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Personale non qualif. addetto allo spostamento e alla consegna delle merci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2.420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18,9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dei rapporti con i mercati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41,5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specializzati addetti alle rifiniture delle costruzioni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6077813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Meccanici artigianali, montatori, riparatori e manutentori di macchine 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Meccanici artigianali, montatori, riparatori e manutentori di macchine 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3.180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Impiegati addetti all'accoglienza e all'informazione della clientela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3.400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18,5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8207400"/>
                  </a:ext>
                </a:extLst>
              </a:tr>
              <a:tr h="491533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addetti alle rifiniture delle costruzioni 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1.870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Impiegati addetti alla segreteria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5930" marR="5930" marT="593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della salute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3.140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</a:p>
                  </a:txBody>
                  <a:tcPr marL="5930" marR="5930" marT="593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773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6619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9"/>
          <p:cNvSpPr txBox="1"/>
          <p:nvPr/>
        </p:nvSpPr>
        <p:spPr>
          <a:xfrm>
            <a:off x="382452" y="571775"/>
            <a:ext cx="9580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 professioni «introvabili» per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 imprese liguri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7" name="Google Shape;217;p9"/>
          <p:cNvSpPr/>
          <p:nvPr/>
        </p:nvSpPr>
        <p:spPr>
          <a:xfrm>
            <a:off x="3185126" y="5997125"/>
            <a:ext cx="4635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Unioncamere - ANPAL, Sistema informativo Excelsior 2021 </a:t>
            </a:r>
            <a:endParaRPr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8" name="Google Shape;218;p9"/>
          <p:cNvSpPr txBox="1">
            <a:spLocks noGrp="1"/>
          </p:cNvSpPr>
          <p:nvPr>
            <p:ph type="ftr" idx="11"/>
          </p:nvPr>
        </p:nvSpPr>
        <p:spPr>
          <a:xfrm>
            <a:off x="2660172" y="643214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219" name="Google Shape;219;p9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221" name="Google Shape;221;p9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2" name="Google Shape;222;p9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</a:t>
            </a:r>
            <a:r>
              <a:rPr lang="it-IT" sz="2000" b="1" dirty="0" smtClean="0">
                <a:solidFill>
                  <a:schemeClr val="lt1"/>
                </a:solidFill>
              </a:rPr>
              <a:t>8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3" name="Google Shape;223;p9"/>
          <p:cNvCxnSpPr/>
          <p:nvPr/>
        </p:nvCxnSpPr>
        <p:spPr>
          <a:xfrm>
            <a:off x="382452" y="973911"/>
            <a:ext cx="8601891" cy="32314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24" name="Google Shape;224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6732633"/>
              </p:ext>
            </p:extLst>
          </p:nvPr>
        </p:nvGraphicFramePr>
        <p:xfrm>
          <a:off x="416951" y="1023462"/>
          <a:ext cx="11498529" cy="5201337"/>
        </p:xfrm>
        <a:graphic>
          <a:graphicData uri="http://schemas.openxmlformats.org/drawingml/2006/table">
            <a:tbl>
              <a:tblPr/>
              <a:tblGrid>
                <a:gridCol w="1882946">
                  <a:extLst>
                    <a:ext uri="{9D8B030D-6E8A-4147-A177-3AD203B41FA5}">
                      <a16:colId xmlns:a16="http://schemas.microsoft.com/office/drawing/2014/main" val="564477536"/>
                    </a:ext>
                  </a:extLst>
                </a:gridCol>
                <a:gridCol w="954027">
                  <a:extLst>
                    <a:ext uri="{9D8B030D-6E8A-4147-A177-3AD203B41FA5}">
                      <a16:colId xmlns:a16="http://schemas.microsoft.com/office/drawing/2014/main" val="687260345"/>
                    </a:ext>
                  </a:extLst>
                </a:gridCol>
                <a:gridCol w="602544">
                  <a:extLst>
                    <a:ext uri="{9D8B030D-6E8A-4147-A177-3AD203B41FA5}">
                      <a16:colId xmlns:a16="http://schemas.microsoft.com/office/drawing/2014/main" val="4147259039"/>
                    </a:ext>
                  </a:extLst>
                </a:gridCol>
                <a:gridCol w="602544">
                  <a:extLst>
                    <a:ext uri="{9D8B030D-6E8A-4147-A177-3AD203B41FA5}">
                      <a16:colId xmlns:a16="http://schemas.microsoft.com/office/drawing/2014/main" val="202021455"/>
                    </a:ext>
                  </a:extLst>
                </a:gridCol>
                <a:gridCol w="1882946">
                  <a:extLst>
                    <a:ext uri="{9D8B030D-6E8A-4147-A177-3AD203B41FA5}">
                      <a16:colId xmlns:a16="http://schemas.microsoft.com/office/drawing/2014/main" val="293881408"/>
                    </a:ext>
                  </a:extLst>
                </a:gridCol>
                <a:gridCol w="941472">
                  <a:extLst>
                    <a:ext uri="{9D8B030D-6E8A-4147-A177-3AD203B41FA5}">
                      <a16:colId xmlns:a16="http://schemas.microsoft.com/office/drawing/2014/main" val="1077905107"/>
                    </a:ext>
                  </a:extLst>
                </a:gridCol>
                <a:gridCol w="602544">
                  <a:extLst>
                    <a:ext uri="{9D8B030D-6E8A-4147-A177-3AD203B41FA5}">
                      <a16:colId xmlns:a16="http://schemas.microsoft.com/office/drawing/2014/main" val="1942442885"/>
                    </a:ext>
                  </a:extLst>
                </a:gridCol>
                <a:gridCol w="602544">
                  <a:extLst>
                    <a:ext uri="{9D8B030D-6E8A-4147-A177-3AD203B41FA5}">
                      <a16:colId xmlns:a16="http://schemas.microsoft.com/office/drawing/2014/main" val="827797763"/>
                    </a:ext>
                  </a:extLst>
                </a:gridCol>
                <a:gridCol w="1882946">
                  <a:extLst>
                    <a:ext uri="{9D8B030D-6E8A-4147-A177-3AD203B41FA5}">
                      <a16:colId xmlns:a16="http://schemas.microsoft.com/office/drawing/2014/main" val="3848799193"/>
                    </a:ext>
                  </a:extLst>
                </a:gridCol>
                <a:gridCol w="941472">
                  <a:extLst>
                    <a:ext uri="{9D8B030D-6E8A-4147-A177-3AD203B41FA5}">
                      <a16:colId xmlns:a16="http://schemas.microsoft.com/office/drawing/2014/main" val="1551036495"/>
                    </a:ext>
                  </a:extLst>
                </a:gridCol>
                <a:gridCol w="602544">
                  <a:extLst>
                    <a:ext uri="{9D8B030D-6E8A-4147-A177-3AD203B41FA5}">
                      <a16:colId xmlns:a16="http://schemas.microsoft.com/office/drawing/2014/main" val="1850610446"/>
                    </a:ext>
                  </a:extLst>
                </a:gridCol>
              </a:tblGrid>
              <a:tr h="205479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I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1083536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difficoltà di reperimento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v.a.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3187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nelle attività poligrafiche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76,6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 trasporto aereo, navale e ferroviario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Direttori e dirigenti generali di aziende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9111986"/>
                  </a:ext>
                </a:extLst>
              </a:tr>
              <a:tr h="476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 in scienze matematiche, informatiche, chimiche, fisiche e naturali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 in scienze matematiche, informatiche, chimiche, fisiche e naturali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 in scienze matematiche, informatiche, chimiche, fisiche e naturali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75,1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226062"/>
                  </a:ext>
                </a:extLst>
              </a:tr>
              <a:tr h="5269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 di macchine autom. e semiautom. per lavorazioni metalliche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Fonditori, saldatori, lattonieri, calderai, montatori carpenteria metallica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62,1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Fonditori, saldatori, lattonieri, calderai, montatori carpenteria metall. e profess.simili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110083"/>
                  </a:ext>
                </a:extLst>
              </a:tr>
              <a:tr h="5269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di installazione e manut. attrezzature elettr. ed elettron.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56,7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nelle attività poligrafiche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Altri specialisti dell'educazione e della formazione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061375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informatici, telematici e delle telecomunicazioni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55,4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in campo ingegneristico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 nelle scienze della vita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66,7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993727"/>
                  </a:ext>
                </a:extLst>
              </a:tr>
              <a:tr h="476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Professori di scuola secondaria e post-secondaria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54,6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 di macchine autom. e semiautom. per lavorazioni metalliche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57,6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specializzati addetti alle rifiniture delle costruzioni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4.030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64865689"/>
                  </a:ext>
                </a:extLst>
              </a:tr>
              <a:tr h="476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Fonditori, saldatori, lattonieri, calderai, montatori carpenteria metallica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50,7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Specialisti nelle scienze della vita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Fabbri ferrai, costruttori di utensili e assimilati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1317763"/>
                  </a:ext>
                </a:extLst>
              </a:tr>
              <a:tr h="526927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in campo ingegneristico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50,4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delle lavorazioni alimentari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1.490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Operai di macchine automatiche e semiautom. per lavorazioni metalliche e per prod.minerali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64,4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892298"/>
                  </a:ext>
                </a:extLst>
              </a:tr>
              <a:tr h="39637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della gestione dei processi produttivi di beni e servizi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50,3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Ingegneri e professioni assimilate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51,9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1.310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Attrezzisti, operai e artigiani del trattamento del legno e assimilati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63,8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1070327"/>
                  </a:ext>
                </a:extLst>
              </a:tr>
              <a:tr h="319661"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Artigiani e operai special. delle lavorazioni alimentari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49,3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delle attività finanziarie  e assicurative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Tecnici informatici, telematici e delle telecomunicazioni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1.810</a:t>
                      </a:r>
                    </a:p>
                  </a:txBody>
                  <a:tcPr marL="6044" marR="6044" marT="604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59597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0"/>
          <p:cNvSpPr/>
          <p:nvPr/>
        </p:nvSpPr>
        <p:spPr>
          <a:xfrm>
            <a:off x="8759826" y="6480575"/>
            <a:ext cx="1584325" cy="288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10"/>
          <p:cNvSpPr/>
          <p:nvPr/>
        </p:nvSpPr>
        <p:spPr>
          <a:xfrm>
            <a:off x="303873" y="5940725"/>
            <a:ext cx="41709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Fonte: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Unioncamere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- ANPAL, Sistema informativo </a:t>
            </a:r>
            <a:r>
              <a:rPr lang="it-IT" sz="1000" dirty="0" err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Excelsior</a:t>
            </a:r>
            <a:r>
              <a:rPr lang="it-IT" sz="1000" dirty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it-IT" sz="1000" dirty="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2022 </a:t>
            </a:r>
            <a:endParaRPr sz="1000" dirty="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2" name="Google Shape;232;p10"/>
          <p:cNvSpPr txBox="1"/>
          <p:nvPr/>
        </p:nvSpPr>
        <p:spPr>
          <a:xfrm>
            <a:off x="8420175" y="1131600"/>
            <a:ext cx="3369600" cy="48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Oltre alle capacità e alle conoscenze teoriche e pratiche strettamente legate alla professione, oggi è sempre più determinante possedere particolari competenze trasversali (soft 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skill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) o “</a:t>
            </a:r>
            <a:r>
              <a:rPr lang="it-IT" sz="18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metacompetenze</a:t>
            </a:r>
            <a:r>
              <a:rPr lang="it-IT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”. La richiesta di queste competenze da parte delle imprese è direttamente proporzionale al livello di istruzione domandato. Pertanto,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per i laureati, l’indicazione di importanza di queste competenze è più elevata rispetto agli altri livelli di istruzione. 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3" name="Google Shape;233;p10"/>
          <p:cNvSpPr txBox="1"/>
          <p:nvPr/>
        </p:nvSpPr>
        <p:spPr>
          <a:xfrm>
            <a:off x="303873" y="571775"/>
            <a:ext cx="88932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Le competenze trasversali richieste dalle imprese </a:t>
            </a:r>
            <a:r>
              <a:rPr lang="it-IT" sz="19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/>
                <a:ea typeface="Roboto"/>
                <a:cs typeface="Roboto"/>
                <a:sym typeface="Roboto"/>
              </a:rPr>
              <a:t>liguri</a:t>
            </a:r>
            <a:endParaRPr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4" name="Google Shape;234;p10"/>
          <p:cNvSpPr txBox="1">
            <a:spLocks noGrp="1"/>
          </p:cNvSpPr>
          <p:nvPr>
            <p:ph type="ftr" idx="11"/>
          </p:nvPr>
        </p:nvSpPr>
        <p:spPr>
          <a:xfrm>
            <a:off x="2660172" y="6382997"/>
            <a:ext cx="649849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Maurizio Caviglia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>
                <a:solidFill>
                  <a:schemeClr val="lt1"/>
                </a:solidFill>
              </a:rPr>
              <a:t>Segretario Generale della Camera di Commercio di Genova </a:t>
            </a:r>
            <a:endParaRPr/>
          </a:p>
        </p:txBody>
      </p:sp>
      <p:sp>
        <p:nvSpPr>
          <p:cNvPr id="235" name="Google Shape;235;p10"/>
          <p:cNvSpPr/>
          <p:nvPr/>
        </p:nvSpPr>
        <p:spPr>
          <a:xfrm>
            <a:off x="10079475" y="6297644"/>
            <a:ext cx="2112525" cy="487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2000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237" name="Google Shape;237;p10"/>
          <p:cNvSpPr txBox="1"/>
          <p:nvPr/>
        </p:nvSpPr>
        <p:spPr>
          <a:xfrm>
            <a:off x="-43825" y="6243425"/>
            <a:ext cx="12235800" cy="614700"/>
          </a:xfrm>
          <a:prstGeom prst="rect">
            <a:avLst/>
          </a:prstGeom>
          <a:solidFill>
            <a:srgbClr val="28C8C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endParaRPr lang="it-IT" sz="1500" b="1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10"/>
          <p:cNvSpPr/>
          <p:nvPr/>
        </p:nvSpPr>
        <p:spPr>
          <a:xfrm>
            <a:off x="10079438" y="6287619"/>
            <a:ext cx="211260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it-IT" sz="2000" b="1" dirty="0">
                <a:solidFill>
                  <a:schemeClr val="lt1"/>
                </a:solidFill>
              </a:rPr>
              <a:t>    9</a:t>
            </a:r>
            <a:endParaRPr sz="20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10"/>
          <p:cNvCxnSpPr/>
          <p:nvPr/>
        </p:nvCxnSpPr>
        <p:spPr>
          <a:xfrm>
            <a:off x="303875" y="956675"/>
            <a:ext cx="8542500" cy="56400"/>
          </a:xfrm>
          <a:prstGeom prst="straightConnector1">
            <a:avLst/>
          </a:prstGeom>
          <a:noFill/>
          <a:ln w="9525" cap="flat" cmpd="sng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40" name="Google Shape;240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77723" y="6306800"/>
            <a:ext cx="2115979" cy="48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873" y="1235189"/>
            <a:ext cx="6530977" cy="48982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1437</Words>
  <Application>Microsoft Office PowerPoint</Application>
  <PresentationFormat>Widescreen</PresentationFormat>
  <Paragraphs>370</Paragraphs>
  <Slides>14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20" baseType="lpstr">
      <vt:lpstr>Arial</vt:lpstr>
      <vt:lpstr>Arial Black</vt:lpstr>
      <vt:lpstr>Noto Sans Symbols</vt:lpstr>
      <vt:lpstr>Roboto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Sirito Claudia</dc:creator>
  <cp:lastModifiedBy>Pizzi Giovanna</cp:lastModifiedBy>
  <cp:revision>50</cp:revision>
  <cp:lastPrinted>2022-04-12T13:18:16Z</cp:lastPrinted>
  <dcterms:created xsi:type="dcterms:W3CDTF">2021-01-28T09:40:49Z</dcterms:created>
  <dcterms:modified xsi:type="dcterms:W3CDTF">2023-10-30T09:01:47Z</dcterms:modified>
</cp:coreProperties>
</file>