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9" r:id="rId2"/>
    <p:sldId id="296" r:id="rId3"/>
    <p:sldId id="297" r:id="rId4"/>
    <p:sldId id="298" r:id="rId5"/>
    <p:sldId id="283" r:id="rId6"/>
    <p:sldId id="264" r:id="rId7"/>
    <p:sldId id="265" r:id="rId8"/>
    <p:sldId id="266" r:id="rId9"/>
    <p:sldId id="267" r:id="rId10"/>
    <p:sldId id="301" r:id="rId11"/>
    <p:sldId id="269" r:id="rId12"/>
    <p:sldId id="300" r:id="rId13"/>
    <p:sldId id="275" r:id="rId14"/>
    <p:sldId id="276" r:id="rId15"/>
    <p:sldId id="277" r:id="rId16"/>
    <p:sldId id="278"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7" autoAdjust="0"/>
    <p:restoredTop sz="94660"/>
  </p:normalViewPr>
  <p:slideViewPr>
    <p:cSldViewPr snapToGrid="0">
      <p:cViewPr varScale="1">
        <p:scale>
          <a:sx n="106" d="100"/>
          <a:sy n="106" d="100"/>
        </p:scale>
        <p:origin x="14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w2kge.intra.cciaa.net\fsge\SedeGaribaldi\StudiStatisticaEstero\GIOVANNA\ORIENTAMENTI\2023\HANDS\figure%20professionali%20Saper%20far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w2kge.intra.cciaa.net\fsge\SedeGaribaldi\StudiStatisticaEstero\GIOVANNA\ORIENTAMENTI\2023\HANDS\problem%20solving.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w2kge.intra.cciaa.net\fsge\SedeGaribaldi\StudiStatisticaEstero\GIOVANNA\ORIENTAMENTI\2023\HANDS\lavorare%20in%20autonomi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w2kge.intra.cciaa.net\fsge\SedeGaribaldi\StudiStatisticaEstero\GIOVANNA\ORIENTAMENTI\2023\HANDS\sostenibilit&#224;%20ambientale.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w2kge.intra.cciaa.net\fsge\SedeGaribaldi\StudiStatisticaEstero\GIOVANNA\ORIENTAMENTI\2023\HANDS\figure%20professionali%20Saper%20fa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w2kge.intra.cciaa.net\fsge\SedeGaribaldi\StudiStatisticaEstero\GIOVANNA\ORIENTAMENTI\2023\HANDS\figure%20professionali%20Saper%20far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w2kge.intra.cciaa.net\fsge\SedeGaribaldi\StudiStatisticaEstero\GIOVANNA\ORIENTAMENTI\2023\HANDS\gene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w2kge.intra.cciaa.net\fsge\SedeGaribaldi\StudiStatisticaEstero\GIOVANNA\ORIENTAMENTI\2023\HANDS\per%20et&#2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w2kge.intra.cciaa.net\fsge\SedeGaribaldi\StudiStatisticaEstero\GIOVANNA\ORIENTAMENTI\2023\HANDS\titolo%20di%20studi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w2kge.intra.cciaa.net\fsge\SedeGaribaldi\StudiStatisticaEstero\GIOVANNA\ORIENTAMENTI\2023\HANDS\difficolt&#224;%20di%20reperimento20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w2kge.intra.cciaa.net\fsge\SedeGaribaldi\StudiStatisticaEstero\GIOVANNA\ORIENTAMENTI\2023\HANDS\difficolt&#224;%20di%20reperimento20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w2kge.intra.cciaa.net\fsge\SedeGaribaldi\StudiStatisticaEstero\GIOVANNA\ORIENTAMENTI\2023\HANDS\flessibilit&#2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Graduatoria delle professioni del "Saper fare" più richieste - anno 2017</a:t>
            </a:r>
          </a:p>
        </c:rich>
      </c:tx>
      <c:layout/>
      <c:overlay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Foglio2!$G$34:$G$57</c:f>
              <c:strCache>
                <c:ptCount val="24"/>
                <c:pt idx="0">
                  <c:v>Acconciatori</c:v>
                </c:pt>
                <c:pt idx="1">
                  <c:v>Muratori in pietra, mattoni, refrattari</c:v>
                </c:pt>
                <c:pt idx="2">
                  <c:v>Elettricisti nelle costruzioni civili e professioni assimilate</c:v>
                </c:pt>
                <c:pt idx="3">
                  <c:v>Montatori di carpenteria metallica</c:v>
                </c:pt>
                <c:pt idx="4">
                  <c:v>Idraulici e posatori di tubazioni idrauliche e di gas</c:v>
                </c:pt>
                <c:pt idx="5">
                  <c:v>Estetisti e truccatori</c:v>
                </c:pt>
                <c:pt idx="6">
                  <c:v>Carpentieri e falegnami nell'edilizia (esclusi i parchettisti)</c:v>
                </c:pt>
                <c:pt idx="7">
                  <c:v>Panettieri e pastai artigianali</c:v>
                </c:pt>
                <c:pt idx="8">
                  <c:v>Saldatori e tagliatori a fiamma</c:v>
                </c:pt>
                <c:pt idx="9">
                  <c:v>Pasticcieri, gelatai e conservieri artigianali</c:v>
                </c:pt>
                <c:pt idx="10">
                  <c:v>Lastroferratori</c:v>
                </c:pt>
                <c:pt idx="11">
                  <c:v>Verniciatori artigianali ed industriali</c:v>
                </c:pt>
                <c:pt idx="12">
                  <c:v>Installatori di infissi e serramenta</c:v>
                </c:pt>
                <c:pt idx="13">
                  <c:v>Specialisti di saldatura elettrica e a norme ASME</c:v>
                </c:pt>
                <c:pt idx="14">
                  <c:v>Meccanici e attrezzisti navali</c:v>
                </c:pt>
                <c:pt idx="15">
                  <c:v>Tagliatori di pietre, scalpellini e marmisti</c:v>
                </c:pt>
                <c:pt idx="16">
                  <c:v>Massaggiatori e operatori termali</c:v>
                </c:pt>
                <c:pt idx="17">
                  <c:v>Orafi, gioiellieri e professioni assimilate</c:v>
                </c:pt>
                <c:pt idx="18">
                  <c:v>Sarti e tagliatori artigianali, modellisti e cappellai</c:v>
                </c:pt>
                <c:pt idx="19">
                  <c:v>Fabbri, lingottai e operatori di presse per forgiare</c:v>
                </c:pt>
                <c:pt idx="20">
                  <c:v>Lattonieri e calderai, compresi i tracciatori</c:v>
                </c:pt>
                <c:pt idx="21">
                  <c:v>Vetrai</c:v>
                </c:pt>
                <c:pt idx="22">
                  <c:v>Tappezzieri e materassai</c:v>
                </c:pt>
                <c:pt idx="23">
                  <c:v>Costruttori di strumenti ottici e lenti</c:v>
                </c:pt>
              </c:strCache>
            </c:strRef>
          </c:cat>
          <c:val>
            <c:numRef>
              <c:f>Foglio2!$H$34:$H$57</c:f>
              <c:numCache>
                <c:formatCode>#,##0</c:formatCode>
                <c:ptCount val="24"/>
                <c:pt idx="0">
                  <c:v>1550</c:v>
                </c:pt>
                <c:pt idx="1">
                  <c:v>1140</c:v>
                </c:pt>
                <c:pt idx="2">
                  <c:v>1100</c:v>
                </c:pt>
                <c:pt idx="3">
                  <c:v>1100</c:v>
                </c:pt>
                <c:pt idx="4">
                  <c:v>960</c:v>
                </c:pt>
                <c:pt idx="5" formatCode="General">
                  <c:v>660</c:v>
                </c:pt>
                <c:pt idx="6" formatCode="General">
                  <c:v>480</c:v>
                </c:pt>
                <c:pt idx="7" formatCode="General">
                  <c:v>400</c:v>
                </c:pt>
                <c:pt idx="8" formatCode="General">
                  <c:v>380</c:v>
                </c:pt>
                <c:pt idx="9" formatCode="General">
                  <c:v>370</c:v>
                </c:pt>
                <c:pt idx="10" formatCode="General">
                  <c:v>170</c:v>
                </c:pt>
                <c:pt idx="11" formatCode="General">
                  <c:v>130</c:v>
                </c:pt>
                <c:pt idx="12" formatCode="General">
                  <c:v>100</c:v>
                </c:pt>
                <c:pt idx="13" formatCode="General">
                  <c:v>90</c:v>
                </c:pt>
                <c:pt idx="14" formatCode="General">
                  <c:v>50</c:v>
                </c:pt>
                <c:pt idx="15" formatCode="General">
                  <c:v>40</c:v>
                </c:pt>
                <c:pt idx="16" formatCode="General">
                  <c:v>40</c:v>
                </c:pt>
                <c:pt idx="17" formatCode="General">
                  <c:v>30</c:v>
                </c:pt>
                <c:pt idx="18" formatCode="General">
                  <c:v>30</c:v>
                </c:pt>
                <c:pt idx="19" formatCode="General">
                  <c:v>30</c:v>
                </c:pt>
                <c:pt idx="20" formatCode="General">
                  <c:v>20</c:v>
                </c:pt>
                <c:pt idx="21" formatCode="General">
                  <c:v>20</c:v>
                </c:pt>
                <c:pt idx="22" formatCode="General">
                  <c:v>10</c:v>
                </c:pt>
                <c:pt idx="23" formatCode="General">
                  <c:v>10</c:v>
                </c:pt>
              </c:numCache>
            </c:numRef>
          </c:val>
          <c:extLst>
            <c:ext xmlns:c16="http://schemas.microsoft.com/office/drawing/2014/chart" uri="{C3380CC4-5D6E-409C-BE32-E72D297353CC}">
              <c16:uniqueId val="{00000000-4A4C-4635-80DF-B72A8E6A24F0}"/>
            </c:ext>
          </c:extLst>
        </c:ser>
        <c:dLbls>
          <c:showLegendKey val="0"/>
          <c:showVal val="0"/>
          <c:showCatName val="0"/>
          <c:showSerName val="0"/>
          <c:showPercent val="0"/>
          <c:showBubbleSize val="0"/>
        </c:dLbls>
        <c:gapWidth val="182"/>
        <c:axId val="771387152"/>
        <c:axId val="771386320"/>
      </c:barChart>
      <c:catAx>
        <c:axId val="771387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71386320"/>
        <c:crosses val="autoZero"/>
        <c:auto val="1"/>
        <c:lblAlgn val="ctr"/>
        <c:lblOffset val="100"/>
        <c:noMultiLvlLbl val="0"/>
      </c:catAx>
      <c:valAx>
        <c:axId val="771386320"/>
        <c:scaling>
          <c:orientation val="minMax"/>
        </c:scaling>
        <c:delete val="1"/>
        <c:axPos val="t"/>
        <c:numFmt formatCode="#,##0" sourceLinked="1"/>
        <c:majorTickMark val="none"/>
        <c:minorTickMark val="none"/>
        <c:tickLblPos val="high"/>
        <c:crossAx val="77138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Entrate previste nelle professioni del "Saper fare" per Soft Skills: problem solving</a:t>
            </a:r>
          </a:p>
        </c:rich>
      </c:tx>
      <c:layout/>
      <c:overlay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Foglio1!$B$2:$B$22</c:f>
              <c:strCache>
                <c:ptCount val="21"/>
                <c:pt idx="0">
                  <c:v>Installatori di infissi e serramenta</c:v>
                </c:pt>
                <c:pt idx="1">
                  <c:v>Meccanici e attrezzisti navali</c:v>
                </c:pt>
                <c:pt idx="2">
                  <c:v>Saldatori e tagliatori a fiamma</c:v>
                </c:pt>
                <c:pt idx="3">
                  <c:v>Pasticcieri, gelatai e conservieri artigianali</c:v>
                </c:pt>
                <c:pt idx="4">
                  <c:v>Elettricisti nelle costruzioni civili e professioni assimilate</c:v>
                </c:pt>
                <c:pt idx="5">
                  <c:v>Panettieri e pastai artigianali</c:v>
                </c:pt>
                <c:pt idx="6">
                  <c:v>Tappezzieri e materassai</c:v>
                </c:pt>
                <c:pt idx="7">
                  <c:v>Fabbri, lingottai e operatori di presse per forgiare</c:v>
                </c:pt>
                <c:pt idx="8">
                  <c:v>Estetisti e truccatori</c:v>
                </c:pt>
                <c:pt idx="9">
                  <c:v>Montatori di carpenteria metallica</c:v>
                </c:pt>
                <c:pt idx="10">
                  <c:v>Acconciatori</c:v>
                </c:pt>
                <c:pt idx="11">
                  <c:v>Idraulici e posatori di tubazioni idrauliche e di gas</c:v>
                </c:pt>
                <c:pt idx="12">
                  <c:v>Sarti e tagliatori artigianali, modellisti e cappellai</c:v>
                </c:pt>
                <c:pt idx="13">
                  <c:v>Specialisti di saldatura elettrica e a norme ASME</c:v>
                </c:pt>
                <c:pt idx="14">
                  <c:v>Lattonieri e calderai, compresi i tracciatori</c:v>
                </c:pt>
                <c:pt idx="15">
                  <c:v>Muratori in pietra, mattoni, refrattari</c:v>
                </c:pt>
                <c:pt idx="16">
                  <c:v>Tagliatori di pietre, scalpellini e marmisti</c:v>
                </c:pt>
                <c:pt idx="17">
                  <c:v>Lastroferratori</c:v>
                </c:pt>
                <c:pt idx="18">
                  <c:v>Orafi, gioiellieri e professioni assimilate</c:v>
                </c:pt>
                <c:pt idx="19">
                  <c:v>Carpentieri e falegnami nell'edilizia (esclusi i parchettisti)</c:v>
                </c:pt>
                <c:pt idx="20">
                  <c:v>Verniciatori artigianali ed industriali</c:v>
                </c:pt>
              </c:strCache>
            </c:strRef>
          </c:cat>
          <c:val>
            <c:numRef>
              <c:f>Foglio1!$D$2:$D$22</c:f>
              <c:numCache>
                <c:formatCode>0.00</c:formatCode>
                <c:ptCount val="21"/>
                <c:pt idx="0">
                  <c:v>100</c:v>
                </c:pt>
                <c:pt idx="1">
                  <c:v>86.36</c:v>
                </c:pt>
                <c:pt idx="2">
                  <c:v>66.67</c:v>
                </c:pt>
                <c:pt idx="3">
                  <c:v>61.29</c:v>
                </c:pt>
                <c:pt idx="4">
                  <c:v>61.26</c:v>
                </c:pt>
                <c:pt idx="5">
                  <c:v>51.43</c:v>
                </c:pt>
                <c:pt idx="6">
                  <c:v>50</c:v>
                </c:pt>
                <c:pt idx="7">
                  <c:v>50</c:v>
                </c:pt>
                <c:pt idx="8">
                  <c:v>46.67</c:v>
                </c:pt>
                <c:pt idx="9">
                  <c:v>39.08</c:v>
                </c:pt>
                <c:pt idx="10">
                  <c:v>38.57</c:v>
                </c:pt>
                <c:pt idx="11">
                  <c:v>34.270000000000003</c:v>
                </c:pt>
                <c:pt idx="12">
                  <c:v>33.33</c:v>
                </c:pt>
                <c:pt idx="13">
                  <c:v>27.27</c:v>
                </c:pt>
                <c:pt idx="14">
                  <c:v>25</c:v>
                </c:pt>
                <c:pt idx="15">
                  <c:v>23.06</c:v>
                </c:pt>
                <c:pt idx="16">
                  <c:v>15.38</c:v>
                </c:pt>
                <c:pt idx="17">
                  <c:v>14.29</c:v>
                </c:pt>
                <c:pt idx="18">
                  <c:v>11.11</c:v>
                </c:pt>
                <c:pt idx="19">
                  <c:v>8.57</c:v>
                </c:pt>
                <c:pt idx="20">
                  <c:v>4.55</c:v>
                </c:pt>
              </c:numCache>
            </c:numRef>
          </c:val>
          <c:extLst>
            <c:ext xmlns:c16="http://schemas.microsoft.com/office/drawing/2014/chart" uri="{C3380CC4-5D6E-409C-BE32-E72D297353CC}">
              <c16:uniqueId val="{00000000-96F3-406C-AFA9-E0826154C036}"/>
            </c:ext>
          </c:extLst>
        </c:ser>
        <c:dLbls>
          <c:showLegendKey val="0"/>
          <c:showVal val="0"/>
          <c:showCatName val="0"/>
          <c:showSerName val="0"/>
          <c:showPercent val="0"/>
          <c:showBubbleSize val="0"/>
        </c:dLbls>
        <c:gapWidth val="182"/>
        <c:axId val="1752070416"/>
        <c:axId val="1752077072"/>
      </c:barChart>
      <c:catAx>
        <c:axId val="1752070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752077072"/>
        <c:crosses val="autoZero"/>
        <c:auto val="1"/>
        <c:lblAlgn val="ctr"/>
        <c:lblOffset val="100"/>
        <c:noMultiLvlLbl val="0"/>
      </c:catAx>
      <c:valAx>
        <c:axId val="1752077072"/>
        <c:scaling>
          <c:orientation val="minMax"/>
          <c:max val="110"/>
        </c:scaling>
        <c:delete val="1"/>
        <c:axPos val="t"/>
        <c:numFmt formatCode="0.00" sourceLinked="1"/>
        <c:majorTickMark val="none"/>
        <c:minorTickMark val="none"/>
        <c:tickLblPos val="nextTo"/>
        <c:crossAx val="1752070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Entrate previste nelle professioni del "Saper fare" per Soft Skills: capacità di lavorare in autonomia</a:t>
            </a:r>
          </a:p>
        </c:rich>
      </c:tx>
      <c:layout/>
      <c:overlay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Foglio1!$B$2:$B$23</c:f>
              <c:strCache>
                <c:ptCount val="22"/>
                <c:pt idx="0">
                  <c:v>Installatori di infissi e serramenta</c:v>
                </c:pt>
                <c:pt idx="1">
                  <c:v>Meccanici e attrezzisti navali</c:v>
                </c:pt>
                <c:pt idx="2">
                  <c:v>Saldatori e tagliatori a fiamma</c:v>
                </c:pt>
                <c:pt idx="3">
                  <c:v>Pasticcieri, gelatai e conservieri artigianali</c:v>
                </c:pt>
                <c:pt idx="4">
                  <c:v>Orafi, gioiellieri e professioni assimilate</c:v>
                </c:pt>
                <c:pt idx="5">
                  <c:v>Estetisti e truccatori</c:v>
                </c:pt>
                <c:pt idx="6">
                  <c:v>Elettricisti nelle costruzioni civili e professioni assimilate</c:v>
                </c:pt>
                <c:pt idx="7">
                  <c:v>Lastroferratori</c:v>
                </c:pt>
                <c:pt idx="8">
                  <c:v>Verniciatori artigianali ed industriali</c:v>
                </c:pt>
                <c:pt idx="9">
                  <c:v>Acconciatori</c:v>
                </c:pt>
                <c:pt idx="10">
                  <c:v>Idraulici e posatori di tubazioni idrauliche e di gas</c:v>
                </c:pt>
                <c:pt idx="11">
                  <c:v>Vetrai</c:v>
                </c:pt>
                <c:pt idx="12">
                  <c:v>Fabbri, lingottai e operatori di presse per forgiare</c:v>
                </c:pt>
                <c:pt idx="13">
                  <c:v>Tappezzieri e materassai</c:v>
                </c:pt>
                <c:pt idx="14">
                  <c:v>Panettieri e pastai artigianali</c:v>
                </c:pt>
                <c:pt idx="15">
                  <c:v>Tagliatori di pietre, scalpellini e marmisti</c:v>
                </c:pt>
                <c:pt idx="16">
                  <c:v>Montatori di carpenteria metallica</c:v>
                </c:pt>
                <c:pt idx="17">
                  <c:v>Pittori, stuccatori, laccatori e decoratori</c:v>
                </c:pt>
                <c:pt idx="18">
                  <c:v>Muratori in pietra, mattoni, refrattari</c:v>
                </c:pt>
                <c:pt idx="19">
                  <c:v>Sarti e tagliatori artigianali, modellisti e cappellai</c:v>
                </c:pt>
                <c:pt idx="20">
                  <c:v>Specialisti di saldatura elettrica e a norme ASME</c:v>
                </c:pt>
                <c:pt idx="21">
                  <c:v>Carpentieri e falegnami nell'edilizia (esclusi i parchettisti)</c:v>
                </c:pt>
              </c:strCache>
            </c:strRef>
          </c:cat>
          <c:val>
            <c:numRef>
              <c:f>Foglio1!$D$2:$D$23</c:f>
              <c:numCache>
                <c:formatCode>0.00</c:formatCode>
                <c:ptCount val="22"/>
                <c:pt idx="0">
                  <c:v>100</c:v>
                </c:pt>
                <c:pt idx="1">
                  <c:v>86.36</c:v>
                </c:pt>
                <c:pt idx="2">
                  <c:v>84.31</c:v>
                </c:pt>
                <c:pt idx="3">
                  <c:v>80.650000000000006</c:v>
                </c:pt>
                <c:pt idx="4">
                  <c:v>77.78</c:v>
                </c:pt>
                <c:pt idx="5">
                  <c:v>64.44</c:v>
                </c:pt>
                <c:pt idx="6">
                  <c:v>62.16</c:v>
                </c:pt>
                <c:pt idx="7">
                  <c:v>57.14</c:v>
                </c:pt>
                <c:pt idx="8">
                  <c:v>54.55</c:v>
                </c:pt>
                <c:pt idx="9">
                  <c:v>54.29</c:v>
                </c:pt>
                <c:pt idx="10">
                  <c:v>53.15</c:v>
                </c:pt>
                <c:pt idx="11">
                  <c:v>50</c:v>
                </c:pt>
                <c:pt idx="12">
                  <c:v>50</c:v>
                </c:pt>
                <c:pt idx="13">
                  <c:v>50</c:v>
                </c:pt>
                <c:pt idx="14">
                  <c:v>48.57</c:v>
                </c:pt>
                <c:pt idx="15">
                  <c:v>46.15</c:v>
                </c:pt>
                <c:pt idx="16">
                  <c:v>41.38</c:v>
                </c:pt>
                <c:pt idx="17">
                  <c:v>40</c:v>
                </c:pt>
                <c:pt idx="18">
                  <c:v>38.590000000000003</c:v>
                </c:pt>
                <c:pt idx="19">
                  <c:v>33.33</c:v>
                </c:pt>
                <c:pt idx="20">
                  <c:v>18.18</c:v>
                </c:pt>
                <c:pt idx="21">
                  <c:v>11.43</c:v>
                </c:pt>
              </c:numCache>
            </c:numRef>
          </c:val>
          <c:extLst>
            <c:ext xmlns:c16="http://schemas.microsoft.com/office/drawing/2014/chart" uri="{C3380CC4-5D6E-409C-BE32-E72D297353CC}">
              <c16:uniqueId val="{00000000-DDEF-4B1E-8E54-7EDEB988C54C}"/>
            </c:ext>
          </c:extLst>
        </c:ser>
        <c:dLbls>
          <c:showLegendKey val="0"/>
          <c:showVal val="0"/>
          <c:showCatName val="0"/>
          <c:showSerName val="0"/>
          <c:showPercent val="0"/>
          <c:showBubbleSize val="0"/>
        </c:dLbls>
        <c:gapWidth val="182"/>
        <c:axId val="688683727"/>
        <c:axId val="688684143"/>
      </c:barChart>
      <c:catAx>
        <c:axId val="6886837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88684143"/>
        <c:crosses val="autoZero"/>
        <c:auto val="1"/>
        <c:lblAlgn val="ctr"/>
        <c:lblOffset val="100"/>
        <c:noMultiLvlLbl val="0"/>
      </c:catAx>
      <c:valAx>
        <c:axId val="688684143"/>
        <c:scaling>
          <c:orientation val="minMax"/>
          <c:max val="110"/>
        </c:scaling>
        <c:delete val="1"/>
        <c:axPos val="t"/>
        <c:numFmt formatCode="0.00" sourceLinked="1"/>
        <c:majorTickMark val="none"/>
        <c:minorTickMark val="none"/>
        <c:tickLblPos val="nextTo"/>
        <c:crossAx val="6886837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Entrate previste nelle professioni del "Saper fare" per competenze green</a:t>
            </a:r>
          </a:p>
        </c:rich>
      </c:tx>
      <c:layout/>
      <c:overlay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Foglio1!$B$2:$B$25</c:f>
              <c:strCache>
                <c:ptCount val="24"/>
                <c:pt idx="0">
                  <c:v>Installatori di infissi e serramenta</c:v>
                </c:pt>
                <c:pt idx="1">
                  <c:v>Fabbri, lingottai e operatori di presse per forgiare</c:v>
                </c:pt>
                <c:pt idx="2">
                  <c:v>Artigiani lavorazioni artistiche del legno e di materiali assimilati</c:v>
                </c:pt>
                <c:pt idx="3">
                  <c:v>Tessitori e maglieristi a mano e su telai manuali </c:v>
                </c:pt>
                <c:pt idx="4">
                  <c:v>Orafi, gioiellieri e professioni assimilate</c:v>
                </c:pt>
                <c:pt idx="5">
                  <c:v>Meccanici e attrezzisti navali</c:v>
                </c:pt>
                <c:pt idx="6">
                  <c:v>Saldatori e tagliatori a fiamma</c:v>
                </c:pt>
                <c:pt idx="7">
                  <c:v>Pasticcieri, gelatai e conservieri artigianali</c:v>
                </c:pt>
                <c:pt idx="8">
                  <c:v>Elettricisti nelle costruzioni civili e professioni assimilate</c:v>
                </c:pt>
                <c:pt idx="9">
                  <c:v>Estetisti e truccatori</c:v>
                </c:pt>
                <c:pt idx="10">
                  <c:v>Lastroferratori</c:v>
                </c:pt>
                <c:pt idx="11">
                  <c:v>Idraulici e posatori di tubazioni idrauliche e di gas</c:v>
                </c:pt>
                <c:pt idx="12">
                  <c:v>Lattonieri e calderai, compresi i tracciatori</c:v>
                </c:pt>
                <c:pt idx="13">
                  <c:v>Tappezzieri e materassai</c:v>
                </c:pt>
                <c:pt idx="14">
                  <c:v>Acconciatori</c:v>
                </c:pt>
                <c:pt idx="15">
                  <c:v>Tagliatori di pietre, scalpellini e marmisti</c:v>
                </c:pt>
                <c:pt idx="16">
                  <c:v>Pittori, stuccatori, laccatori e decoratori</c:v>
                </c:pt>
                <c:pt idx="17">
                  <c:v>Muratori in pietra, mattoni, refrattari</c:v>
                </c:pt>
                <c:pt idx="18">
                  <c:v>Montatori di carpenteria metallica</c:v>
                </c:pt>
                <c:pt idx="19">
                  <c:v>Panettieri e pastai artigianali</c:v>
                </c:pt>
                <c:pt idx="20">
                  <c:v>Specialisti di saldatura elettrica e a norme ASME</c:v>
                </c:pt>
                <c:pt idx="21">
                  <c:v>Sarti e tagliatori artigianali, modellisti e cappellai</c:v>
                </c:pt>
                <c:pt idx="22">
                  <c:v>Verniciatori artigianali ed industriali</c:v>
                </c:pt>
                <c:pt idx="23">
                  <c:v>Carpentieri e falegnami nell'edilizia (esclusi i parchettisti)</c:v>
                </c:pt>
              </c:strCache>
            </c:strRef>
          </c:cat>
          <c:val>
            <c:numRef>
              <c:f>Foglio1!$D$2:$D$25</c:f>
              <c:numCache>
                <c:formatCode>0.00</c:formatCode>
                <c:ptCount val="24"/>
                <c:pt idx="0">
                  <c:v>100</c:v>
                </c:pt>
                <c:pt idx="1">
                  <c:v>100</c:v>
                </c:pt>
                <c:pt idx="2">
                  <c:v>100</c:v>
                </c:pt>
                <c:pt idx="3">
                  <c:v>100</c:v>
                </c:pt>
                <c:pt idx="4">
                  <c:v>88.89</c:v>
                </c:pt>
                <c:pt idx="5">
                  <c:v>77.27</c:v>
                </c:pt>
                <c:pt idx="6">
                  <c:v>72.55</c:v>
                </c:pt>
                <c:pt idx="7">
                  <c:v>67.739999999999995</c:v>
                </c:pt>
                <c:pt idx="8">
                  <c:v>60.36</c:v>
                </c:pt>
                <c:pt idx="9">
                  <c:v>57.78</c:v>
                </c:pt>
                <c:pt idx="10">
                  <c:v>57.14</c:v>
                </c:pt>
                <c:pt idx="11">
                  <c:v>53.85</c:v>
                </c:pt>
                <c:pt idx="12">
                  <c:v>50</c:v>
                </c:pt>
                <c:pt idx="13">
                  <c:v>50</c:v>
                </c:pt>
                <c:pt idx="14">
                  <c:v>49.29</c:v>
                </c:pt>
                <c:pt idx="15">
                  <c:v>46.15</c:v>
                </c:pt>
                <c:pt idx="16">
                  <c:v>40</c:v>
                </c:pt>
                <c:pt idx="17">
                  <c:v>38.119999999999997</c:v>
                </c:pt>
                <c:pt idx="18">
                  <c:v>37.93</c:v>
                </c:pt>
                <c:pt idx="19">
                  <c:v>37.14</c:v>
                </c:pt>
                <c:pt idx="20">
                  <c:v>36.36</c:v>
                </c:pt>
                <c:pt idx="21">
                  <c:v>33.33</c:v>
                </c:pt>
                <c:pt idx="22">
                  <c:v>18.18</c:v>
                </c:pt>
                <c:pt idx="23">
                  <c:v>14.29</c:v>
                </c:pt>
              </c:numCache>
            </c:numRef>
          </c:val>
          <c:extLst>
            <c:ext xmlns:c16="http://schemas.microsoft.com/office/drawing/2014/chart" uri="{C3380CC4-5D6E-409C-BE32-E72D297353CC}">
              <c16:uniqueId val="{00000000-5170-4D97-9847-FC8A1F88493B}"/>
            </c:ext>
          </c:extLst>
        </c:ser>
        <c:dLbls>
          <c:showLegendKey val="0"/>
          <c:showVal val="0"/>
          <c:showCatName val="0"/>
          <c:showSerName val="0"/>
          <c:showPercent val="0"/>
          <c:showBubbleSize val="0"/>
        </c:dLbls>
        <c:gapWidth val="182"/>
        <c:axId val="695687807"/>
        <c:axId val="695691967"/>
      </c:barChart>
      <c:catAx>
        <c:axId val="69568780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95691967"/>
        <c:crosses val="autoZero"/>
        <c:auto val="1"/>
        <c:lblAlgn val="ctr"/>
        <c:lblOffset val="100"/>
        <c:noMultiLvlLbl val="0"/>
      </c:catAx>
      <c:valAx>
        <c:axId val="695691967"/>
        <c:scaling>
          <c:orientation val="minMax"/>
          <c:max val="110"/>
        </c:scaling>
        <c:delete val="1"/>
        <c:axPos val="t"/>
        <c:numFmt formatCode="0.00" sourceLinked="1"/>
        <c:majorTickMark val="none"/>
        <c:minorTickMark val="none"/>
        <c:tickLblPos val="nextTo"/>
        <c:crossAx val="6956878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Graduatoria professioni del "Saper fare" più richieste -</a:t>
            </a:r>
            <a:r>
              <a:rPr lang="en-US" b="1" baseline="0"/>
              <a:t> anno </a:t>
            </a:r>
            <a:r>
              <a:rPr lang="en-US" b="1"/>
              <a:t>2022</a:t>
            </a:r>
          </a:p>
        </c:rich>
      </c:tx>
      <c:layout/>
      <c:overlay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Foglio2!$G$2:$G$29</c:f>
              <c:strCache>
                <c:ptCount val="28"/>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Orafi, gioiellieri e professioni assimilate</c:v>
                </c:pt>
                <c:pt idx="15">
                  <c:v>Lastroferratori</c:v>
                </c:pt>
                <c:pt idx="16">
                  <c:v>Pittori, stuccatori, laccatori e decoratori</c:v>
                </c:pt>
                <c:pt idx="17">
                  <c:v>Lattonieri e calderai, compresi i tracciatori</c:v>
                </c:pt>
                <c:pt idx="18">
                  <c:v>Sarti e tagliatori artigianali, modellisti e cappellai</c:v>
                </c:pt>
                <c:pt idx="19">
                  <c:v>Vetrai</c:v>
                </c:pt>
                <c:pt idx="20">
                  <c:v>Installatori di infissi e serramenta</c:v>
                </c:pt>
                <c:pt idx="21">
                  <c:v>Fabbri, lingottai e operatori di presse per forgiare</c:v>
                </c:pt>
                <c:pt idx="22">
                  <c:v>Tappezzieri e materassai</c:v>
                </c:pt>
                <c:pt idx="23">
                  <c:v>Massaggiatori e operatori termali</c:v>
                </c:pt>
                <c:pt idx="24">
                  <c:v>Intonacatori </c:v>
                </c:pt>
                <c:pt idx="25">
                  <c:v>Costruttori di strumenti ottici e lenti</c:v>
                </c:pt>
                <c:pt idx="26">
                  <c:v>Artigiani lavorazioni artistiche del legno e di materiali assimilati</c:v>
                </c:pt>
                <c:pt idx="27">
                  <c:v>Tessitori e maglieristi a mano e su telai manuali </c:v>
                </c:pt>
              </c:strCache>
            </c:strRef>
          </c:cat>
          <c:val>
            <c:numRef>
              <c:f>Foglio2!$H$2:$H$29</c:f>
              <c:numCache>
                <c:formatCode>#,##0</c:formatCode>
                <c:ptCount val="28"/>
                <c:pt idx="0">
                  <c:v>4250</c:v>
                </c:pt>
                <c:pt idx="1">
                  <c:v>2220</c:v>
                </c:pt>
                <c:pt idx="2">
                  <c:v>1430</c:v>
                </c:pt>
                <c:pt idx="3">
                  <c:v>1400</c:v>
                </c:pt>
                <c:pt idx="4" formatCode="General">
                  <c:v>870</c:v>
                </c:pt>
                <c:pt idx="5" formatCode="General">
                  <c:v>510</c:v>
                </c:pt>
                <c:pt idx="6" formatCode="General">
                  <c:v>450</c:v>
                </c:pt>
                <c:pt idx="7" formatCode="General">
                  <c:v>350</c:v>
                </c:pt>
                <c:pt idx="8" formatCode="General">
                  <c:v>350</c:v>
                </c:pt>
                <c:pt idx="9" formatCode="General">
                  <c:v>310</c:v>
                </c:pt>
                <c:pt idx="10" formatCode="General">
                  <c:v>220</c:v>
                </c:pt>
                <c:pt idx="11" formatCode="General">
                  <c:v>220</c:v>
                </c:pt>
                <c:pt idx="12" formatCode="General">
                  <c:v>130</c:v>
                </c:pt>
                <c:pt idx="13" formatCode="General">
                  <c:v>110</c:v>
                </c:pt>
                <c:pt idx="14" formatCode="General">
                  <c:v>90</c:v>
                </c:pt>
                <c:pt idx="15" formatCode="General">
                  <c:v>70</c:v>
                </c:pt>
                <c:pt idx="16" formatCode="General">
                  <c:v>50</c:v>
                </c:pt>
                <c:pt idx="17" formatCode="General">
                  <c:v>40</c:v>
                </c:pt>
                <c:pt idx="18" formatCode="General">
                  <c:v>30</c:v>
                </c:pt>
                <c:pt idx="19" formatCode="General">
                  <c:v>20</c:v>
                </c:pt>
                <c:pt idx="20" formatCode="General">
                  <c:v>20</c:v>
                </c:pt>
                <c:pt idx="21" formatCode="General">
                  <c:v>20</c:v>
                </c:pt>
                <c:pt idx="22" formatCode="General">
                  <c:v>20</c:v>
                </c:pt>
                <c:pt idx="23" formatCode="General">
                  <c:v>10</c:v>
                </c:pt>
                <c:pt idx="24" formatCode="General">
                  <c:v>10</c:v>
                </c:pt>
                <c:pt idx="25" formatCode="General">
                  <c:v>10</c:v>
                </c:pt>
                <c:pt idx="26" formatCode="General">
                  <c:v>10</c:v>
                </c:pt>
                <c:pt idx="27" formatCode="General">
                  <c:v>10</c:v>
                </c:pt>
              </c:numCache>
            </c:numRef>
          </c:val>
          <c:extLst>
            <c:ext xmlns:c16="http://schemas.microsoft.com/office/drawing/2014/chart" uri="{C3380CC4-5D6E-409C-BE32-E72D297353CC}">
              <c16:uniqueId val="{00000000-CAAA-4BAE-9FA7-FFDA589C5819}"/>
            </c:ext>
          </c:extLst>
        </c:ser>
        <c:dLbls>
          <c:showLegendKey val="0"/>
          <c:showVal val="0"/>
          <c:showCatName val="0"/>
          <c:showSerName val="0"/>
          <c:showPercent val="0"/>
          <c:showBubbleSize val="0"/>
        </c:dLbls>
        <c:gapWidth val="182"/>
        <c:axId val="771387152"/>
        <c:axId val="771386320"/>
      </c:barChart>
      <c:catAx>
        <c:axId val="771387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71386320"/>
        <c:crosses val="autoZero"/>
        <c:auto val="1"/>
        <c:lblAlgn val="ctr"/>
        <c:lblOffset val="100"/>
        <c:noMultiLvlLbl val="0"/>
      </c:catAx>
      <c:valAx>
        <c:axId val="771386320"/>
        <c:scaling>
          <c:orientation val="minMax"/>
        </c:scaling>
        <c:delete val="1"/>
        <c:axPos val="t"/>
        <c:numFmt formatCode="#,##0" sourceLinked="1"/>
        <c:majorTickMark val="none"/>
        <c:minorTickMark val="none"/>
        <c:tickLblPos val="high"/>
        <c:crossAx val="771387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Raffronto professioni del "Saper fare" con più di 100 richieste in almeno un anno - 2017 e 2022</a:t>
            </a:r>
          </a:p>
        </c:rich>
      </c:tx>
      <c:layout/>
      <c:overlay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tx>
            <c:strRef>
              <c:f>Foglio3!$B$1</c:f>
              <c:strCache>
                <c:ptCount val="1"/>
                <c:pt idx="0">
                  <c:v>anno 2022</c:v>
                </c:pt>
              </c:strCache>
            </c:strRef>
          </c:tx>
          <c:spPr>
            <a:solidFill>
              <a:schemeClr val="accent1"/>
            </a:solidFill>
            <a:ln>
              <a:noFill/>
            </a:ln>
            <a:effectLst/>
          </c:spPr>
          <c:invertIfNegative val="0"/>
          <c:dLbls>
            <c:dLbl>
              <c:idx val="3"/>
              <c:layout>
                <c:manualLayout>
                  <c:x val="-5.8479532163742687E-3"/>
                  <c:y val="5.291005291005339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FCB-42EA-8C78-B230CF8AA58E}"/>
                </c:ext>
              </c:extLst>
            </c:dLbl>
            <c:dLbl>
              <c:idx val="8"/>
              <c:layout>
                <c:manualLayout>
                  <c:x val="-1.364522417153996E-2"/>
                  <c:y val="2.0830729492146816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FCB-42EA-8C78-B230CF8AA58E}"/>
                </c:ext>
              </c:extLst>
            </c:dLbl>
            <c:dLbl>
              <c:idx val="9"/>
              <c:layout>
                <c:manualLayout>
                  <c:x val="-1.5594541910331456E-2"/>
                  <c:y val="7.936507936507936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FCB-42EA-8C78-B230CF8AA58E}"/>
                </c:ext>
              </c:extLst>
            </c:dLbl>
            <c:dLbl>
              <c:idx val="14"/>
              <c:layout>
                <c:manualLayout>
                  <c:x val="-1.1695906432748537E-2"/>
                  <c:y val="2.64550264550274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FCB-42EA-8C78-B230CF8AA58E}"/>
                </c:ext>
              </c:extLst>
            </c:dLbl>
            <c:dLbl>
              <c:idx val="15"/>
              <c:layout>
                <c:manualLayout>
                  <c:x val="-9.746588693957187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FCB-42EA-8C78-B230CF8AA58E}"/>
                </c:ext>
              </c:extLst>
            </c:dLbl>
            <c:spPr>
              <a:solidFill>
                <a:srgbClr val="FFFF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Foglio3!$A$2:$A$17</c:f>
              <c:strCache>
                <c:ptCount val="16"/>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Lastroferratori</c:v>
                </c:pt>
                <c:pt idx="15">
                  <c:v>Installatori di infissi e serramenta</c:v>
                </c:pt>
              </c:strCache>
            </c:strRef>
          </c:cat>
          <c:val>
            <c:numRef>
              <c:f>Foglio3!$B$2:$B$17</c:f>
              <c:numCache>
                <c:formatCode>#,##0</c:formatCode>
                <c:ptCount val="16"/>
                <c:pt idx="0">
                  <c:v>4250</c:v>
                </c:pt>
                <c:pt idx="1">
                  <c:v>2220</c:v>
                </c:pt>
                <c:pt idx="2">
                  <c:v>1430</c:v>
                </c:pt>
                <c:pt idx="3">
                  <c:v>1400</c:v>
                </c:pt>
                <c:pt idx="4" formatCode="General">
                  <c:v>870</c:v>
                </c:pt>
                <c:pt idx="5" formatCode="General">
                  <c:v>510</c:v>
                </c:pt>
                <c:pt idx="6" formatCode="General">
                  <c:v>450</c:v>
                </c:pt>
                <c:pt idx="7" formatCode="General">
                  <c:v>350</c:v>
                </c:pt>
                <c:pt idx="8" formatCode="General">
                  <c:v>350</c:v>
                </c:pt>
                <c:pt idx="9" formatCode="General">
                  <c:v>310</c:v>
                </c:pt>
                <c:pt idx="10" formatCode="General">
                  <c:v>220</c:v>
                </c:pt>
                <c:pt idx="11" formatCode="General">
                  <c:v>220</c:v>
                </c:pt>
                <c:pt idx="12" formatCode="General">
                  <c:v>130</c:v>
                </c:pt>
                <c:pt idx="13" formatCode="General">
                  <c:v>110</c:v>
                </c:pt>
                <c:pt idx="14" formatCode="General">
                  <c:v>70</c:v>
                </c:pt>
                <c:pt idx="15" formatCode="General">
                  <c:v>20</c:v>
                </c:pt>
              </c:numCache>
            </c:numRef>
          </c:val>
          <c:extLst>
            <c:ext xmlns:c16="http://schemas.microsoft.com/office/drawing/2014/chart" uri="{C3380CC4-5D6E-409C-BE32-E72D297353CC}">
              <c16:uniqueId val="{00000005-8FCB-42EA-8C78-B230CF8AA58E}"/>
            </c:ext>
          </c:extLst>
        </c:ser>
        <c:ser>
          <c:idx val="1"/>
          <c:order val="1"/>
          <c:tx>
            <c:strRef>
              <c:f>Foglio3!$C$1</c:f>
              <c:strCache>
                <c:ptCount val="1"/>
                <c:pt idx="0">
                  <c:v>anno 2017</c:v>
                </c:pt>
              </c:strCache>
            </c:strRef>
          </c:tx>
          <c:spPr>
            <a:solidFill>
              <a:schemeClr val="accent2"/>
            </a:solidFill>
            <a:ln>
              <a:noFill/>
            </a:ln>
            <a:effectLst/>
          </c:spPr>
          <c:invertIfNegative val="0"/>
          <c:dLbls>
            <c:dLbl>
              <c:idx val="5"/>
              <c:layout>
                <c:manualLayout>
                  <c:x val="-5.8479532163742687E-3"/>
                  <c:y val="-2.645502645502597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FCB-42EA-8C78-B230CF8AA58E}"/>
                </c:ext>
              </c:extLst>
            </c:dLbl>
            <c:dLbl>
              <c:idx val="10"/>
              <c:layout>
                <c:manualLayout>
                  <c:x val="-9.746588693957114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FCB-42EA-8C78-B230CF8AA58E}"/>
                </c:ext>
              </c:extLst>
            </c:dLbl>
            <c:dLbl>
              <c:idx val="12"/>
              <c:layout>
                <c:manualLayout>
                  <c:x val="-7.7972709551656916E-3"/>
                  <c:y val="-7.936507936507936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FCB-42EA-8C78-B230CF8AA58E}"/>
                </c:ext>
              </c:extLst>
            </c:dLbl>
            <c:dLbl>
              <c:idx val="13"/>
              <c:layout>
                <c:manualLayout>
                  <c:x val="-7.797270955165763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FCB-42EA-8C78-B230CF8AA58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Foglio3!$A$2:$A$17</c:f>
              <c:strCache>
                <c:ptCount val="16"/>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Lastroferratori</c:v>
                </c:pt>
                <c:pt idx="15">
                  <c:v>Installatori di infissi e serramenta</c:v>
                </c:pt>
              </c:strCache>
            </c:strRef>
          </c:cat>
          <c:val>
            <c:numRef>
              <c:f>Foglio3!$C$2:$C$17</c:f>
              <c:numCache>
                <c:formatCode>#,##0</c:formatCode>
                <c:ptCount val="16"/>
                <c:pt idx="0">
                  <c:v>1140</c:v>
                </c:pt>
                <c:pt idx="1">
                  <c:v>1100</c:v>
                </c:pt>
                <c:pt idx="2">
                  <c:v>960</c:v>
                </c:pt>
                <c:pt idx="3">
                  <c:v>1550</c:v>
                </c:pt>
                <c:pt idx="4">
                  <c:v>1100</c:v>
                </c:pt>
                <c:pt idx="5" formatCode="General">
                  <c:v>380</c:v>
                </c:pt>
                <c:pt idx="6" formatCode="General">
                  <c:v>660</c:v>
                </c:pt>
                <c:pt idx="7" formatCode="General">
                  <c:v>480</c:v>
                </c:pt>
                <c:pt idx="8" formatCode="General">
                  <c:v>400</c:v>
                </c:pt>
                <c:pt idx="9" formatCode="General">
                  <c:v>370</c:v>
                </c:pt>
                <c:pt idx="10" formatCode="General">
                  <c:v>130</c:v>
                </c:pt>
                <c:pt idx="11" formatCode="General">
                  <c:v>50</c:v>
                </c:pt>
                <c:pt idx="12" formatCode="General">
                  <c:v>40</c:v>
                </c:pt>
                <c:pt idx="13" formatCode="General">
                  <c:v>90</c:v>
                </c:pt>
                <c:pt idx="14" formatCode="General">
                  <c:v>170</c:v>
                </c:pt>
                <c:pt idx="15" formatCode="General">
                  <c:v>100</c:v>
                </c:pt>
              </c:numCache>
            </c:numRef>
          </c:val>
          <c:extLst>
            <c:ext xmlns:c16="http://schemas.microsoft.com/office/drawing/2014/chart" uri="{C3380CC4-5D6E-409C-BE32-E72D297353CC}">
              <c16:uniqueId val="{0000000A-8FCB-42EA-8C78-B230CF8AA58E}"/>
            </c:ext>
          </c:extLst>
        </c:ser>
        <c:dLbls>
          <c:showLegendKey val="0"/>
          <c:showVal val="0"/>
          <c:showCatName val="0"/>
          <c:showSerName val="0"/>
          <c:showPercent val="0"/>
          <c:showBubbleSize val="0"/>
        </c:dLbls>
        <c:gapWidth val="182"/>
        <c:axId val="975535488"/>
        <c:axId val="975537568"/>
      </c:barChart>
      <c:catAx>
        <c:axId val="975535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75537568"/>
        <c:crosses val="autoZero"/>
        <c:auto val="1"/>
        <c:lblAlgn val="ctr"/>
        <c:lblOffset val="100"/>
        <c:noMultiLvlLbl val="0"/>
      </c:catAx>
      <c:valAx>
        <c:axId val="975537568"/>
        <c:scaling>
          <c:orientation val="minMax"/>
        </c:scaling>
        <c:delete val="1"/>
        <c:axPos val="t"/>
        <c:numFmt formatCode="#,##0" sourceLinked="1"/>
        <c:majorTickMark val="none"/>
        <c:minorTickMark val="none"/>
        <c:tickLblPos val="nextTo"/>
        <c:crossAx val="9755354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Graduatoria professione del "Saper fare" più richieste - suddivisione per genere - anno 2022</a:t>
            </a:r>
          </a:p>
        </c:rich>
      </c:tx>
      <c:layout>
        <c:manualLayout>
          <c:xMode val="edge"/>
          <c:yMode val="edge"/>
          <c:x val="0.12565562761443452"/>
          <c:y val="1.9900493614507461E-2"/>
        </c:manualLayout>
      </c:layout>
      <c:overlay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percentStacked"/>
        <c:varyColors val="0"/>
        <c:ser>
          <c:idx val="0"/>
          <c:order val="0"/>
          <c:tx>
            <c:strRef>
              <c:f>Foglio1!$B$1</c:f>
              <c:strCache>
                <c:ptCount val="1"/>
                <c:pt idx="0">
                  <c:v>figura femminile</c:v>
                </c:pt>
              </c:strCache>
            </c:strRef>
          </c:tx>
          <c:spPr>
            <a:solidFill>
              <a:srgbClr val="FF0000"/>
            </a:solidFill>
            <a:ln>
              <a:noFill/>
            </a:ln>
            <a:effectLst/>
          </c:spPr>
          <c:invertIfNegative val="0"/>
          <c:cat>
            <c:strRef>
              <c:f>(Foglio1!$A$2:$A$24,Foglio1!$A$26:$A$29)</c:f>
              <c:strCache>
                <c:ptCount val="27"/>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Orafi, gioiellieri e professioni assimilate</c:v>
                </c:pt>
                <c:pt idx="15">
                  <c:v>Lastroferratori</c:v>
                </c:pt>
                <c:pt idx="16">
                  <c:v>Pittori, stuccatori, laccatori e decoratori</c:v>
                </c:pt>
                <c:pt idx="17">
                  <c:v>Lattonieri e calderai, compresi i tracciatori</c:v>
                </c:pt>
                <c:pt idx="18">
                  <c:v>Sarti e tagliatori artigianali, modellisti e cappellai</c:v>
                </c:pt>
                <c:pt idx="19">
                  <c:v>Vetrai</c:v>
                </c:pt>
                <c:pt idx="20">
                  <c:v>Installatori di infissi e serramenta</c:v>
                </c:pt>
                <c:pt idx="21">
                  <c:v>Fabbri, lingottai e operatori di presse per forgiare</c:v>
                </c:pt>
                <c:pt idx="22">
                  <c:v>Tappezzieri e materassai</c:v>
                </c:pt>
                <c:pt idx="23">
                  <c:v>Intonacatori </c:v>
                </c:pt>
                <c:pt idx="24">
                  <c:v>Costruttori di strumenti ottici e lenti</c:v>
                </c:pt>
                <c:pt idx="25">
                  <c:v>Artigiani lavorazioni artistiche del legno e di materiali assimilati</c:v>
                </c:pt>
                <c:pt idx="26">
                  <c:v>Tessitori e maglieristi a mano e su telai manuali </c:v>
                </c:pt>
              </c:strCache>
            </c:strRef>
          </c:cat>
          <c:val>
            <c:numRef>
              <c:f>(Foglio1!$B$2:$B$24,Foglio1!$B$26:$B$29)</c:f>
              <c:numCache>
                <c:formatCode>General</c:formatCode>
                <c:ptCount val="27"/>
                <c:pt idx="0">
                  <c:v>0</c:v>
                </c:pt>
                <c:pt idx="1">
                  <c:v>0</c:v>
                </c:pt>
                <c:pt idx="2">
                  <c:v>0</c:v>
                </c:pt>
                <c:pt idx="3">
                  <c:v>540</c:v>
                </c:pt>
                <c:pt idx="4">
                  <c:v>0</c:v>
                </c:pt>
                <c:pt idx="5">
                  <c:v>10</c:v>
                </c:pt>
                <c:pt idx="6">
                  <c:v>440</c:v>
                </c:pt>
                <c:pt idx="7">
                  <c:v>0</c:v>
                </c:pt>
                <c:pt idx="8">
                  <c:v>30</c:v>
                </c:pt>
                <c:pt idx="9">
                  <c:v>30</c:v>
                </c:pt>
                <c:pt idx="10">
                  <c:v>0</c:v>
                </c:pt>
                <c:pt idx="11">
                  <c:v>0</c:v>
                </c:pt>
                <c:pt idx="12">
                  <c:v>0</c:v>
                </c:pt>
                <c:pt idx="13">
                  <c:v>0</c:v>
                </c:pt>
                <c:pt idx="14">
                  <c:v>0</c:v>
                </c:pt>
                <c:pt idx="15">
                  <c:v>0</c:v>
                </c:pt>
                <c:pt idx="16">
                  <c:v>0</c:v>
                </c:pt>
                <c:pt idx="17">
                  <c:v>0</c:v>
                </c:pt>
                <c:pt idx="18">
                  <c:v>20</c:v>
                </c:pt>
                <c:pt idx="19">
                  <c:v>0</c:v>
                </c:pt>
                <c:pt idx="20">
                  <c:v>0</c:v>
                </c:pt>
                <c:pt idx="21">
                  <c:v>0</c:v>
                </c:pt>
                <c:pt idx="22">
                  <c:v>10</c:v>
                </c:pt>
                <c:pt idx="23">
                  <c:v>0</c:v>
                </c:pt>
                <c:pt idx="24">
                  <c:v>0</c:v>
                </c:pt>
                <c:pt idx="25">
                  <c:v>0</c:v>
                </c:pt>
                <c:pt idx="26">
                  <c:v>10</c:v>
                </c:pt>
              </c:numCache>
            </c:numRef>
          </c:val>
          <c:extLst>
            <c:ext xmlns:c16="http://schemas.microsoft.com/office/drawing/2014/chart" uri="{C3380CC4-5D6E-409C-BE32-E72D297353CC}">
              <c16:uniqueId val="{00000000-2394-4C32-88E8-03ADEEA4D363}"/>
            </c:ext>
          </c:extLst>
        </c:ser>
        <c:ser>
          <c:idx val="1"/>
          <c:order val="1"/>
          <c:tx>
            <c:strRef>
              <c:f>Foglio1!$C$1</c:f>
              <c:strCache>
                <c:ptCount val="1"/>
                <c:pt idx="0">
                  <c:v>figura maschile</c:v>
                </c:pt>
              </c:strCache>
            </c:strRef>
          </c:tx>
          <c:spPr>
            <a:solidFill>
              <a:schemeClr val="accent1"/>
            </a:solidFill>
            <a:ln>
              <a:noFill/>
            </a:ln>
            <a:effectLst/>
          </c:spPr>
          <c:invertIfNegative val="0"/>
          <c:cat>
            <c:strRef>
              <c:f>(Foglio1!$A$2:$A$24,Foglio1!$A$26:$A$29)</c:f>
              <c:strCache>
                <c:ptCount val="27"/>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Orafi, gioiellieri e professioni assimilate</c:v>
                </c:pt>
                <c:pt idx="15">
                  <c:v>Lastroferratori</c:v>
                </c:pt>
                <c:pt idx="16">
                  <c:v>Pittori, stuccatori, laccatori e decoratori</c:v>
                </c:pt>
                <c:pt idx="17">
                  <c:v>Lattonieri e calderai, compresi i tracciatori</c:v>
                </c:pt>
                <c:pt idx="18">
                  <c:v>Sarti e tagliatori artigianali, modellisti e cappellai</c:v>
                </c:pt>
                <c:pt idx="19">
                  <c:v>Vetrai</c:v>
                </c:pt>
                <c:pt idx="20">
                  <c:v>Installatori di infissi e serramenta</c:v>
                </c:pt>
                <c:pt idx="21">
                  <c:v>Fabbri, lingottai e operatori di presse per forgiare</c:v>
                </c:pt>
                <c:pt idx="22">
                  <c:v>Tappezzieri e materassai</c:v>
                </c:pt>
                <c:pt idx="23">
                  <c:v>Intonacatori </c:v>
                </c:pt>
                <c:pt idx="24">
                  <c:v>Costruttori di strumenti ottici e lenti</c:v>
                </c:pt>
                <c:pt idx="25">
                  <c:v>Artigiani lavorazioni artistiche del legno e di materiali assimilati</c:v>
                </c:pt>
                <c:pt idx="26">
                  <c:v>Tessitori e maglieristi a mano e su telai manuali </c:v>
                </c:pt>
              </c:strCache>
            </c:strRef>
          </c:cat>
          <c:val>
            <c:numRef>
              <c:f>(Foglio1!$C$2:$C$24,Foglio1!$C$26:$C$29)</c:f>
              <c:numCache>
                <c:formatCode>#,##0</c:formatCode>
                <c:ptCount val="27"/>
                <c:pt idx="0">
                  <c:v>4090</c:v>
                </c:pt>
                <c:pt idx="1">
                  <c:v>1770</c:v>
                </c:pt>
                <c:pt idx="2">
                  <c:v>1250</c:v>
                </c:pt>
                <c:pt idx="3">
                  <c:v>100</c:v>
                </c:pt>
                <c:pt idx="4">
                  <c:v>850</c:v>
                </c:pt>
                <c:pt idx="5" formatCode="General">
                  <c:v>490</c:v>
                </c:pt>
                <c:pt idx="6" formatCode="General">
                  <c:v>0</c:v>
                </c:pt>
                <c:pt idx="7" formatCode="General">
                  <c:v>350</c:v>
                </c:pt>
                <c:pt idx="8" formatCode="General">
                  <c:v>220</c:v>
                </c:pt>
                <c:pt idx="9" formatCode="General">
                  <c:v>200</c:v>
                </c:pt>
                <c:pt idx="10" formatCode="General">
                  <c:v>210</c:v>
                </c:pt>
                <c:pt idx="11" formatCode="General">
                  <c:v>200</c:v>
                </c:pt>
                <c:pt idx="12" formatCode="General">
                  <c:v>130</c:v>
                </c:pt>
                <c:pt idx="13" formatCode="General">
                  <c:v>110</c:v>
                </c:pt>
                <c:pt idx="14" formatCode="General">
                  <c:v>20</c:v>
                </c:pt>
                <c:pt idx="15" formatCode="General">
                  <c:v>70</c:v>
                </c:pt>
                <c:pt idx="16" formatCode="General">
                  <c:v>50</c:v>
                </c:pt>
                <c:pt idx="17" formatCode="General">
                  <c:v>40</c:v>
                </c:pt>
                <c:pt idx="18" formatCode="General">
                  <c:v>0</c:v>
                </c:pt>
                <c:pt idx="19" formatCode="General">
                  <c:v>20</c:v>
                </c:pt>
                <c:pt idx="20" formatCode="General">
                  <c:v>20</c:v>
                </c:pt>
                <c:pt idx="21" formatCode="General">
                  <c:v>20</c:v>
                </c:pt>
                <c:pt idx="22" formatCode="General">
                  <c:v>10</c:v>
                </c:pt>
                <c:pt idx="23" formatCode="General">
                  <c:v>10</c:v>
                </c:pt>
                <c:pt idx="24" formatCode="General">
                  <c:v>10</c:v>
                </c:pt>
                <c:pt idx="25" formatCode="General">
                  <c:v>10</c:v>
                </c:pt>
                <c:pt idx="26" formatCode="General">
                  <c:v>0</c:v>
                </c:pt>
              </c:numCache>
            </c:numRef>
          </c:val>
          <c:extLst>
            <c:ext xmlns:c16="http://schemas.microsoft.com/office/drawing/2014/chart" uri="{C3380CC4-5D6E-409C-BE32-E72D297353CC}">
              <c16:uniqueId val="{00000001-2394-4C32-88E8-03ADEEA4D363}"/>
            </c:ext>
          </c:extLst>
        </c:ser>
        <c:ser>
          <c:idx val="2"/>
          <c:order val="2"/>
          <c:tx>
            <c:strRef>
              <c:f>Foglio1!$D$1</c:f>
              <c:strCache>
                <c:ptCount val="1"/>
                <c:pt idx="0">
                  <c:v>indifferente</c:v>
                </c:pt>
              </c:strCache>
            </c:strRef>
          </c:tx>
          <c:spPr>
            <a:solidFill>
              <a:schemeClr val="accent6">
                <a:lumMod val="40000"/>
                <a:lumOff val="60000"/>
              </a:schemeClr>
            </a:solidFill>
            <a:ln>
              <a:noFill/>
            </a:ln>
            <a:effectLst/>
          </c:spPr>
          <c:invertIfNegative val="0"/>
          <c:cat>
            <c:strRef>
              <c:f>(Foglio1!$A$2:$A$24,Foglio1!$A$26:$A$29)</c:f>
              <c:strCache>
                <c:ptCount val="27"/>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Orafi, gioiellieri e professioni assimilate</c:v>
                </c:pt>
                <c:pt idx="15">
                  <c:v>Lastroferratori</c:v>
                </c:pt>
                <c:pt idx="16">
                  <c:v>Pittori, stuccatori, laccatori e decoratori</c:v>
                </c:pt>
                <c:pt idx="17">
                  <c:v>Lattonieri e calderai, compresi i tracciatori</c:v>
                </c:pt>
                <c:pt idx="18">
                  <c:v>Sarti e tagliatori artigianali, modellisti e cappellai</c:v>
                </c:pt>
                <c:pt idx="19">
                  <c:v>Vetrai</c:v>
                </c:pt>
                <c:pt idx="20">
                  <c:v>Installatori di infissi e serramenta</c:v>
                </c:pt>
                <c:pt idx="21">
                  <c:v>Fabbri, lingottai e operatori di presse per forgiare</c:v>
                </c:pt>
                <c:pt idx="22">
                  <c:v>Tappezzieri e materassai</c:v>
                </c:pt>
                <c:pt idx="23">
                  <c:v>Intonacatori </c:v>
                </c:pt>
                <c:pt idx="24">
                  <c:v>Costruttori di strumenti ottici e lenti</c:v>
                </c:pt>
                <c:pt idx="25">
                  <c:v>Artigiani lavorazioni artistiche del legno e di materiali assimilati</c:v>
                </c:pt>
                <c:pt idx="26">
                  <c:v>Tessitori e maglieristi a mano e su telai manuali </c:v>
                </c:pt>
              </c:strCache>
            </c:strRef>
          </c:cat>
          <c:val>
            <c:numRef>
              <c:f>(Foglio1!$D$2:$D$24,Foglio1!$D$26:$D$29)</c:f>
              <c:numCache>
                <c:formatCode>General</c:formatCode>
                <c:ptCount val="27"/>
                <c:pt idx="0">
                  <c:v>160</c:v>
                </c:pt>
                <c:pt idx="1">
                  <c:v>450</c:v>
                </c:pt>
                <c:pt idx="2">
                  <c:v>170</c:v>
                </c:pt>
                <c:pt idx="3">
                  <c:v>760</c:v>
                </c:pt>
                <c:pt idx="4">
                  <c:v>20</c:v>
                </c:pt>
                <c:pt idx="5">
                  <c:v>10</c:v>
                </c:pt>
                <c:pt idx="6">
                  <c:v>10</c:v>
                </c:pt>
                <c:pt idx="7">
                  <c:v>0</c:v>
                </c:pt>
                <c:pt idx="8">
                  <c:v>100</c:v>
                </c:pt>
                <c:pt idx="9">
                  <c:v>80</c:v>
                </c:pt>
                <c:pt idx="10">
                  <c:v>0</c:v>
                </c:pt>
                <c:pt idx="11">
                  <c:v>20</c:v>
                </c:pt>
                <c:pt idx="12">
                  <c:v>0</c:v>
                </c:pt>
                <c:pt idx="13">
                  <c:v>0</c:v>
                </c:pt>
                <c:pt idx="14">
                  <c:v>80</c:v>
                </c:pt>
                <c:pt idx="15">
                  <c:v>0</c:v>
                </c:pt>
                <c:pt idx="16">
                  <c:v>0</c:v>
                </c:pt>
                <c:pt idx="17">
                  <c:v>0</c:v>
                </c:pt>
                <c:pt idx="18">
                  <c:v>10</c:v>
                </c:pt>
                <c:pt idx="19">
                  <c:v>0</c:v>
                </c:pt>
                <c:pt idx="20">
                  <c:v>0</c:v>
                </c:pt>
                <c:pt idx="21">
                  <c:v>0</c:v>
                </c:pt>
                <c:pt idx="22">
                  <c:v>10</c:v>
                </c:pt>
                <c:pt idx="23">
                  <c:v>0</c:v>
                </c:pt>
                <c:pt idx="24">
                  <c:v>0</c:v>
                </c:pt>
                <c:pt idx="25">
                  <c:v>0</c:v>
                </c:pt>
                <c:pt idx="26">
                  <c:v>0</c:v>
                </c:pt>
              </c:numCache>
            </c:numRef>
          </c:val>
          <c:extLst>
            <c:ext xmlns:c16="http://schemas.microsoft.com/office/drawing/2014/chart" uri="{C3380CC4-5D6E-409C-BE32-E72D297353CC}">
              <c16:uniqueId val="{00000002-2394-4C32-88E8-03ADEEA4D363}"/>
            </c:ext>
          </c:extLst>
        </c:ser>
        <c:dLbls>
          <c:showLegendKey val="0"/>
          <c:showVal val="0"/>
          <c:showCatName val="0"/>
          <c:showSerName val="0"/>
          <c:showPercent val="0"/>
          <c:showBubbleSize val="0"/>
        </c:dLbls>
        <c:gapWidth val="182"/>
        <c:overlap val="100"/>
        <c:axId val="971560944"/>
        <c:axId val="971561360"/>
      </c:barChart>
      <c:catAx>
        <c:axId val="971560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71561360"/>
        <c:crosses val="autoZero"/>
        <c:auto val="1"/>
        <c:lblAlgn val="ctr"/>
        <c:lblOffset val="100"/>
        <c:noMultiLvlLbl val="0"/>
      </c:catAx>
      <c:valAx>
        <c:axId val="971561360"/>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71560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it-IT" b="1"/>
              <a:t>Entrate previste nelle professioni del "Saper fare" più richieste - suddivisione per classi di età - anno 2022</a:t>
            </a:r>
          </a:p>
        </c:rich>
      </c:tx>
      <c:layout/>
      <c:overlay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percentStacked"/>
        <c:varyColors val="0"/>
        <c:ser>
          <c:idx val="0"/>
          <c:order val="0"/>
          <c:tx>
            <c:strRef>
              <c:f>Foglio1!$B$2</c:f>
              <c:strCache>
                <c:ptCount val="1"/>
                <c:pt idx="0">
                  <c:v>fino a 29</c:v>
                </c:pt>
              </c:strCache>
            </c:strRef>
          </c:tx>
          <c:spPr>
            <a:solidFill>
              <a:schemeClr val="accent1"/>
            </a:solidFill>
            <a:ln>
              <a:noFill/>
            </a:ln>
            <a:effectLst/>
          </c:spPr>
          <c:invertIfNegative val="0"/>
          <c:cat>
            <c:strRef>
              <c:f>(Foglio1!$A$3:$A$25,Foglio1!$A$27:$A$30)</c:f>
              <c:strCache>
                <c:ptCount val="27"/>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Orafi, gioiellieri e professioni assimilate</c:v>
                </c:pt>
                <c:pt idx="15">
                  <c:v>Lastroferratori</c:v>
                </c:pt>
                <c:pt idx="16">
                  <c:v>Pittori, stuccatori, laccatori e decoratori</c:v>
                </c:pt>
                <c:pt idx="17">
                  <c:v>Lattonieri e calderai, compresi i tracciatori</c:v>
                </c:pt>
                <c:pt idx="18">
                  <c:v>Sarti e tagliatori artigianali, modellisti e cappellai</c:v>
                </c:pt>
                <c:pt idx="19">
                  <c:v>Vetrai</c:v>
                </c:pt>
                <c:pt idx="20">
                  <c:v>Installatori di infissi e serramenta</c:v>
                </c:pt>
                <c:pt idx="21">
                  <c:v>Fabbri, lingottai e operatori di presse per forgiare</c:v>
                </c:pt>
                <c:pt idx="22">
                  <c:v>Tappezzieri e materassai</c:v>
                </c:pt>
                <c:pt idx="23">
                  <c:v>Intonacatori </c:v>
                </c:pt>
                <c:pt idx="24">
                  <c:v>Costruttori di strumenti ottici e lenti</c:v>
                </c:pt>
                <c:pt idx="25">
                  <c:v>Artigiani lavorazioni artistiche del legno e di materiali assimilati</c:v>
                </c:pt>
                <c:pt idx="26">
                  <c:v>Tessitori e maglieristi a mano e su telai manuali </c:v>
                </c:pt>
              </c:strCache>
            </c:strRef>
          </c:cat>
          <c:val>
            <c:numRef>
              <c:f>(Foglio1!$B$3:$B$25,Foglio1!$B$27:$B$30)</c:f>
              <c:numCache>
                <c:formatCode>General</c:formatCode>
                <c:ptCount val="27"/>
                <c:pt idx="0">
                  <c:v>0</c:v>
                </c:pt>
                <c:pt idx="1">
                  <c:v>0</c:v>
                </c:pt>
                <c:pt idx="2">
                  <c:v>0</c:v>
                </c:pt>
                <c:pt idx="3">
                  <c:v>540</c:v>
                </c:pt>
                <c:pt idx="4">
                  <c:v>0</c:v>
                </c:pt>
                <c:pt idx="5">
                  <c:v>10</c:v>
                </c:pt>
                <c:pt idx="6">
                  <c:v>440</c:v>
                </c:pt>
                <c:pt idx="7">
                  <c:v>0</c:v>
                </c:pt>
                <c:pt idx="8">
                  <c:v>30</c:v>
                </c:pt>
                <c:pt idx="9">
                  <c:v>30</c:v>
                </c:pt>
                <c:pt idx="10">
                  <c:v>0</c:v>
                </c:pt>
                <c:pt idx="11">
                  <c:v>0</c:v>
                </c:pt>
                <c:pt idx="12">
                  <c:v>0</c:v>
                </c:pt>
                <c:pt idx="13">
                  <c:v>0</c:v>
                </c:pt>
                <c:pt idx="14">
                  <c:v>0</c:v>
                </c:pt>
                <c:pt idx="15">
                  <c:v>0</c:v>
                </c:pt>
                <c:pt idx="16">
                  <c:v>0</c:v>
                </c:pt>
                <c:pt idx="17">
                  <c:v>0</c:v>
                </c:pt>
                <c:pt idx="18">
                  <c:v>20</c:v>
                </c:pt>
                <c:pt idx="19">
                  <c:v>0</c:v>
                </c:pt>
                <c:pt idx="20">
                  <c:v>0</c:v>
                </c:pt>
                <c:pt idx="21">
                  <c:v>0</c:v>
                </c:pt>
                <c:pt idx="22">
                  <c:v>10</c:v>
                </c:pt>
                <c:pt idx="23">
                  <c:v>0</c:v>
                </c:pt>
                <c:pt idx="24">
                  <c:v>0</c:v>
                </c:pt>
                <c:pt idx="25">
                  <c:v>0</c:v>
                </c:pt>
                <c:pt idx="26">
                  <c:v>10</c:v>
                </c:pt>
              </c:numCache>
            </c:numRef>
          </c:val>
          <c:extLst>
            <c:ext xmlns:c16="http://schemas.microsoft.com/office/drawing/2014/chart" uri="{C3380CC4-5D6E-409C-BE32-E72D297353CC}">
              <c16:uniqueId val="{00000000-8E55-4946-9105-53AD2321CC85}"/>
            </c:ext>
          </c:extLst>
        </c:ser>
        <c:ser>
          <c:idx val="1"/>
          <c:order val="1"/>
          <c:tx>
            <c:strRef>
              <c:f>Foglio1!$C$2</c:f>
              <c:strCache>
                <c:ptCount val="1"/>
                <c:pt idx="0">
                  <c:v>30 e oltre</c:v>
                </c:pt>
              </c:strCache>
            </c:strRef>
          </c:tx>
          <c:spPr>
            <a:solidFill>
              <a:schemeClr val="accent2"/>
            </a:solidFill>
            <a:ln>
              <a:noFill/>
            </a:ln>
            <a:effectLst/>
          </c:spPr>
          <c:invertIfNegative val="0"/>
          <c:cat>
            <c:strRef>
              <c:f>(Foglio1!$A$3:$A$25,Foglio1!$A$27:$A$30)</c:f>
              <c:strCache>
                <c:ptCount val="27"/>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Orafi, gioiellieri e professioni assimilate</c:v>
                </c:pt>
                <c:pt idx="15">
                  <c:v>Lastroferratori</c:v>
                </c:pt>
                <c:pt idx="16">
                  <c:v>Pittori, stuccatori, laccatori e decoratori</c:v>
                </c:pt>
                <c:pt idx="17">
                  <c:v>Lattonieri e calderai, compresi i tracciatori</c:v>
                </c:pt>
                <c:pt idx="18">
                  <c:v>Sarti e tagliatori artigianali, modellisti e cappellai</c:v>
                </c:pt>
                <c:pt idx="19">
                  <c:v>Vetrai</c:v>
                </c:pt>
                <c:pt idx="20">
                  <c:v>Installatori di infissi e serramenta</c:v>
                </c:pt>
                <c:pt idx="21">
                  <c:v>Fabbri, lingottai e operatori di presse per forgiare</c:v>
                </c:pt>
                <c:pt idx="22">
                  <c:v>Tappezzieri e materassai</c:v>
                </c:pt>
                <c:pt idx="23">
                  <c:v>Intonacatori </c:v>
                </c:pt>
                <c:pt idx="24">
                  <c:v>Costruttori di strumenti ottici e lenti</c:v>
                </c:pt>
                <c:pt idx="25">
                  <c:v>Artigiani lavorazioni artistiche del legno e di materiali assimilati</c:v>
                </c:pt>
                <c:pt idx="26">
                  <c:v>Tessitori e maglieristi a mano e su telai manuali </c:v>
                </c:pt>
              </c:strCache>
            </c:strRef>
          </c:cat>
          <c:val>
            <c:numRef>
              <c:f>(Foglio1!$C$3:$C$25,Foglio1!$C$27:$C$30)</c:f>
              <c:numCache>
                <c:formatCode>#,##0</c:formatCode>
                <c:ptCount val="27"/>
                <c:pt idx="0">
                  <c:v>4090</c:v>
                </c:pt>
                <c:pt idx="1">
                  <c:v>1770</c:v>
                </c:pt>
                <c:pt idx="2">
                  <c:v>1250</c:v>
                </c:pt>
                <c:pt idx="3">
                  <c:v>100</c:v>
                </c:pt>
                <c:pt idx="4">
                  <c:v>850</c:v>
                </c:pt>
                <c:pt idx="5" formatCode="General">
                  <c:v>490</c:v>
                </c:pt>
                <c:pt idx="6" formatCode="General">
                  <c:v>0</c:v>
                </c:pt>
                <c:pt idx="7" formatCode="General">
                  <c:v>350</c:v>
                </c:pt>
                <c:pt idx="8" formatCode="General">
                  <c:v>220</c:v>
                </c:pt>
                <c:pt idx="9" formatCode="General">
                  <c:v>200</c:v>
                </c:pt>
                <c:pt idx="10" formatCode="General">
                  <c:v>210</c:v>
                </c:pt>
                <c:pt idx="11" formatCode="General">
                  <c:v>200</c:v>
                </c:pt>
                <c:pt idx="12" formatCode="General">
                  <c:v>130</c:v>
                </c:pt>
                <c:pt idx="13" formatCode="General">
                  <c:v>110</c:v>
                </c:pt>
                <c:pt idx="14" formatCode="General">
                  <c:v>20</c:v>
                </c:pt>
                <c:pt idx="15" formatCode="General">
                  <c:v>70</c:v>
                </c:pt>
                <c:pt idx="16" formatCode="General">
                  <c:v>50</c:v>
                </c:pt>
                <c:pt idx="17" formatCode="General">
                  <c:v>40</c:v>
                </c:pt>
                <c:pt idx="18" formatCode="General">
                  <c:v>0</c:v>
                </c:pt>
                <c:pt idx="19" formatCode="General">
                  <c:v>20</c:v>
                </c:pt>
                <c:pt idx="20" formatCode="General">
                  <c:v>20</c:v>
                </c:pt>
                <c:pt idx="21" formatCode="General">
                  <c:v>20</c:v>
                </c:pt>
                <c:pt idx="22" formatCode="General">
                  <c:v>10</c:v>
                </c:pt>
                <c:pt idx="23" formatCode="General">
                  <c:v>10</c:v>
                </c:pt>
                <c:pt idx="24" formatCode="General">
                  <c:v>10</c:v>
                </c:pt>
                <c:pt idx="25" formatCode="General">
                  <c:v>10</c:v>
                </c:pt>
                <c:pt idx="26" formatCode="General">
                  <c:v>0</c:v>
                </c:pt>
              </c:numCache>
            </c:numRef>
          </c:val>
          <c:extLst>
            <c:ext xmlns:c16="http://schemas.microsoft.com/office/drawing/2014/chart" uri="{C3380CC4-5D6E-409C-BE32-E72D297353CC}">
              <c16:uniqueId val="{00000001-8E55-4946-9105-53AD2321CC85}"/>
            </c:ext>
          </c:extLst>
        </c:ser>
        <c:ser>
          <c:idx val="2"/>
          <c:order val="2"/>
          <c:tx>
            <c:strRef>
              <c:f>Foglio1!$D$2</c:f>
              <c:strCache>
                <c:ptCount val="1"/>
                <c:pt idx="0">
                  <c:v>indifferente</c:v>
                </c:pt>
              </c:strCache>
            </c:strRef>
          </c:tx>
          <c:spPr>
            <a:solidFill>
              <a:schemeClr val="accent3"/>
            </a:solidFill>
            <a:ln>
              <a:noFill/>
            </a:ln>
            <a:effectLst/>
          </c:spPr>
          <c:invertIfNegative val="0"/>
          <c:cat>
            <c:strRef>
              <c:f>(Foglio1!$A$3:$A$25,Foglio1!$A$27:$A$30)</c:f>
              <c:strCache>
                <c:ptCount val="27"/>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Orafi, gioiellieri e professioni assimilate</c:v>
                </c:pt>
                <c:pt idx="15">
                  <c:v>Lastroferratori</c:v>
                </c:pt>
                <c:pt idx="16">
                  <c:v>Pittori, stuccatori, laccatori e decoratori</c:v>
                </c:pt>
                <c:pt idx="17">
                  <c:v>Lattonieri e calderai, compresi i tracciatori</c:v>
                </c:pt>
                <c:pt idx="18">
                  <c:v>Sarti e tagliatori artigianali, modellisti e cappellai</c:v>
                </c:pt>
                <c:pt idx="19">
                  <c:v>Vetrai</c:v>
                </c:pt>
                <c:pt idx="20">
                  <c:v>Installatori di infissi e serramenta</c:v>
                </c:pt>
                <c:pt idx="21">
                  <c:v>Fabbri, lingottai e operatori di presse per forgiare</c:v>
                </c:pt>
                <c:pt idx="22">
                  <c:v>Tappezzieri e materassai</c:v>
                </c:pt>
                <c:pt idx="23">
                  <c:v>Intonacatori </c:v>
                </c:pt>
                <c:pt idx="24">
                  <c:v>Costruttori di strumenti ottici e lenti</c:v>
                </c:pt>
                <c:pt idx="25">
                  <c:v>Artigiani lavorazioni artistiche del legno e di materiali assimilati</c:v>
                </c:pt>
                <c:pt idx="26">
                  <c:v>Tessitori e maglieristi a mano e su telai manuali </c:v>
                </c:pt>
              </c:strCache>
            </c:strRef>
          </c:cat>
          <c:val>
            <c:numRef>
              <c:f>(Foglio1!$D$3:$D$25,Foglio1!$D$27:$D$30)</c:f>
              <c:numCache>
                <c:formatCode>General</c:formatCode>
                <c:ptCount val="27"/>
                <c:pt idx="0">
                  <c:v>160</c:v>
                </c:pt>
                <c:pt idx="1">
                  <c:v>450</c:v>
                </c:pt>
                <c:pt idx="2">
                  <c:v>170</c:v>
                </c:pt>
                <c:pt idx="3">
                  <c:v>760</c:v>
                </c:pt>
                <c:pt idx="4">
                  <c:v>20</c:v>
                </c:pt>
                <c:pt idx="5">
                  <c:v>10</c:v>
                </c:pt>
                <c:pt idx="6">
                  <c:v>10</c:v>
                </c:pt>
                <c:pt idx="7">
                  <c:v>0</c:v>
                </c:pt>
                <c:pt idx="8">
                  <c:v>100</c:v>
                </c:pt>
                <c:pt idx="9">
                  <c:v>80</c:v>
                </c:pt>
                <c:pt idx="10">
                  <c:v>0</c:v>
                </c:pt>
                <c:pt idx="11">
                  <c:v>20</c:v>
                </c:pt>
                <c:pt idx="12">
                  <c:v>0</c:v>
                </c:pt>
                <c:pt idx="13">
                  <c:v>0</c:v>
                </c:pt>
                <c:pt idx="14">
                  <c:v>80</c:v>
                </c:pt>
                <c:pt idx="15">
                  <c:v>0</c:v>
                </c:pt>
                <c:pt idx="16">
                  <c:v>0</c:v>
                </c:pt>
                <c:pt idx="17">
                  <c:v>0</c:v>
                </c:pt>
                <c:pt idx="18">
                  <c:v>10</c:v>
                </c:pt>
                <c:pt idx="19">
                  <c:v>0</c:v>
                </c:pt>
                <c:pt idx="20">
                  <c:v>0</c:v>
                </c:pt>
                <c:pt idx="21">
                  <c:v>0</c:v>
                </c:pt>
                <c:pt idx="22">
                  <c:v>10</c:v>
                </c:pt>
                <c:pt idx="23">
                  <c:v>0</c:v>
                </c:pt>
                <c:pt idx="24">
                  <c:v>0</c:v>
                </c:pt>
                <c:pt idx="25">
                  <c:v>0</c:v>
                </c:pt>
                <c:pt idx="26">
                  <c:v>0</c:v>
                </c:pt>
              </c:numCache>
            </c:numRef>
          </c:val>
          <c:extLst>
            <c:ext xmlns:c16="http://schemas.microsoft.com/office/drawing/2014/chart" uri="{C3380CC4-5D6E-409C-BE32-E72D297353CC}">
              <c16:uniqueId val="{00000002-8E55-4946-9105-53AD2321CC85}"/>
            </c:ext>
          </c:extLst>
        </c:ser>
        <c:dLbls>
          <c:showLegendKey val="0"/>
          <c:showVal val="0"/>
          <c:showCatName val="0"/>
          <c:showSerName val="0"/>
          <c:showPercent val="0"/>
          <c:showBubbleSize val="0"/>
        </c:dLbls>
        <c:gapWidth val="182"/>
        <c:overlap val="100"/>
        <c:axId val="755122384"/>
        <c:axId val="755123216"/>
      </c:barChart>
      <c:catAx>
        <c:axId val="755122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55123216"/>
        <c:crosses val="autoZero"/>
        <c:auto val="1"/>
        <c:lblAlgn val="ctr"/>
        <c:lblOffset val="100"/>
        <c:noMultiLvlLbl val="0"/>
      </c:catAx>
      <c:valAx>
        <c:axId val="755123216"/>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55122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Entrate previste nelle professioni del "Saper fare" per titolo di studio - anno 2022</a:t>
            </a:r>
          </a:p>
        </c:rich>
      </c:tx>
      <c:layout/>
      <c:overlay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stacked"/>
        <c:varyColors val="0"/>
        <c:ser>
          <c:idx val="0"/>
          <c:order val="0"/>
          <c:tx>
            <c:strRef>
              <c:f>Foglio1!$D$1</c:f>
              <c:strCache>
                <c:ptCount val="1"/>
                <c:pt idx="0">
                  <c:v>qualifica o diploma professionale</c:v>
                </c:pt>
              </c:strCache>
            </c:strRef>
          </c:tx>
          <c:spPr>
            <a:solidFill>
              <a:schemeClr val="accent1"/>
            </a:solidFill>
            <a:ln>
              <a:noFill/>
            </a:ln>
            <a:effectLst/>
          </c:spPr>
          <c:invertIfNegative val="0"/>
          <c:cat>
            <c:strRef>
              <c:f>Foglio1!$B$2:$B$28</c:f>
              <c:strCache>
                <c:ptCount val="27"/>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Orafi, gioiellieri e professioni assimilate</c:v>
                </c:pt>
                <c:pt idx="15">
                  <c:v>Lastroferratori</c:v>
                </c:pt>
                <c:pt idx="16">
                  <c:v>Pittori, stuccatori, laccatori e decoratori</c:v>
                </c:pt>
                <c:pt idx="17">
                  <c:v>Lattonieri e calderai, compresi i tracciatori</c:v>
                </c:pt>
                <c:pt idx="18">
                  <c:v>Sarti e tagliatori artigianali, modellisti e cappellai</c:v>
                </c:pt>
                <c:pt idx="19">
                  <c:v>Vetrai</c:v>
                </c:pt>
                <c:pt idx="20">
                  <c:v>Installatori di infissi e serramenta</c:v>
                </c:pt>
                <c:pt idx="21">
                  <c:v>Fabbri, lingottai e operatori di presse per forgiare</c:v>
                </c:pt>
                <c:pt idx="22">
                  <c:v>Tappezzieri e materassai</c:v>
                </c:pt>
                <c:pt idx="23">
                  <c:v>Massaggiatori e operatori termali</c:v>
                </c:pt>
                <c:pt idx="24">
                  <c:v>Intonacatori </c:v>
                </c:pt>
                <c:pt idx="25">
                  <c:v>Costruttori di strumenti ottici e lenti</c:v>
                </c:pt>
                <c:pt idx="26">
                  <c:v>Artigiani lavorazioni artistiche del legno e di materiali assimilati</c:v>
                </c:pt>
              </c:strCache>
            </c:strRef>
          </c:cat>
          <c:val>
            <c:numRef>
              <c:f>Foglio1!$D$2:$D$28</c:f>
              <c:numCache>
                <c:formatCode>General</c:formatCode>
                <c:ptCount val="27"/>
                <c:pt idx="0">
                  <c:v>19.059999999999999</c:v>
                </c:pt>
                <c:pt idx="1">
                  <c:v>58.56</c:v>
                </c:pt>
                <c:pt idx="2">
                  <c:v>48.25</c:v>
                </c:pt>
                <c:pt idx="3">
                  <c:v>75</c:v>
                </c:pt>
                <c:pt idx="4">
                  <c:v>40.229999999999997</c:v>
                </c:pt>
                <c:pt idx="5">
                  <c:v>25.49</c:v>
                </c:pt>
                <c:pt idx="6">
                  <c:v>88.89</c:v>
                </c:pt>
                <c:pt idx="7">
                  <c:v>51.43</c:v>
                </c:pt>
                <c:pt idx="8">
                  <c:v>14.29</c:v>
                </c:pt>
                <c:pt idx="9">
                  <c:v>83.87</c:v>
                </c:pt>
                <c:pt idx="10">
                  <c:v>13.63</c:v>
                </c:pt>
                <c:pt idx="11">
                  <c:v>4.55</c:v>
                </c:pt>
                <c:pt idx="12">
                  <c:v>38.46</c:v>
                </c:pt>
                <c:pt idx="13">
                  <c:v>27.27</c:v>
                </c:pt>
                <c:pt idx="14">
                  <c:v>88.89</c:v>
                </c:pt>
                <c:pt idx="15">
                  <c:v>28.57</c:v>
                </c:pt>
                <c:pt idx="16">
                  <c:v>0</c:v>
                </c:pt>
                <c:pt idx="17">
                  <c:v>0</c:v>
                </c:pt>
                <c:pt idx="18">
                  <c:v>0</c:v>
                </c:pt>
                <c:pt idx="19">
                  <c:v>50</c:v>
                </c:pt>
                <c:pt idx="20">
                  <c:v>0</c:v>
                </c:pt>
                <c:pt idx="21">
                  <c:v>0</c:v>
                </c:pt>
                <c:pt idx="22">
                  <c:v>50</c:v>
                </c:pt>
                <c:pt idx="23">
                  <c:v>100</c:v>
                </c:pt>
                <c:pt idx="24">
                  <c:v>0</c:v>
                </c:pt>
                <c:pt idx="25">
                  <c:v>0</c:v>
                </c:pt>
                <c:pt idx="26">
                  <c:v>0</c:v>
                </c:pt>
              </c:numCache>
            </c:numRef>
          </c:val>
          <c:extLst>
            <c:ext xmlns:c16="http://schemas.microsoft.com/office/drawing/2014/chart" uri="{C3380CC4-5D6E-409C-BE32-E72D297353CC}">
              <c16:uniqueId val="{00000000-2C19-4860-A24D-7887D66D1BD5}"/>
            </c:ext>
          </c:extLst>
        </c:ser>
        <c:ser>
          <c:idx val="1"/>
          <c:order val="1"/>
          <c:tx>
            <c:strRef>
              <c:f>Foglio1!$E$1</c:f>
              <c:strCache>
                <c:ptCount val="1"/>
                <c:pt idx="0">
                  <c:v>livello secondario</c:v>
                </c:pt>
              </c:strCache>
            </c:strRef>
          </c:tx>
          <c:spPr>
            <a:solidFill>
              <a:schemeClr val="accent2"/>
            </a:solidFill>
            <a:ln>
              <a:noFill/>
            </a:ln>
            <a:effectLst/>
          </c:spPr>
          <c:invertIfNegative val="0"/>
          <c:cat>
            <c:strRef>
              <c:f>Foglio1!$B$2:$B$28</c:f>
              <c:strCache>
                <c:ptCount val="27"/>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Orafi, gioiellieri e professioni assimilate</c:v>
                </c:pt>
                <c:pt idx="15">
                  <c:v>Lastroferratori</c:v>
                </c:pt>
                <c:pt idx="16">
                  <c:v>Pittori, stuccatori, laccatori e decoratori</c:v>
                </c:pt>
                <c:pt idx="17">
                  <c:v>Lattonieri e calderai, compresi i tracciatori</c:v>
                </c:pt>
                <c:pt idx="18">
                  <c:v>Sarti e tagliatori artigianali, modellisti e cappellai</c:v>
                </c:pt>
                <c:pt idx="19">
                  <c:v>Vetrai</c:v>
                </c:pt>
                <c:pt idx="20">
                  <c:v>Installatori di infissi e serramenta</c:v>
                </c:pt>
                <c:pt idx="21">
                  <c:v>Fabbri, lingottai e operatori di presse per forgiare</c:v>
                </c:pt>
                <c:pt idx="22">
                  <c:v>Tappezzieri e materassai</c:v>
                </c:pt>
                <c:pt idx="23">
                  <c:v>Massaggiatori e operatori termali</c:v>
                </c:pt>
                <c:pt idx="24">
                  <c:v>Intonacatori </c:v>
                </c:pt>
                <c:pt idx="25">
                  <c:v>Costruttori di strumenti ottici e lenti</c:v>
                </c:pt>
                <c:pt idx="26">
                  <c:v>Artigiani lavorazioni artistiche del legno e di materiali assimilati</c:v>
                </c:pt>
              </c:strCache>
            </c:strRef>
          </c:cat>
          <c:val>
            <c:numRef>
              <c:f>Foglio1!$E$2:$E$28</c:f>
              <c:numCache>
                <c:formatCode>General</c:formatCode>
                <c:ptCount val="27"/>
                <c:pt idx="0">
                  <c:v>7.29</c:v>
                </c:pt>
                <c:pt idx="1">
                  <c:v>38.74</c:v>
                </c:pt>
                <c:pt idx="2">
                  <c:v>24.48</c:v>
                </c:pt>
                <c:pt idx="3">
                  <c:v>0</c:v>
                </c:pt>
                <c:pt idx="4">
                  <c:v>4.5999999999999996</c:v>
                </c:pt>
                <c:pt idx="5">
                  <c:v>0</c:v>
                </c:pt>
                <c:pt idx="6">
                  <c:v>0</c:v>
                </c:pt>
                <c:pt idx="7">
                  <c:v>20</c:v>
                </c:pt>
                <c:pt idx="8">
                  <c:v>8.57</c:v>
                </c:pt>
                <c:pt idx="9">
                  <c:v>0</c:v>
                </c:pt>
                <c:pt idx="10">
                  <c:v>4.55</c:v>
                </c:pt>
                <c:pt idx="11">
                  <c:v>50</c:v>
                </c:pt>
                <c:pt idx="12">
                  <c:v>0</c:v>
                </c:pt>
                <c:pt idx="13">
                  <c:v>36.369999999999997</c:v>
                </c:pt>
                <c:pt idx="14">
                  <c:v>0</c:v>
                </c:pt>
                <c:pt idx="15">
                  <c:v>0</c:v>
                </c:pt>
                <c:pt idx="16">
                  <c:v>0</c:v>
                </c:pt>
                <c:pt idx="17">
                  <c:v>0</c:v>
                </c:pt>
                <c:pt idx="18">
                  <c:v>33.33</c:v>
                </c:pt>
                <c:pt idx="19">
                  <c:v>0</c:v>
                </c:pt>
                <c:pt idx="20">
                  <c:v>0</c:v>
                </c:pt>
                <c:pt idx="21">
                  <c:v>0</c:v>
                </c:pt>
                <c:pt idx="22">
                  <c:v>0</c:v>
                </c:pt>
                <c:pt idx="23">
                  <c:v>0</c:v>
                </c:pt>
                <c:pt idx="24">
                  <c:v>0</c:v>
                </c:pt>
                <c:pt idx="25">
                  <c:v>100</c:v>
                </c:pt>
                <c:pt idx="26">
                  <c:v>0</c:v>
                </c:pt>
              </c:numCache>
            </c:numRef>
          </c:val>
          <c:extLst>
            <c:ext xmlns:c16="http://schemas.microsoft.com/office/drawing/2014/chart" uri="{C3380CC4-5D6E-409C-BE32-E72D297353CC}">
              <c16:uniqueId val="{00000001-2C19-4860-A24D-7887D66D1BD5}"/>
            </c:ext>
          </c:extLst>
        </c:ser>
        <c:ser>
          <c:idx val="2"/>
          <c:order val="2"/>
          <c:tx>
            <c:strRef>
              <c:f>Foglio1!$F$1</c:f>
              <c:strCache>
                <c:ptCount val="1"/>
                <c:pt idx="0">
                  <c:v>nessun titolo</c:v>
                </c:pt>
              </c:strCache>
            </c:strRef>
          </c:tx>
          <c:spPr>
            <a:solidFill>
              <a:schemeClr val="accent3"/>
            </a:solidFill>
            <a:ln>
              <a:noFill/>
            </a:ln>
            <a:effectLst/>
          </c:spPr>
          <c:invertIfNegative val="0"/>
          <c:cat>
            <c:strRef>
              <c:f>Foglio1!$B$2:$B$28</c:f>
              <c:strCache>
                <c:ptCount val="27"/>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Orafi, gioiellieri e professioni assimilate</c:v>
                </c:pt>
                <c:pt idx="15">
                  <c:v>Lastroferratori</c:v>
                </c:pt>
                <c:pt idx="16">
                  <c:v>Pittori, stuccatori, laccatori e decoratori</c:v>
                </c:pt>
                <c:pt idx="17">
                  <c:v>Lattonieri e calderai, compresi i tracciatori</c:v>
                </c:pt>
                <c:pt idx="18">
                  <c:v>Sarti e tagliatori artigianali, modellisti e cappellai</c:v>
                </c:pt>
                <c:pt idx="19">
                  <c:v>Vetrai</c:v>
                </c:pt>
                <c:pt idx="20">
                  <c:v>Installatori di infissi e serramenta</c:v>
                </c:pt>
                <c:pt idx="21">
                  <c:v>Fabbri, lingottai e operatori di presse per forgiare</c:v>
                </c:pt>
                <c:pt idx="22">
                  <c:v>Tappezzieri e materassai</c:v>
                </c:pt>
                <c:pt idx="23">
                  <c:v>Massaggiatori e operatori termali</c:v>
                </c:pt>
                <c:pt idx="24">
                  <c:v>Intonacatori </c:v>
                </c:pt>
                <c:pt idx="25">
                  <c:v>Costruttori di strumenti ottici e lenti</c:v>
                </c:pt>
                <c:pt idx="26">
                  <c:v>Artigiani lavorazioni artistiche del legno e di materiali assimilati</c:v>
                </c:pt>
              </c:strCache>
            </c:strRef>
          </c:cat>
          <c:val>
            <c:numRef>
              <c:f>Foglio1!$F$2:$F$28</c:f>
              <c:numCache>
                <c:formatCode>General</c:formatCode>
                <c:ptCount val="27"/>
                <c:pt idx="0">
                  <c:v>73.650000000000006</c:v>
                </c:pt>
                <c:pt idx="1">
                  <c:v>0</c:v>
                </c:pt>
                <c:pt idx="2">
                  <c:v>27.27</c:v>
                </c:pt>
                <c:pt idx="3">
                  <c:v>25</c:v>
                </c:pt>
                <c:pt idx="4">
                  <c:v>55.17</c:v>
                </c:pt>
                <c:pt idx="5">
                  <c:v>74.510000000000005</c:v>
                </c:pt>
                <c:pt idx="6">
                  <c:v>11.11</c:v>
                </c:pt>
                <c:pt idx="7">
                  <c:v>28.57</c:v>
                </c:pt>
                <c:pt idx="8">
                  <c:v>77.14</c:v>
                </c:pt>
                <c:pt idx="9">
                  <c:v>16.13</c:v>
                </c:pt>
                <c:pt idx="10">
                  <c:v>81.819999999999993</c:v>
                </c:pt>
                <c:pt idx="11">
                  <c:v>18.18</c:v>
                </c:pt>
                <c:pt idx="12">
                  <c:v>61.54</c:v>
                </c:pt>
                <c:pt idx="13">
                  <c:v>36.36</c:v>
                </c:pt>
                <c:pt idx="14">
                  <c:v>11.11</c:v>
                </c:pt>
                <c:pt idx="15">
                  <c:v>71.430000000000007</c:v>
                </c:pt>
                <c:pt idx="16">
                  <c:v>100</c:v>
                </c:pt>
                <c:pt idx="17">
                  <c:v>100</c:v>
                </c:pt>
                <c:pt idx="18">
                  <c:v>66.67</c:v>
                </c:pt>
                <c:pt idx="19">
                  <c:v>50</c:v>
                </c:pt>
                <c:pt idx="20">
                  <c:v>100</c:v>
                </c:pt>
                <c:pt idx="21">
                  <c:v>100</c:v>
                </c:pt>
                <c:pt idx="22">
                  <c:v>50</c:v>
                </c:pt>
                <c:pt idx="23">
                  <c:v>0</c:v>
                </c:pt>
                <c:pt idx="24">
                  <c:v>100</c:v>
                </c:pt>
                <c:pt idx="25">
                  <c:v>0</c:v>
                </c:pt>
                <c:pt idx="26">
                  <c:v>100</c:v>
                </c:pt>
              </c:numCache>
            </c:numRef>
          </c:val>
          <c:extLst>
            <c:ext xmlns:c16="http://schemas.microsoft.com/office/drawing/2014/chart" uri="{C3380CC4-5D6E-409C-BE32-E72D297353CC}">
              <c16:uniqueId val="{00000002-2C19-4860-A24D-7887D66D1BD5}"/>
            </c:ext>
          </c:extLst>
        </c:ser>
        <c:ser>
          <c:idx val="3"/>
          <c:order val="3"/>
          <c:tx>
            <c:strRef>
              <c:f>Foglio1!$G$1</c:f>
              <c:strCache>
                <c:ptCount val="1"/>
                <c:pt idx="0">
                  <c:v>ITIS</c:v>
                </c:pt>
              </c:strCache>
            </c:strRef>
          </c:tx>
          <c:spPr>
            <a:solidFill>
              <a:schemeClr val="accent4"/>
            </a:solidFill>
            <a:ln>
              <a:noFill/>
            </a:ln>
            <a:effectLst/>
          </c:spPr>
          <c:invertIfNegative val="0"/>
          <c:cat>
            <c:strRef>
              <c:f>Foglio1!$B$2:$B$28</c:f>
              <c:strCache>
                <c:ptCount val="27"/>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Orafi, gioiellieri e professioni assimilate</c:v>
                </c:pt>
                <c:pt idx="15">
                  <c:v>Lastroferratori</c:v>
                </c:pt>
                <c:pt idx="16">
                  <c:v>Pittori, stuccatori, laccatori e decoratori</c:v>
                </c:pt>
                <c:pt idx="17">
                  <c:v>Lattonieri e calderai, compresi i tracciatori</c:v>
                </c:pt>
                <c:pt idx="18">
                  <c:v>Sarti e tagliatori artigianali, modellisti e cappellai</c:v>
                </c:pt>
                <c:pt idx="19">
                  <c:v>Vetrai</c:v>
                </c:pt>
                <c:pt idx="20">
                  <c:v>Installatori di infissi e serramenta</c:v>
                </c:pt>
                <c:pt idx="21">
                  <c:v>Fabbri, lingottai e operatori di presse per forgiare</c:v>
                </c:pt>
                <c:pt idx="22">
                  <c:v>Tappezzieri e materassai</c:v>
                </c:pt>
                <c:pt idx="23">
                  <c:v>Massaggiatori e operatori termali</c:v>
                </c:pt>
                <c:pt idx="24">
                  <c:v>Intonacatori </c:v>
                </c:pt>
                <c:pt idx="25">
                  <c:v>Costruttori di strumenti ottici e lenti</c:v>
                </c:pt>
                <c:pt idx="26">
                  <c:v>Artigiani lavorazioni artistiche del legno e di materiali assimilati</c:v>
                </c:pt>
              </c:strCache>
            </c:strRef>
          </c:cat>
          <c:val>
            <c:numRef>
              <c:f>Foglio1!$G$2:$G$28</c:f>
              <c:numCache>
                <c:formatCode>General</c:formatCode>
                <c:ptCount val="27"/>
                <c:pt idx="1">
                  <c:v>2.7</c:v>
                </c:pt>
                <c:pt idx="11">
                  <c:v>27.27</c:v>
                </c:pt>
              </c:numCache>
            </c:numRef>
          </c:val>
          <c:extLst>
            <c:ext xmlns:c16="http://schemas.microsoft.com/office/drawing/2014/chart" uri="{C3380CC4-5D6E-409C-BE32-E72D297353CC}">
              <c16:uniqueId val="{00000003-2C19-4860-A24D-7887D66D1BD5}"/>
            </c:ext>
          </c:extLst>
        </c:ser>
        <c:dLbls>
          <c:showLegendKey val="0"/>
          <c:showVal val="0"/>
          <c:showCatName val="0"/>
          <c:showSerName val="0"/>
          <c:showPercent val="0"/>
          <c:showBubbleSize val="0"/>
        </c:dLbls>
        <c:gapWidth val="150"/>
        <c:overlap val="100"/>
        <c:axId val="827032640"/>
        <c:axId val="827033056"/>
      </c:barChart>
      <c:catAx>
        <c:axId val="827032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27033056"/>
        <c:crosses val="autoZero"/>
        <c:auto val="1"/>
        <c:lblAlgn val="ctr"/>
        <c:lblOffset val="100"/>
        <c:noMultiLvlLbl val="0"/>
      </c:catAx>
      <c:valAx>
        <c:axId val="827033056"/>
        <c:scaling>
          <c:orientation val="minMax"/>
          <c:max val="100"/>
        </c:scaling>
        <c:delete val="1"/>
        <c:axPos val="t"/>
        <c:numFmt formatCode="General" sourceLinked="1"/>
        <c:majorTickMark val="none"/>
        <c:minorTickMark val="none"/>
        <c:tickLblPos val="nextTo"/>
        <c:crossAx val="827032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Le difficoltà di reperimento delle professioni del "Saper fare" - anno 2022</a:t>
            </a:r>
          </a:p>
        </c:rich>
      </c:tx>
      <c:layout/>
      <c:overlay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radarChart>
        <c:radarStyle val="marker"/>
        <c:varyColors val="0"/>
        <c:ser>
          <c:idx val="0"/>
          <c:order val="0"/>
          <c:spPr>
            <a:ln w="28575" cap="rnd">
              <a:solidFill>
                <a:schemeClr val="accent1"/>
              </a:solidFill>
              <a:round/>
            </a:ln>
            <a:effectLst/>
          </c:spPr>
          <c:marker>
            <c:symbol val="none"/>
          </c:marker>
          <c:cat>
            <c:strRef>
              <c:f>'[difficoltà di reperimento2022.xlsx]Foglio1'!$A$36:$A$63</c:f>
              <c:strCache>
                <c:ptCount val="28"/>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Orafi, gioiellieri e professioni assimilate</c:v>
                </c:pt>
                <c:pt idx="15">
                  <c:v>Lastroferratori</c:v>
                </c:pt>
                <c:pt idx="16">
                  <c:v>Pittori, stuccatori, laccatori e decoratori</c:v>
                </c:pt>
                <c:pt idx="17">
                  <c:v>Lattonieri e calderai, compresi i tracciatori</c:v>
                </c:pt>
                <c:pt idx="18">
                  <c:v>Sarti e tagliatori artigianali, modellisti e cappellai</c:v>
                </c:pt>
                <c:pt idx="19">
                  <c:v>Vetrai</c:v>
                </c:pt>
                <c:pt idx="20">
                  <c:v>Installatori di infissi e serramenta</c:v>
                </c:pt>
                <c:pt idx="21">
                  <c:v>Fabbri, lingottai e operatori di presse per forgiare</c:v>
                </c:pt>
                <c:pt idx="22">
                  <c:v>Tappezzieri e materassai</c:v>
                </c:pt>
                <c:pt idx="23">
                  <c:v>Massaggiatori e operatori termali</c:v>
                </c:pt>
                <c:pt idx="24">
                  <c:v>Intonacatori </c:v>
                </c:pt>
                <c:pt idx="25">
                  <c:v>Costruttori di strumenti ottici e lenti</c:v>
                </c:pt>
                <c:pt idx="26">
                  <c:v>Artigiani lavorazioni artistiche del legno e di materiali assimilati</c:v>
                </c:pt>
                <c:pt idx="27">
                  <c:v>Tessitori e maglieristi a mano e su telai manuali </c:v>
                </c:pt>
              </c:strCache>
            </c:strRef>
          </c:cat>
          <c:val>
            <c:numRef>
              <c:f>'[difficoltà di reperimento2022.xlsx]Foglio1'!$G$36:$G$63</c:f>
              <c:numCache>
                <c:formatCode>General</c:formatCode>
                <c:ptCount val="28"/>
                <c:pt idx="0">
                  <c:v>44.705882352941181</c:v>
                </c:pt>
                <c:pt idx="1">
                  <c:v>60.810810810810814</c:v>
                </c:pt>
                <c:pt idx="2">
                  <c:v>72.027972027972027</c:v>
                </c:pt>
                <c:pt idx="3">
                  <c:v>52.857142857142861</c:v>
                </c:pt>
                <c:pt idx="4">
                  <c:v>57.47126436781609</c:v>
                </c:pt>
                <c:pt idx="5">
                  <c:v>84.313725490196077</c:v>
                </c:pt>
                <c:pt idx="6">
                  <c:v>46.666666666666664</c:v>
                </c:pt>
                <c:pt idx="7">
                  <c:v>20</c:v>
                </c:pt>
                <c:pt idx="8">
                  <c:v>54.285714285714285</c:v>
                </c:pt>
                <c:pt idx="9">
                  <c:v>3.225806451612903</c:v>
                </c:pt>
                <c:pt idx="10">
                  <c:v>45.454545454545453</c:v>
                </c:pt>
                <c:pt idx="11">
                  <c:v>59.090909090909093</c:v>
                </c:pt>
                <c:pt idx="12">
                  <c:v>38.461538461538467</c:v>
                </c:pt>
                <c:pt idx="13">
                  <c:v>90.909090909090907</c:v>
                </c:pt>
                <c:pt idx="14">
                  <c:v>22.222222222222221</c:v>
                </c:pt>
                <c:pt idx="15">
                  <c:v>71.428571428571431</c:v>
                </c:pt>
                <c:pt idx="16">
                  <c:v>80</c:v>
                </c:pt>
                <c:pt idx="17">
                  <c:v>50</c:v>
                </c:pt>
                <c:pt idx="18">
                  <c:v>66.666666666666657</c:v>
                </c:pt>
                <c:pt idx="19">
                  <c:v>50</c:v>
                </c:pt>
                <c:pt idx="20">
                  <c:v>50</c:v>
                </c:pt>
                <c:pt idx="21">
                  <c:v>100</c:v>
                </c:pt>
                <c:pt idx="22">
                  <c:v>50</c:v>
                </c:pt>
                <c:pt idx="23">
                  <c:v>0</c:v>
                </c:pt>
                <c:pt idx="24">
                  <c:v>0</c:v>
                </c:pt>
                <c:pt idx="25">
                  <c:v>100</c:v>
                </c:pt>
                <c:pt idx="26">
                  <c:v>100</c:v>
                </c:pt>
                <c:pt idx="27">
                  <c:v>0</c:v>
                </c:pt>
              </c:numCache>
            </c:numRef>
          </c:val>
          <c:extLst>
            <c:ext xmlns:c16="http://schemas.microsoft.com/office/drawing/2014/chart" uri="{C3380CC4-5D6E-409C-BE32-E72D297353CC}">
              <c16:uniqueId val="{00000000-72E9-4936-BF23-3691B91F33CE}"/>
            </c:ext>
          </c:extLst>
        </c:ser>
        <c:ser>
          <c:idx val="1"/>
          <c:order val="1"/>
          <c:tx>
            <c:v>media difficoltà di reperimento</c:v>
          </c:tx>
          <c:spPr>
            <a:ln w="28575" cap="rnd">
              <a:solidFill>
                <a:schemeClr val="accent2"/>
              </a:solidFill>
              <a:round/>
            </a:ln>
            <a:effectLst/>
          </c:spPr>
          <c:marker>
            <c:symbol val="none"/>
          </c:marker>
          <c:cat>
            <c:strRef>
              <c:f>'[difficoltà di reperimento2022.xlsx]Foglio1'!$A$36:$A$63</c:f>
              <c:strCache>
                <c:ptCount val="28"/>
                <c:pt idx="0">
                  <c:v>Muratori in pietra, mattoni, refrattari</c:v>
                </c:pt>
                <c:pt idx="1">
                  <c:v>Elettricisti nelle costruzioni civili e professioni assimilate</c:v>
                </c:pt>
                <c:pt idx="2">
                  <c:v>Idraulici e posatori di tubazioni idrauliche e di gas</c:v>
                </c:pt>
                <c:pt idx="3">
                  <c:v>Acconciatori</c:v>
                </c:pt>
                <c:pt idx="4">
                  <c:v>Montatori di carpenteria metallica</c:v>
                </c:pt>
                <c:pt idx="5">
                  <c:v>Saldatori e tagliatori a fiamma</c:v>
                </c:pt>
                <c:pt idx="6">
                  <c:v>Estetisti e truccatori</c:v>
                </c:pt>
                <c:pt idx="7">
                  <c:v>Carpentieri e falegnami nell'edilizia (esclusi i parchettisti)</c:v>
                </c:pt>
                <c:pt idx="8">
                  <c:v>Panettieri e pastai artigianali</c:v>
                </c:pt>
                <c:pt idx="9">
                  <c:v>Pasticcieri, gelatai e conservieri artigianali</c:v>
                </c:pt>
                <c:pt idx="10">
                  <c:v>Verniciatori artigianali ed industriali</c:v>
                </c:pt>
                <c:pt idx="11">
                  <c:v>Meccanici e attrezzisti navali</c:v>
                </c:pt>
                <c:pt idx="12">
                  <c:v>Tagliatori di pietre, scalpellini e marmisti</c:v>
                </c:pt>
                <c:pt idx="13">
                  <c:v>Specialisti di saldatura elettrica e a norme ASME</c:v>
                </c:pt>
                <c:pt idx="14">
                  <c:v>Orafi, gioiellieri e professioni assimilate</c:v>
                </c:pt>
                <c:pt idx="15">
                  <c:v>Lastroferratori</c:v>
                </c:pt>
                <c:pt idx="16">
                  <c:v>Pittori, stuccatori, laccatori e decoratori</c:v>
                </c:pt>
                <c:pt idx="17">
                  <c:v>Lattonieri e calderai, compresi i tracciatori</c:v>
                </c:pt>
                <c:pt idx="18">
                  <c:v>Sarti e tagliatori artigianali, modellisti e cappellai</c:v>
                </c:pt>
                <c:pt idx="19">
                  <c:v>Vetrai</c:v>
                </c:pt>
                <c:pt idx="20">
                  <c:v>Installatori di infissi e serramenta</c:v>
                </c:pt>
                <c:pt idx="21">
                  <c:v>Fabbri, lingottai e operatori di presse per forgiare</c:v>
                </c:pt>
                <c:pt idx="22">
                  <c:v>Tappezzieri e materassai</c:v>
                </c:pt>
                <c:pt idx="23">
                  <c:v>Massaggiatori e operatori termali</c:v>
                </c:pt>
                <c:pt idx="24">
                  <c:v>Intonacatori </c:v>
                </c:pt>
                <c:pt idx="25">
                  <c:v>Costruttori di strumenti ottici e lenti</c:v>
                </c:pt>
                <c:pt idx="26">
                  <c:v>Artigiani lavorazioni artistiche del legno e di materiali assimilati</c:v>
                </c:pt>
                <c:pt idx="27">
                  <c:v>Tessitori e maglieristi a mano e su telai manuali </c:v>
                </c:pt>
              </c:strCache>
            </c:strRef>
          </c:cat>
          <c:val>
            <c:numRef>
              <c:f>'[difficoltà di reperimento2022.xlsx]Foglio1'!$H$36:$H$63</c:f>
              <c:numCache>
                <c:formatCode>General</c:formatCode>
                <c:ptCount val="28"/>
                <c:pt idx="0">
                  <c:v>53.136810279667422</c:v>
                </c:pt>
                <c:pt idx="1">
                  <c:v>53.136810279667422</c:v>
                </c:pt>
                <c:pt idx="2">
                  <c:v>53.136810279667422</c:v>
                </c:pt>
                <c:pt idx="3">
                  <c:v>53.136810279667422</c:v>
                </c:pt>
                <c:pt idx="4">
                  <c:v>53.136810279667422</c:v>
                </c:pt>
                <c:pt idx="5">
                  <c:v>53.136810279667422</c:v>
                </c:pt>
                <c:pt idx="6">
                  <c:v>53.136810279667422</c:v>
                </c:pt>
                <c:pt idx="7">
                  <c:v>53.136810279667422</c:v>
                </c:pt>
                <c:pt idx="8">
                  <c:v>53.136810279667422</c:v>
                </c:pt>
                <c:pt idx="9">
                  <c:v>53.136810279667422</c:v>
                </c:pt>
                <c:pt idx="10">
                  <c:v>53.136810279667422</c:v>
                </c:pt>
                <c:pt idx="11">
                  <c:v>53.136810279667422</c:v>
                </c:pt>
                <c:pt idx="12">
                  <c:v>53.136810279667422</c:v>
                </c:pt>
                <c:pt idx="13">
                  <c:v>53.136810279667422</c:v>
                </c:pt>
                <c:pt idx="14">
                  <c:v>53.136810279667422</c:v>
                </c:pt>
                <c:pt idx="15">
                  <c:v>53.136810279667422</c:v>
                </c:pt>
                <c:pt idx="16">
                  <c:v>53.136810279667422</c:v>
                </c:pt>
                <c:pt idx="17">
                  <c:v>53.136810279667422</c:v>
                </c:pt>
                <c:pt idx="18">
                  <c:v>53.136810279667422</c:v>
                </c:pt>
                <c:pt idx="19">
                  <c:v>53.136810279667422</c:v>
                </c:pt>
                <c:pt idx="20">
                  <c:v>53.136810279667422</c:v>
                </c:pt>
                <c:pt idx="21">
                  <c:v>53.136810279667422</c:v>
                </c:pt>
                <c:pt idx="22">
                  <c:v>53.136810279667422</c:v>
                </c:pt>
                <c:pt idx="23">
                  <c:v>53.136810279667422</c:v>
                </c:pt>
                <c:pt idx="24">
                  <c:v>53.136810279667422</c:v>
                </c:pt>
                <c:pt idx="25">
                  <c:v>53.136810279667422</c:v>
                </c:pt>
                <c:pt idx="26">
                  <c:v>53.136810279667422</c:v>
                </c:pt>
                <c:pt idx="27">
                  <c:v>53.136810279667422</c:v>
                </c:pt>
              </c:numCache>
            </c:numRef>
          </c:val>
          <c:extLst>
            <c:ext xmlns:c16="http://schemas.microsoft.com/office/drawing/2014/chart" uri="{C3380CC4-5D6E-409C-BE32-E72D297353CC}">
              <c16:uniqueId val="{00000001-72E9-4936-BF23-3691B91F33CE}"/>
            </c:ext>
          </c:extLst>
        </c:ser>
        <c:dLbls>
          <c:showLegendKey val="0"/>
          <c:showVal val="0"/>
          <c:showCatName val="0"/>
          <c:showSerName val="0"/>
          <c:showPercent val="0"/>
          <c:showBubbleSize val="0"/>
        </c:dLbls>
        <c:axId val="1104252096"/>
        <c:axId val="1104263328"/>
      </c:radarChart>
      <c:catAx>
        <c:axId val="110425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104263328"/>
        <c:crosses val="autoZero"/>
        <c:auto val="1"/>
        <c:lblAlgn val="ctr"/>
        <c:lblOffset val="100"/>
        <c:noMultiLvlLbl val="0"/>
      </c:catAx>
      <c:valAx>
        <c:axId val="110426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104252096"/>
        <c:crosses val="autoZero"/>
        <c:crossBetween val="between"/>
      </c:val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Graduatoria delle professioni del "Saper fare" più difficili da reperire con entrate superiori alle 100 unità - anno 2022 </a:t>
            </a:r>
          </a:p>
        </c:rich>
      </c:tx>
      <c:layout/>
      <c:overlay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Foglio1!$A$101:$A$114</c:f>
              <c:strCache>
                <c:ptCount val="14"/>
                <c:pt idx="0">
                  <c:v>Specialisti di saldatura elettrica e a norme ASME</c:v>
                </c:pt>
                <c:pt idx="1">
                  <c:v>Saldatori e tagliatori a fiamma</c:v>
                </c:pt>
                <c:pt idx="2">
                  <c:v>Idraulici e posatori di tubazioni idrauliche e di gas</c:v>
                </c:pt>
                <c:pt idx="3">
                  <c:v>Elettricisti nelle costruzioni civili e professioni assimilate</c:v>
                </c:pt>
                <c:pt idx="4">
                  <c:v>Meccanici e attrezzisti navali</c:v>
                </c:pt>
                <c:pt idx="5">
                  <c:v>Montatori di carpenteria metallica</c:v>
                </c:pt>
                <c:pt idx="6">
                  <c:v>Panettieri e pastai artigianali</c:v>
                </c:pt>
                <c:pt idx="7">
                  <c:v>Acconciatori</c:v>
                </c:pt>
                <c:pt idx="8">
                  <c:v>Estetisti e truccatori</c:v>
                </c:pt>
                <c:pt idx="9">
                  <c:v>Verniciatori artigianali ed industriali</c:v>
                </c:pt>
                <c:pt idx="10">
                  <c:v>Muratori in pietra, mattoni, refrattari</c:v>
                </c:pt>
                <c:pt idx="11">
                  <c:v>Tagliatori di pietre, scalpellini e marmisti</c:v>
                </c:pt>
                <c:pt idx="12">
                  <c:v>Carpentieri e falegnami nell'edilizia (esclusi i parchettisti)</c:v>
                </c:pt>
                <c:pt idx="13">
                  <c:v>Pasticcieri, gelatai e conservieri artigianali</c:v>
                </c:pt>
              </c:strCache>
            </c:strRef>
          </c:cat>
          <c:val>
            <c:numRef>
              <c:f>Foglio1!$D$101:$D$114</c:f>
              <c:numCache>
                <c:formatCode>0.0</c:formatCode>
                <c:ptCount val="14"/>
                <c:pt idx="0">
                  <c:v>90.909090909090907</c:v>
                </c:pt>
                <c:pt idx="1">
                  <c:v>84.313725490196077</c:v>
                </c:pt>
                <c:pt idx="2">
                  <c:v>72.027972027972027</c:v>
                </c:pt>
                <c:pt idx="3">
                  <c:v>60.810810810810814</c:v>
                </c:pt>
                <c:pt idx="4">
                  <c:v>59.090909090909093</c:v>
                </c:pt>
                <c:pt idx="5">
                  <c:v>57.47126436781609</c:v>
                </c:pt>
                <c:pt idx="6">
                  <c:v>54.285714285714285</c:v>
                </c:pt>
                <c:pt idx="7">
                  <c:v>52.857142857142861</c:v>
                </c:pt>
                <c:pt idx="8">
                  <c:v>46.666666666666664</c:v>
                </c:pt>
                <c:pt idx="9">
                  <c:v>45.454545454545453</c:v>
                </c:pt>
                <c:pt idx="10">
                  <c:v>44.705882352941181</c:v>
                </c:pt>
                <c:pt idx="11">
                  <c:v>38.461538461538467</c:v>
                </c:pt>
                <c:pt idx="12">
                  <c:v>20</c:v>
                </c:pt>
                <c:pt idx="13">
                  <c:v>3.225806451612903</c:v>
                </c:pt>
              </c:numCache>
            </c:numRef>
          </c:val>
          <c:extLst>
            <c:ext xmlns:c16="http://schemas.microsoft.com/office/drawing/2014/chart" uri="{C3380CC4-5D6E-409C-BE32-E72D297353CC}">
              <c16:uniqueId val="{00000000-73EA-4B13-8855-A9F80430101F}"/>
            </c:ext>
          </c:extLst>
        </c:ser>
        <c:dLbls>
          <c:showLegendKey val="0"/>
          <c:showVal val="0"/>
          <c:showCatName val="0"/>
          <c:showSerName val="0"/>
          <c:showPercent val="0"/>
          <c:showBubbleSize val="0"/>
        </c:dLbls>
        <c:gapWidth val="182"/>
        <c:axId val="681694415"/>
        <c:axId val="681682767"/>
      </c:barChart>
      <c:catAx>
        <c:axId val="6816944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81682767"/>
        <c:crosses val="autoZero"/>
        <c:auto val="1"/>
        <c:lblAlgn val="ctr"/>
        <c:lblOffset val="100"/>
        <c:noMultiLvlLbl val="0"/>
      </c:catAx>
      <c:valAx>
        <c:axId val="681682767"/>
        <c:scaling>
          <c:orientation val="minMax"/>
        </c:scaling>
        <c:delete val="1"/>
        <c:axPos val="t"/>
        <c:numFmt formatCode="0.0" sourceLinked="1"/>
        <c:majorTickMark val="none"/>
        <c:minorTickMark val="none"/>
        <c:tickLblPos val="nextTo"/>
        <c:crossAx val="6816944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err="1"/>
              <a:t>Entrate</a:t>
            </a:r>
            <a:r>
              <a:rPr lang="en-US" b="1" dirty="0"/>
              <a:t> </a:t>
            </a:r>
            <a:r>
              <a:rPr lang="en-US" b="1" dirty="0" err="1"/>
              <a:t>previste</a:t>
            </a:r>
            <a:r>
              <a:rPr lang="en-US" b="1" dirty="0"/>
              <a:t> </a:t>
            </a:r>
            <a:r>
              <a:rPr lang="en-US" b="1" dirty="0" err="1" smtClean="0"/>
              <a:t>nelle</a:t>
            </a:r>
            <a:r>
              <a:rPr lang="en-US" b="1" dirty="0" smtClean="0"/>
              <a:t> </a:t>
            </a:r>
            <a:r>
              <a:rPr lang="en-US" b="1" dirty="0" err="1"/>
              <a:t>professioni</a:t>
            </a:r>
            <a:r>
              <a:rPr lang="en-US" b="1" dirty="0"/>
              <a:t> del "</a:t>
            </a:r>
            <a:r>
              <a:rPr lang="en-US" b="1" dirty="0" err="1"/>
              <a:t>Saper</a:t>
            </a:r>
            <a:r>
              <a:rPr lang="en-US" b="1" dirty="0"/>
              <a:t> fare" per Soft Skills: </a:t>
            </a:r>
            <a:r>
              <a:rPr lang="en-US" b="1" dirty="0" err="1"/>
              <a:t>capacità</a:t>
            </a:r>
            <a:r>
              <a:rPr lang="en-US" b="1" dirty="0"/>
              <a:t> di </a:t>
            </a:r>
            <a:r>
              <a:rPr lang="en-US" b="1" dirty="0" err="1"/>
              <a:t>adattamento</a:t>
            </a:r>
            <a:r>
              <a:rPr lang="en-US" b="1" dirty="0"/>
              <a:t> e </a:t>
            </a:r>
            <a:r>
              <a:rPr lang="en-US" b="1" dirty="0" err="1"/>
              <a:t>flessibilità</a:t>
            </a:r>
            <a:endParaRPr lang="en-US" b="1" dirty="0"/>
          </a:p>
        </c:rich>
      </c:tx>
      <c:layout/>
      <c:overlay val="0"/>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bar"/>
        <c:grouping val="clustered"/>
        <c:varyColors val="0"/>
        <c:ser>
          <c:idx val="0"/>
          <c:order val="0"/>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Foglio1!$B$4:$B$29</c:f>
              <c:strCache>
                <c:ptCount val="26"/>
                <c:pt idx="0">
                  <c:v>Massaggiatori e operatori termali</c:v>
                </c:pt>
                <c:pt idx="1">
                  <c:v>Intonacatori </c:v>
                </c:pt>
                <c:pt idx="2">
                  <c:v>Installatori di infissi e serramenta</c:v>
                </c:pt>
                <c:pt idx="3">
                  <c:v>Tessitori e maglieristi a mano e su telai manuali </c:v>
                </c:pt>
                <c:pt idx="4">
                  <c:v>Tappezzieri e materassai</c:v>
                </c:pt>
                <c:pt idx="5">
                  <c:v>Verniciatori artigianali ed industriali</c:v>
                </c:pt>
                <c:pt idx="6">
                  <c:v>Orafi, gioiellieri e professioni assimilate</c:v>
                </c:pt>
                <c:pt idx="7">
                  <c:v>Meccanici e attrezzisti navali</c:v>
                </c:pt>
                <c:pt idx="8">
                  <c:v>Lastroferratori</c:v>
                </c:pt>
                <c:pt idx="9">
                  <c:v>Estetisti e truccatori</c:v>
                </c:pt>
                <c:pt idx="10">
                  <c:v>Pasticcieri, gelatai e conservieri artigianali</c:v>
                </c:pt>
                <c:pt idx="11">
                  <c:v>Elettricisti nelle costruzioni civili e professioni assimilate</c:v>
                </c:pt>
                <c:pt idx="12">
                  <c:v>Saldatori e tagliatori a fiamma</c:v>
                </c:pt>
                <c:pt idx="13">
                  <c:v>Acconciatori</c:v>
                </c:pt>
                <c:pt idx="14">
                  <c:v>Panettieri e pastai artigianali</c:v>
                </c:pt>
                <c:pt idx="15">
                  <c:v>Idraulici e posatori di tubazioni idrauliche e di gas</c:v>
                </c:pt>
                <c:pt idx="16">
                  <c:v>Tagliatori di pietre, scalpellini e marmisti</c:v>
                </c:pt>
                <c:pt idx="17">
                  <c:v>Pittori, stuccatori, laccatori e decoratori</c:v>
                </c:pt>
                <c:pt idx="18">
                  <c:v>Montatori di carpenteria metallica</c:v>
                </c:pt>
                <c:pt idx="19">
                  <c:v>Muratori in pietra, mattoni, refrattari</c:v>
                </c:pt>
                <c:pt idx="20">
                  <c:v>Vetrai</c:v>
                </c:pt>
                <c:pt idx="21">
                  <c:v>Lattonieri e calderai, compresi i tracciatori</c:v>
                </c:pt>
                <c:pt idx="22">
                  <c:v>Fabbri, lingottai e operatori di presse per forgiare</c:v>
                </c:pt>
                <c:pt idx="23">
                  <c:v>Specialisti di saldatura elettrica e a norme ASME</c:v>
                </c:pt>
                <c:pt idx="24">
                  <c:v>Sarti e tagliatori artigianali, modellisti e cappellai</c:v>
                </c:pt>
                <c:pt idx="25">
                  <c:v>Carpentieri e falegnami nell'edilizia (esclusi i parchettisti)</c:v>
                </c:pt>
              </c:strCache>
            </c:strRef>
          </c:cat>
          <c:val>
            <c:numRef>
              <c:f>Foglio1!$D$4:$D$29</c:f>
              <c:numCache>
                <c:formatCode>0.00</c:formatCode>
                <c:ptCount val="26"/>
                <c:pt idx="0">
                  <c:v>100</c:v>
                </c:pt>
                <c:pt idx="1">
                  <c:v>100</c:v>
                </c:pt>
                <c:pt idx="2">
                  <c:v>100</c:v>
                </c:pt>
                <c:pt idx="3">
                  <c:v>100</c:v>
                </c:pt>
                <c:pt idx="4">
                  <c:v>100</c:v>
                </c:pt>
                <c:pt idx="5">
                  <c:v>95.45</c:v>
                </c:pt>
                <c:pt idx="6">
                  <c:v>88.89</c:v>
                </c:pt>
                <c:pt idx="7">
                  <c:v>86.36</c:v>
                </c:pt>
                <c:pt idx="8">
                  <c:v>85.71</c:v>
                </c:pt>
                <c:pt idx="9">
                  <c:v>84.44</c:v>
                </c:pt>
                <c:pt idx="10">
                  <c:v>83.87</c:v>
                </c:pt>
                <c:pt idx="11">
                  <c:v>83.33</c:v>
                </c:pt>
                <c:pt idx="12">
                  <c:v>80.39</c:v>
                </c:pt>
                <c:pt idx="13">
                  <c:v>78.569999999999993</c:v>
                </c:pt>
                <c:pt idx="14">
                  <c:v>71.430000000000007</c:v>
                </c:pt>
                <c:pt idx="15">
                  <c:v>66.430000000000007</c:v>
                </c:pt>
                <c:pt idx="16">
                  <c:v>61.54</c:v>
                </c:pt>
                <c:pt idx="17">
                  <c:v>60</c:v>
                </c:pt>
                <c:pt idx="18">
                  <c:v>59.77</c:v>
                </c:pt>
                <c:pt idx="19">
                  <c:v>52.94</c:v>
                </c:pt>
                <c:pt idx="20">
                  <c:v>50</c:v>
                </c:pt>
                <c:pt idx="21">
                  <c:v>50</c:v>
                </c:pt>
                <c:pt idx="22">
                  <c:v>50</c:v>
                </c:pt>
                <c:pt idx="23">
                  <c:v>36.36</c:v>
                </c:pt>
                <c:pt idx="24">
                  <c:v>33.33</c:v>
                </c:pt>
                <c:pt idx="25">
                  <c:v>25.71</c:v>
                </c:pt>
              </c:numCache>
            </c:numRef>
          </c:val>
          <c:extLst>
            <c:ext xmlns:c16="http://schemas.microsoft.com/office/drawing/2014/chart" uri="{C3380CC4-5D6E-409C-BE32-E72D297353CC}">
              <c16:uniqueId val="{00000000-6663-4343-923D-F0BC67D8DD4B}"/>
            </c:ext>
          </c:extLst>
        </c:ser>
        <c:dLbls>
          <c:showLegendKey val="0"/>
          <c:showVal val="0"/>
          <c:showCatName val="0"/>
          <c:showSerName val="0"/>
          <c:showPercent val="0"/>
          <c:showBubbleSize val="0"/>
        </c:dLbls>
        <c:gapWidth val="182"/>
        <c:axId val="1752502256"/>
        <c:axId val="1752493936"/>
      </c:barChart>
      <c:catAx>
        <c:axId val="1752502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752493936"/>
        <c:crosses val="autoZero"/>
        <c:auto val="1"/>
        <c:lblAlgn val="ctr"/>
        <c:lblOffset val="100"/>
        <c:noMultiLvlLbl val="0"/>
      </c:catAx>
      <c:valAx>
        <c:axId val="1752493936"/>
        <c:scaling>
          <c:orientation val="minMax"/>
          <c:max val="110"/>
        </c:scaling>
        <c:delete val="1"/>
        <c:axPos val="t"/>
        <c:numFmt formatCode="0.00" sourceLinked="1"/>
        <c:majorTickMark val="none"/>
        <c:minorTickMark val="none"/>
        <c:tickLblPos val="nextTo"/>
        <c:crossAx val="1752502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7E02C-1CD2-4044-B9A9-170EBFD5CA7E}" type="datetimeFigureOut">
              <a:rPr lang="it-IT" smtClean="0"/>
              <a:t>19/10/2023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22E2E-3356-4B89-9A38-5DD8AA552B15}" type="slidenum">
              <a:rPr lang="it-IT" smtClean="0"/>
              <a:t>‹N›</a:t>
            </a:fld>
            <a:endParaRPr lang="it-IT" dirty="0"/>
          </a:p>
        </p:txBody>
      </p:sp>
    </p:spTree>
    <p:extLst>
      <p:ext uri="{BB962C8B-B14F-4D97-AF65-F5344CB8AC3E}">
        <p14:creationId xmlns:p14="http://schemas.microsoft.com/office/powerpoint/2010/main" val="245872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392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3BBE0E3-A224-4886-A67E-BE815A1EC449}" type="slidenum">
              <a:rPr lang="it-IT" smtClean="0"/>
              <a:t>13</a:t>
            </a:fld>
            <a:endParaRPr lang="it-IT" dirty="0"/>
          </a:p>
        </p:txBody>
      </p:sp>
    </p:spTree>
    <p:extLst>
      <p:ext uri="{BB962C8B-B14F-4D97-AF65-F5344CB8AC3E}">
        <p14:creationId xmlns:p14="http://schemas.microsoft.com/office/powerpoint/2010/main" val="4204606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3BBE0E3-A224-4886-A67E-BE815A1EC449}" type="slidenum">
              <a:rPr lang="it-IT" smtClean="0"/>
              <a:t>14</a:t>
            </a:fld>
            <a:endParaRPr lang="it-IT" dirty="0"/>
          </a:p>
        </p:txBody>
      </p:sp>
    </p:spTree>
    <p:extLst>
      <p:ext uri="{BB962C8B-B14F-4D97-AF65-F5344CB8AC3E}">
        <p14:creationId xmlns:p14="http://schemas.microsoft.com/office/powerpoint/2010/main" val="1805001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3BBE0E3-A224-4886-A67E-BE815A1EC449}" type="slidenum">
              <a:rPr lang="it-IT" smtClean="0"/>
              <a:t>15</a:t>
            </a:fld>
            <a:endParaRPr lang="it-IT" dirty="0"/>
          </a:p>
        </p:txBody>
      </p:sp>
    </p:spTree>
    <p:extLst>
      <p:ext uri="{BB962C8B-B14F-4D97-AF65-F5344CB8AC3E}">
        <p14:creationId xmlns:p14="http://schemas.microsoft.com/office/powerpoint/2010/main" val="369447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3BBE0E3-A224-4886-A67E-BE815A1EC449}" type="slidenum">
              <a:rPr lang="it-IT" smtClean="0"/>
              <a:t>16</a:t>
            </a:fld>
            <a:endParaRPr lang="it-IT" dirty="0"/>
          </a:p>
        </p:txBody>
      </p:sp>
    </p:spTree>
    <p:extLst>
      <p:ext uri="{BB962C8B-B14F-4D97-AF65-F5344CB8AC3E}">
        <p14:creationId xmlns:p14="http://schemas.microsoft.com/office/powerpoint/2010/main" val="5584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3BBE0E3-A224-4886-A67E-BE815A1EC449}" type="slidenum">
              <a:rPr lang="it-IT" smtClean="0"/>
              <a:t>5</a:t>
            </a:fld>
            <a:endParaRPr lang="it-IT" dirty="0"/>
          </a:p>
        </p:txBody>
      </p:sp>
    </p:spTree>
    <p:extLst>
      <p:ext uri="{BB962C8B-B14F-4D97-AF65-F5344CB8AC3E}">
        <p14:creationId xmlns:p14="http://schemas.microsoft.com/office/powerpoint/2010/main" val="250847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3BBE0E3-A224-4886-A67E-BE815A1EC449}" type="slidenum">
              <a:rPr lang="it-IT" smtClean="0"/>
              <a:t>6</a:t>
            </a:fld>
            <a:endParaRPr lang="it-IT" dirty="0"/>
          </a:p>
        </p:txBody>
      </p:sp>
    </p:spTree>
    <p:extLst>
      <p:ext uri="{BB962C8B-B14F-4D97-AF65-F5344CB8AC3E}">
        <p14:creationId xmlns:p14="http://schemas.microsoft.com/office/powerpoint/2010/main" val="53680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3BBE0E3-A224-4886-A67E-BE815A1EC449}" type="slidenum">
              <a:rPr lang="it-IT" smtClean="0"/>
              <a:t>7</a:t>
            </a:fld>
            <a:endParaRPr lang="it-IT" dirty="0"/>
          </a:p>
        </p:txBody>
      </p:sp>
    </p:spTree>
    <p:extLst>
      <p:ext uri="{BB962C8B-B14F-4D97-AF65-F5344CB8AC3E}">
        <p14:creationId xmlns:p14="http://schemas.microsoft.com/office/powerpoint/2010/main" val="77583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3BBE0E3-A224-4886-A67E-BE815A1EC449}" type="slidenum">
              <a:rPr lang="it-IT" smtClean="0"/>
              <a:t>8</a:t>
            </a:fld>
            <a:endParaRPr lang="it-IT" dirty="0"/>
          </a:p>
        </p:txBody>
      </p:sp>
    </p:spTree>
    <p:extLst>
      <p:ext uri="{BB962C8B-B14F-4D97-AF65-F5344CB8AC3E}">
        <p14:creationId xmlns:p14="http://schemas.microsoft.com/office/powerpoint/2010/main" val="439222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3BBE0E3-A224-4886-A67E-BE815A1EC449}" type="slidenum">
              <a:rPr lang="it-IT" smtClean="0"/>
              <a:t>9</a:t>
            </a:fld>
            <a:endParaRPr lang="it-IT" dirty="0"/>
          </a:p>
        </p:txBody>
      </p:sp>
    </p:spTree>
    <p:extLst>
      <p:ext uri="{BB962C8B-B14F-4D97-AF65-F5344CB8AC3E}">
        <p14:creationId xmlns:p14="http://schemas.microsoft.com/office/powerpoint/2010/main" val="265193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3BBE0E3-A224-4886-A67E-BE815A1EC449}" type="slidenum">
              <a:rPr lang="it-IT" smtClean="0"/>
              <a:t>10</a:t>
            </a:fld>
            <a:endParaRPr lang="it-IT" dirty="0"/>
          </a:p>
        </p:txBody>
      </p:sp>
    </p:spTree>
    <p:extLst>
      <p:ext uri="{BB962C8B-B14F-4D97-AF65-F5344CB8AC3E}">
        <p14:creationId xmlns:p14="http://schemas.microsoft.com/office/powerpoint/2010/main" val="1304831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3BBE0E3-A224-4886-A67E-BE815A1EC449}" type="slidenum">
              <a:rPr lang="it-IT" smtClean="0"/>
              <a:t>11</a:t>
            </a:fld>
            <a:endParaRPr lang="it-IT" dirty="0"/>
          </a:p>
        </p:txBody>
      </p:sp>
    </p:spTree>
    <p:extLst>
      <p:ext uri="{BB962C8B-B14F-4D97-AF65-F5344CB8AC3E}">
        <p14:creationId xmlns:p14="http://schemas.microsoft.com/office/powerpoint/2010/main" val="377892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3BBE0E3-A224-4886-A67E-BE815A1EC449}" type="slidenum">
              <a:rPr lang="it-IT" smtClean="0"/>
              <a:t>12</a:t>
            </a:fld>
            <a:endParaRPr lang="it-IT" dirty="0"/>
          </a:p>
        </p:txBody>
      </p:sp>
    </p:spTree>
    <p:extLst>
      <p:ext uri="{BB962C8B-B14F-4D97-AF65-F5344CB8AC3E}">
        <p14:creationId xmlns:p14="http://schemas.microsoft.com/office/powerpoint/2010/main" val="38351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48822DB-1971-4349-9A94-66EB3F496E2B}" type="datetimeFigureOut">
              <a:rPr lang="it-IT" smtClean="0"/>
              <a:t>19/10/2023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43830320-18F6-4261-9E94-7102EA22817D}" type="slidenum">
              <a:rPr lang="it-IT" smtClean="0"/>
              <a:t>‹N›</a:t>
            </a:fld>
            <a:endParaRPr lang="it-IT" dirty="0"/>
          </a:p>
        </p:txBody>
      </p:sp>
    </p:spTree>
    <p:extLst>
      <p:ext uri="{BB962C8B-B14F-4D97-AF65-F5344CB8AC3E}">
        <p14:creationId xmlns:p14="http://schemas.microsoft.com/office/powerpoint/2010/main" val="69051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48822DB-1971-4349-9A94-66EB3F496E2B}" type="datetimeFigureOut">
              <a:rPr lang="it-IT" smtClean="0"/>
              <a:t>19/10/2023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43830320-18F6-4261-9E94-7102EA22817D}" type="slidenum">
              <a:rPr lang="it-IT" smtClean="0"/>
              <a:t>‹N›</a:t>
            </a:fld>
            <a:endParaRPr lang="it-IT" dirty="0"/>
          </a:p>
        </p:txBody>
      </p:sp>
    </p:spTree>
    <p:extLst>
      <p:ext uri="{BB962C8B-B14F-4D97-AF65-F5344CB8AC3E}">
        <p14:creationId xmlns:p14="http://schemas.microsoft.com/office/powerpoint/2010/main" val="59692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48822DB-1971-4349-9A94-66EB3F496E2B}" type="datetimeFigureOut">
              <a:rPr lang="it-IT" smtClean="0"/>
              <a:t>19/10/2023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43830320-18F6-4261-9E94-7102EA22817D}" type="slidenum">
              <a:rPr lang="it-IT" smtClean="0"/>
              <a:t>‹N›</a:t>
            </a:fld>
            <a:endParaRPr lang="it-IT" dirty="0"/>
          </a:p>
        </p:txBody>
      </p:sp>
    </p:spTree>
    <p:extLst>
      <p:ext uri="{BB962C8B-B14F-4D97-AF65-F5344CB8AC3E}">
        <p14:creationId xmlns:p14="http://schemas.microsoft.com/office/powerpoint/2010/main" val="366706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48822DB-1971-4349-9A94-66EB3F496E2B}" type="datetimeFigureOut">
              <a:rPr lang="it-IT" smtClean="0"/>
              <a:t>19/10/2023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43830320-18F6-4261-9E94-7102EA22817D}" type="slidenum">
              <a:rPr lang="it-IT" smtClean="0"/>
              <a:t>‹N›</a:t>
            </a:fld>
            <a:endParaRPr lang="it-IT" dirty="0"/>
          </a:p>
        </p:txBody>
      </p:sp>
    </p:spTree>
    <p:extLst>
      <p:ext uri="{BB962C8B-B14F-4D97-AF65-F5344CB8AC3E}">
        <p14:creationId xmlns:p14="http://schemas.microsoft.com/office/powerpoint/2010/main" val="38095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548822DB-1971-4349-9A94-66EB3F496E2B}" type="datetimeFigureOut">
              <a:rPr lang="it-IT" smtClean="0"/>
              <a:t>19/10/2023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43830320-18F6-4261-9E94-7102EA22817D}" type="slidenum">
              <a:rPr lang="it-IT" smtClean="0"/>
              <a:t>‹N›</a:t>
            </a:fld>
            <a:endParaRPr lang="it-IT" dirty="0"/>
          </a:p>
        </p:txBody>
      </p:sp>
    </p:spTree>
    <p:extLst>
      <p:ext uri="{BB962C8B-B14F-4D97-AF65-F5344CB8AC3E}">
        <p14:creationId xmlns:p14="http://schemas.microsoft.com/office/powerpoint/2010/main" val="162429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48822DB-1971-4349-9A94-66EB3F496E2B}" type="datetimeFigureOut">
              <a:rPr lang="it-IT" smtClean="0"/>
              <a:t>19/10/2023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43830320-18F6-4261-9E94-7102EA22817D}" type="slidenum">
              <a:rPr lang="it-IT" smtClean="0"/>
              <a:t>‹N›</a:t>
            </a:fld>
            <a:endParaRPr lang="it-IT" dirty="0"/>
          </a:p>
        </p:txBody>
      </p:sp>
    </p:spTree>
    <p:extLst>
      <p:ext uri="{BB962C8B-B14F-4D97-AF65-F5344CB8AC3E}">
        <p14:creationId xmlns:p14="http://schemas.microsoft.com/office/powerpoint/2010/main" val="2351091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48822DB-1971-4349-9A94-66EB3F496E2B}" type="datetimeFigureOut">
              <a:rPr lang="it-IT" smtClean="0"/>
              <a:t>19/10/2023</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43830320-18F6-4261-9E94-7102EA22817D}" type="slidenum">
              <a:rPr lang="it-IT" smtClean="0"/>
              <a:t>‹N›</a:t>
            </a:fld>
            <a:endParaRPr lang="it-IT" dirty="0"/>
          </a:p>
        </p:txBody>
      </p:sp>
    </p:spTree>
    <p:extLst>
      <p:ext uri="{BB962C8B-B14F-4D97-AF65-F5344CB8AC3E}">
        <p14:creationId xmlns:p14="http://schemas.microsoft.com/office/powerpoint/2010/main" val="171613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48822DB-1971-4349-9A94-66EB3F496E2B}" type="datetimeFigureOut">
              <a:rPr lang="it-IT" smtClean="0"/>
              <a:t>19/10/2023</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43830320-18F6-4261-9E94-7102EA22817D}" type="slidenum">
              <a:rPr lang="it-IT" smtClean="0"/>
              <a:t>‹N›</a:t>
            </a:fld>
            <a:endParaRPr lang="it-IT" dirty="0"/>
          </a:p>
        </p:txBody>
      </p:sp>
    </p:spTree>
    <p:extLst>
      <p:ext uri="{BB962C8B-B14F-4D97-AF65-F5344CB8AC3E}">
        <p14:creationId xmlns:p14="http://schemas.microsoft.com/office/powerpoint/2010/main" val="290751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48822DB-1971-4349-9A94-66EB3F496E2B}" type="datetimeFigureOut">
              <a:rPr lang="it-IT" smtClean="0"/>
              <a:t>19/10/2023</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43830320-18F6-4261-9E94-7102EA22817D}" type="slidenum">
              <a:rPr lang="it-IT" smtClean="0"/>
              <a:t>‹N›</a:t>
            </a:fld>
            <a:endParaRPr lang="it-IT" dirty="0"/>
          </a:p>
        </p:txBody>
      </p:sp>
    </p:spTree>
    <p:extLst>
      <p:ext uri="{BB962C8B-B14F-4D97-AF65-F5344CB8AC3E}">
        <p14:creationId xmlns:p14="http://schemas.microsoft.com/office/powerpoint/2010/main" val="280914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48822DB-1971-4349-9A94-66EB3F496E2B}" type="datetimeFigureOut">
              <a:rPr lang="it-IT" smtClean="0"/>
              <a:t>19/10/2023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43830320-18F6-4261-9E94-7102EA22817D}" type="slidenum">
              <a:rPr lang="it-IT" smtClean="0"/>
              <a:t>‹N›</a:t>
            </a:fld>
            <a:endParaRPr lang="it-IT" dirty="0"/>
          </a:p>
        </p:txBody>
      </p:sp>
    </p:spTree>
    <p:extLst>
      <p:ext uri="{BB962C8B-B14F-4D97-AF65-F5344CB8AC3E}">
        <p14:creationId xmlns:p14="http://schemas.microsoft.com/office/powerpoint/2010/main" val="61507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548822DB-1971-4349-9A94-66EB3F496E2B}" type="datetimeFigureOut">
              <a:rPr lang="it-IT" smtClean="0"/>
              <a:t>19/10/2023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43830320-18F6-4261-9E94-7102EA22817D}" type="slidenum">
              <a:rPr lang="it-IT" smtClean="0"/>
              <a:t>‹N›</a:t>
            </a:fld>
            <a:endParaRPr lang="it-IT" dirty="0"/>
          </a:p>
        </p:txBody>
      </p:sp>
    </p:spTree>
    <p:extLst>
      <p:ext uri="{BB962C8B-B14F-4D97-AF65-F5344CB8AC3E}">
        <p14:creationId xmlns:p14="http://schemas.microsoft.com/office/powerpoint/2010/main" val="124546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822DB-1971-4349-9A94-66EB3F496E2B}" type="datetimeFigureOut">
              <a:rPr lang="it-IT" smtClean="0"/>
              <a:t>19/10/2023</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30320-18F6-4261-9E94-7102EA22817D}" type="slidenum">
              <a:rPr lang="it-IT" smtClean="0"/>
              <a:t>‹N›</a:t>
            </a:fld>
            <a:endParaRPr lang="it-IT" dirty="0"/>
          </a:p>
        </p:txBody>
      </p:sp>
    </p:spTree>
    <p:extLst>
      <p:ext uri="{BB962C8B-B14F-4D97-AF65-F5344CB8AC3E}">
        <p14:creationId xmlns:p14="http://schemas.microsoft.com/office/powerpoint/2010/main" val="1797159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5" name="Google Shape;95;p1"/>
          <p:cNvSpPr/>
          <p:nvPr/>
        </p:nvSpPr>
        <p:spPr>
          <a:xfrm>
            <a:off x="1619687" y="1128983"/>
            <a:ext cx="8952600" cy="67706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800" b="1" i="0" u="none" strike="noStrike" cap="none" dirty="0">
                <a:solidFill>
                  <a:schemeClr val="tx1">
                    <a:lumMod val="75000"/>
                    <a:lumOff val="25000"/>
                  </a:schemeClr>
                </a:solidFill>
                <a:latin typeface="Roboto"/>
                <a:ea typeface="Roboto"/>
                <a:cs typeface="Roboto"/>
                <a:sym typeface="Roboto"/>
              </a:rPr>
              <a:t>IL SISTEMA INFORMATIVO EXCELSIOR </a:t>
            </a:r>
            <a:endParaRPr sz="1600" dirty="0">
              <a:solidFill>
                <a:schemeClr val="tx1">
                  <a:lumMod val="75000"/>
                  <a:lumOff val="25000"/>
                </a:schemeClr>
              </a:solidFill>
              <a:latin typeface="Roboto"/>
              <a:ea typeface="Roboto"/>
              <a:cs typeface="Roboto"/>
              <a:sym typeface="Roboto"/>
            </a:endParaRPr>
          </a:p>
        </p:txBody>
      </p:sp>
      <p:sp>
        <p:nvSpPr>
          <p:cNvPr id="97" name="Google Shape;97;p1"/>
          <p:cNvSpPr txBox="1">
            <a:spLocks noGrp="1"/>
          </p:cNvSpPr>
          <p:nvPr>
            <p:ph type="sldNum" idx="12"/>
          </p:nvPr>
        </p:nvSpPr>
        <p:spPr>
          <a:xfrm>
            <a:off x="9448775" y="634897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it-IT" sz="2000" b="1">
                <a:solidFill>
                  <a:schemeClr val="lt1"/>
                </a:solidFill>
                <a:latin typeface="Arial"/>
                <a:ea typeface="Arial"/>
                <a:cs typeface="Arial"/>
                <a:sym typeface="Arial"/>
              </a:rPr>
              <a:t>1</a:t>
            </a:fld>
            <a:endParaRPr sz="2000" b="1">
              <a:solidFill>
                <a:schemeClr val="lt1"/>
              </a:solidFill>
              <a:latin typeface="Arial"/>
              <a:ea typeface="Arial"/>
              <a:cs typeface="Arial"/>
              <a:sym typeface="Arial"/>
            </a:endParaRPr>
          </a:p>
        </p:txBody>
      </p:sp>
      <p:pic>
        <p:nvPicPr>
          <p:cNvPr id="17" name="Google Shape;90;p1"/>
          <p:cNvPicPr preferRelativeResize="0"/>
          <p:nvPr/>
        </p:nvPicPr>
        <p:blipFill rotWithShape="1">
          <a:blip r:embed="rId3">
            <a:alphaModFix/>
          </a:blip>
          <a:srcRect/>
          <a:stretch/>
        </p:blipFill>
        <p:spPr>
          <a:xfrm>
            <a:off x="10745108" y="231566"/>
            <a:ext cx="1317076" cy="427889"/>
          </a:xfrm>
          <a:prstGeom prst="rect">
            <a:avLst/>
          </a:prstGeom>
          <a:noFill/>
          <a:ln>
            <a:noFill/>
          </a:ln>
        </p:spPr>
      </p:pic>
      <p:pic>
        <p:nvPicPr>
          <p:cNvPr id="18" name="Google Shape;91;p1"/>
          <p:cNvPicPr preferRelativeResize="0"/>
          <p:nvPr/>
        </p:nvPicPr>
        <p:blipFill rotWithShape="1">
          <a:blip r:embed="rId4">
            <a:alphaModFix/>
          </a:blip>
          <a:srcRect/>
          <a:stretch/>
        </p:blipFill>
        <p:spPr>
          <a:xfrm>
            <a:off x="10802250" y="773123"/>
            <a:ext cx="1223514" cy="458302"/>
          </a:xfrm>
          <a:prstGeom prst="rect">
            <a:avLst/>
          </a:prstGeom>
          <a:noFill/>
          <a:ln>
            <a:noFill/>
          </a:ln>
        </p:spPr>
      </p:pic>
      <p:pic>
        <p:nvPicPr>
          <p:cNvPr id="19" name="Google Shape;92;p1"/>
          <p:cNvPicPr preferRelativeResize="0"/>
          <p:nvPr/>
        </p:nvPicPr>
        <p:blipFill rotWithShape="1">
          <a:blip r:embed="rId5">
            <a:alphaModFix/>
          </a:blip>
          <a:srcRect/>
          <a:stretch/>
        </p:blipFill>
        <p:spPr>
          <a:xfrm>
            <a:off x="10833681" y="1996244"/>
            <a:ext cx="1192083" cy="285546"/>
          </a:xfrm>
          <a:prstGeom prst="rect">
            <a:avLst/>
          </a:prstGeom>
          <a:noFill/>
          <a:ln>
            <a:noFill/>
          </a:ln>
        </p:spPr>
      </p:pic>
      <p:pic>
        <p:nvPicPr>
          <p:cNvPr id="20" name="Google Shape;93;p1"/>
          <p:cNvPicPr preferRelativeResize="0"/>
          <p:nvPr/>
        </p:nvPicPr>
        <p:blipFill rotWithShape="1">
          <a:blip r:embed="rId6">
            <a:alphaModFix/>
          </a:blip>
          <a:srcRect/>
          <a:stretch/>
        </p:blipFill>
        <p:spPr>
          <a:xfrm>
            <a:off x="10820375" y="1400749"/>
            <a:ext cx="1289780" cy="306415"/>
          </a:xfrm>
          <a:prstGeom prst="rect">
            <a:avLst/>
          </a:prstGeom>
          <a:noFill/>
          <a:ln>
            <a:noFill/>
          </a:ln>
        </p:spPr>
      </p:pic>
      <p:pic>
        <p:nvPicPr>
          <p:cNvPr id="21" name="Google Shape;94;p1"/>
          <p:cNvPicPr preferRelativeResize="0"/>
          <p:nvPr/>
        </p:nvPicPr>
        <p:blipFill rotWithShape="1">
          <a:blip r:embed="rId7">
            <a:alphaModFix/>
          </a:blip>
          <a:srcRect/>
          <a:stretch/>
        </p:blipFill>
        <p:spPr>
          <a:xfrm>
            <a:off x="10784832" y="2382509"/>
            <a:ext cx="1289780" cy="452233"/>
          </a:xfrm>
          <a:prstGeom prst="rect">
            <a:avLst/>
          </a:prstGeom>
          <a:noFill/>
          <a:ln>
            <a:noFill/>
          </a:ln>
        </p:spPr>
      </p:pic>
      <p:pic>
        <p:nvPicPr>
          <p:cNvPr id="23" name="Google Shape;89;p1" descr="ge_cdc_ml_A_pos_CMYK_2_0 trasparente"/>
          <p:cNvPicPr preferRelativeResize="0"/>
          <p:nvPr/>
        </p:nvPicPr>
        <p:blipFill rotWithShape="1">
          <a:blip r:embed="rId8">
            <a:alphaModFix/>
          </a:blip>
          <a:srcRect/>
          <a:stretch/>
        </p:blipFill>
        <p:spPr>
          <a:xfrm>
            <a:off x="87019" y="283087"/>
            <a:ext cx="1621132" cy="484425"/>
          </a:xfrm>
          <a:prstGeom prst="rect">
            <a:avLst/>
          </a:prstGeom>
          <a:noFill/>
          <a:ln>
            <a:noFill/>
          </a:ln>
        </p:spPr>
      </p:pic>
      <p:pic>
        <p:nvPicPr>
          <p:cNvPr id="6" name="Immagin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5952" y="1684235"/>
            <a:ext cx="643264" cy="643264"/>
          </a:xfrm>
          <a:prstGeom prst="rect">
            <a:avLst/>
          </a:prstGeom>
        </p:spPr>
      </p:pic>
      <p:pic>
        <p:nvPicPr>
          <p:cNvPr id="13" name="Immagine 12" descr="Immagine che contiene testo, clipart, segnale">
            <a:extLst>
              <a:ext uri="{FF2B5EF4-FFF2-40B4-BE49-F238E27FC236}">
                <a16:creationId xmlns:a16="http://schemas.microsoft.com/office/drawing/2014/main" id="{157D767B-5664-5606-0829-7EDEC70FB2F5}"/>
              </a:ext>
            </a:extLst>
          </p:cNvPr>
          <p:cNvPicPr>
            <a:picLocks noChangeAspect="1"/>
          </p:cNvPicPr>
          <p:nvPr/>
        </p:nvPicPr>
        <p:blipFill>
          <a:blip r:embed="rId10"/>
          <a:stretch>
            <a:fillRect/>
          </a:stretch>
        </p:blipFill>
        <p:spPr>
          <a:xfrm>
            <a:off x="0" y="5010912"/>
            <a:ext cx="12192000" cy="1847088"/>
          </a:xfrm>
          <a:prstGeom prst="rect">
            <a:avLst/>
          </a:prstGeom>
        </p:spPr>
      </p:pic>
    </p:spTree>
    <p:extLst>
      <p:ext uri="{BB962C8B-B14F-4D97-AF65-F5344CB8AC3E}">
        <p14:creationId xmlns:p14="http://schemas.microsoft.com/office/powerpoint/2010/main" val="3161172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2051720" cy="6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4"/>
          <p:cNvGrpSpPr>
            <a:grpSpLocks/>
          </p:cNvGrpSpPr>
          <p:nvPr/>
        </p:nvGrpSpPr>
        <p:grpSpPr bwMode="auto">
          <a:xfrm>
            <a:off x="0" y="5845968"/>
            <a:ext cx="12192000" cy="1039415"/>
            <a:chOff x="23" y="3641"/>
            <a:chExt cx="5759" cy="679"/>
          </a:xfrm>
        </p:grpSpPr>
        <p:pic>
          <p:nvPicPr>
            <p:cNvPr id="8" name="Picture 5" descr="piede slitta"/>
            <p:cNvPicPr>
              <a:picLocks noChangeAspect="1" noChangeArrowheads="1"/>
            </p:cNvPicPr>
            <p:nvPr/>
          </p:nvPicPr>
          <p:blipFill>
            <a:blip r:embed="rId4">
              <a:extLst>
                <a:ext uri="{28A0092B-C50C-407E-A947-70E740481C1C}">
                  <a14:useLocalDpi xmlns:a14="http://schemas.microsoft.com/office/drawing/2010/main" val="0"/>
                </a:ext>
              </a:extLst>
            </a:blip>
            <a:srcRect l="1198" r="410" b="8640"/>
            <a:stretch>
              <a:fillRect/>
            </a:stretch>
          </p:blipFill>
          <p:spPr bwMode="auto">
            <a:xfrm>
              <a:off x="23"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49"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eaLnBrk="1" hangingPunct="1"/>
              <a:r>
                <a:rPr lang="it-IT" altLang="it-IT" sz="1200" dirty="0">
                  <a:solidFill>
                    <a:schemeClr val="bg1"/>
                  </a:solidFill>
                </a:rPr>
                <a:t>Pag. </a:t>
              </a:r>
              <a:fld id="{256B57DA-1A51-46B5-836E-D74D4AB163B2}" type="slidenum">
                <a:rPr lang="it-IT" altLang="it-IT" sz="1200">
                  <a:solidFill>
                    <a:schemeClr val="bg1"/>
                  </a:solidFill>
                </a:rPr>
                <a:pPr eaLnBrk="1" hangingPunct="1"/>
                <a:t>10</a:t>
              </a:fld>
              <a:endParaRPr lang="it-IT" altLang="it-IT" sz="1200" dirty="0">
                <a:solidFill>
                  <a:schemeClr val="bg1"/>
                </a:solidFill>
              </a:endParaRPr>
            </a:p>
          </p:txBody>
        </p:sp>
        <p:sp>
          <p:nvSpPr>
            <p:cNvPr id="10"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r" eaLnBrk="1" hangingPunct="1"/>
              <a:endParaRPr lang="it-IT" altLang="it-IT" sz="1200" dirty="0">
                <a:solidFill>
                  <a:schemeClr val="accent1"/>
                </a:solidFill>
              </a:endParaRPr>
            </a:p>
          </p:txBody>
        </p:sp>
        <p:sp>
          <p:nvSpPr>
            <p:cNvPr id="11" name="Rectangle 8"/>
            <p:cNvSpPr>
              <a:spLocks noChangeArrowheads="1"/>
            </p:cNvSpPr>
            <p:nvPr/>
          </p:nvSpPr>
          <p:spPr bwMode="auto">
            <a:xfrm>
              <a:off x="1724" y="4065"/>
              <a:ext cx="231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grpSp>
      <p:sp>
        <p:nvSpPr>
          <p:cNvPr id="15" name="CasellaDiTesto 14">
            <a:extLst>
              <a:ext uri="{FF2B5EF4-FFF2-40B4-BE49-F238E27FC236}">
                <a16:creationId xmlns:a16="http://schemas.microsoft.com/office/drawing/2014/main" id="{AB329371-5497-634A-19B9-6F8C9A7BC384}"/>
              </a:ext>
            </a:extLst>
          </p:cNvPr>
          <p:cNvSpPr txBox="1"/>
          <p:nvPr/>
        </p:nvSpPr>
        <p:spPr>
          <a:xfrm>
            <a:off x="7662672" y="5939666"/>
            <a:ext cx="3225468" cy="230832"/>
          </a:xfrm>
          <a:prstGeom prst="rect">
            <a:avLst/>
          </a:prstGeom>
          <a:noFill/>
        </p:spPr>
        <p:txBody>
          <a:bodyPr wrap="square">
            <a:spAutoFit/>
          </a:bodyPr>
          <a:lstStyle/>
          <a:p>
            <a:r>
              <a:rPr lang="pt-BR" sz="900" dirty="0"/>
              <a:t>Fonte: Unioncamere - ANPAL, Sistema informativo Excelsior 2022</a:t>
            </a:r>
            <a:endParaRPr lang="it-IT" sz="900" dirty="0"/>
          </a:p>
        </p:txBody>
      </p:sp>
      <p:sp>
        <p:nvSpPr>
          <p:cNvPr id="12" name="CasellaDiTesto 11">
            <a:extLst>
              <a:ext uri="{FF2B5EF4-FFF2-40B4-BE49-F238E27FC236}">
                <a16:creationId xmlns:a16="http://schemas.microsoft.com/office/drawing/2014/main" id="{B2B14C59-13B1-1335-41F5-3A4C23C3B6CE}"/>
              </a:ext>
            </a:extLst>
          </p:cNvPr>
          <p:cNvSpPr txBox="1"/>
          <p:nvPr/>
        </p:nvSpPr>
        <p:spPr>
          <a:xfrm>
            <a:off x="7662672" y="1798984"/>
            <a:ext cx="4050878" cy="3416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rtlCol="0">
            <a:spAutoFit/>
          </a:bodyPr>
          <a:lstStyle/>
          <a:p>
            <a:r>
              <a:rPr lang="it-IT" dirty="0" smtClean="0"/>
              <a:t>Per questo tipo di professioni, le imprese mediamente richiedono come titolo di studio la scuola dell’obbligo (43,5% sul totale); la </a:t>
            </a:r>
            <a:r>
              <a:rPr lang="it-IT" dirty="0"/>
              <a:t>q</a:t>
            </a:r>
            <a:r>
              <a:rPr lang="it-IT" dirty="0" smtClean="0"/>
              <a:t>ualifica di Formazione o </a:t>
            </a:r>
            <a:r>
              <a:rPr lang="it-IT" dirty="0" smtClean="0"/>
              <a:t>Diploma Professionale rappresenta il 41,4% delle richieste, che sale al 100% per i massaggiatori.</a:t>
            </a:r>
          </a:p>
          <a:p>
            <a:r>
              <a:rPr lang="it-IT" dirty="0" smtClean="0"/>
              <a:t>Da segnalare le uniche due professioni per cui è richiesta anche l’Istruzione Tecnica Secondaria (ITIS): meccanici e attrezzisti navali (quota pari al 27,3%) e elettricisti (2,7%).</a:t>
            </a:r>
            <a:endParaRPr lang="it-IT" dirty="0"/>
          </a:p>
        </p:txBody>
      </p:sp>
      <p:sp>
        <p:nvSpPr>
          <p:cNvPr id="14" name="CasellaDiTesto 13">
            <a:extLst>
              <a:ext uri="{FF2B5EF4-FFF2-40B4-BE49-F238E27FC236}">
                <a16:creationId xmlns:a16="http://schemas.microsoft.com/office/drawing/2014/main" id="{4E4D9F9A-4E7C-D88B-735A-2956A8C3F6E9}"/>
              </a:ext>
            </a:extLst>
          </p:cNvPr>
          <p:cNvSpPr txBox="1"/>
          <p:nvPr/>
        </p:nvSpPr>
        <p:spPr>
          <a:xfrm>
            <a:off x="2828697" y="256293"/>
            <a:ext cx="7093901" cy="369332"/>
          </a:xfrm>
          <a:prstGeom prst="rect">
            <a:avLst/>
          </a:prstGeom>
          <a:noFill/>
        </p:spPr>
        <p:txBody>
          <a:bodyPr wrap="square">
            <a:spAutoFit/>
          </a:bodyPr>
          <a:lstStyle/>
          <a:p>
            <a:pPr algn="ctr"/>
            <a:r>
              <a:rPr lang="it-IT" sz="1800" b="1" dirty="0">
                <a:solidFill>
                  <a:schemeClr val="accent1"/>
                </a:solidFill>
                <a:effectLst>
                  <a:outerShdw blurRad="38100" dist="38100" dir="2700000" algn="tl">
                    <a:srgbClr val="000000">
                      <a:alpha val="43137"/>
                    </a:srgbClr>
                  </a:outerShdw>
                </a:effectLst>
              </a:rPr>
              <a:t>ENTRATE PREVISTE NELLE PROFESSIONI </a:t>
            </a:r>
            <a:r>
              <a:rPr lang="it-IT" sz="1800" b="1" dirty="0" smtClean="0">
                <a:solidFill>
                  <a:schemeClr val="accent1"/>
                </a:solidFill>
                <a:effectLst>
                  <a:outerShdw blurRad="38100" dist="38100" dir="2700000" algn="tl">
                    <a:srgbClr val="000000">
                      <a:alpha val="43137"/>
                    </a:srgbClr>
                  </a:outerShdw>
                </a:effectLst>
              </a:rPr>
              <a:t>DEL «SAPER FARE» IN </a:t>
            </a:r>
            <a:r>
              <a:rPr lang="it-IT" sz="1800" b="1" dirty="0">
                <a:solidFill>
                  <a:schemeClr val="accent1"/>
                </a:solidFill>
                <a:effectLst>
                  <a:outerShdw blurRad="38100" dist="38100" dir="2700000" algn="tl">
                    <a:srgbClr val="000000">
                      <a:alpha val="43137"/>
                    </a:srgbClr>
                  </a:outerShdw>
                </a:effectLst>
              </a:rPr>
              <a:t>LIGURIA</a:t>
            </a:r>
          </a:p>
        </p:txBody>
      </p:sp>
      <p:graphicFrame>
        <p:nvGraphicFramePr>
          <p:cNvPr id="17" name="Grafico 16"/>
          <p:cNvGraphicFramePr>
            <a:graphicFrameLocks/>
          </p:cNvGraphicFramePr>
          <p:nvPr>
            <p:extLst>
              <p:ext uri="{D42A27DB-BD31-4B8C-83A1-F6EECF244321}">
                <p14:modId xmlns:p14="http://schemas.microsoft.com/office/powerpoint/2010/main" val="2970656218"/>
              </p:ext>
            </p:extLst>
          </p:nvPr>
        </p:nvGraphicFramePr>
        <p:xfrm>
          <a:off x="-1" y="959207"/>
          <a:ext cx="7595857" cy="50958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7073483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2051720" cy="6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4"/>
          <p:cNvGrpSpPr>
            <a:grpSpLocks/>
          </p:cNvGrpSpPr>
          <p:nvPr/>
        </p:nvGrpSpPr>
        <p:grpSpPr bwMode="auto">
          <a:xfrm>
            <a:off x="0" y="5845968"/>
            <a:ext cx="12192000" cy="1039415"/>
            <a:chOff x="23" y="3641"/>
            <a:chExt cx="5759" cy="679"/>
          </a:xfrm>
        </p:grpSpPr>
        <p:pic>
          <p:nvPicPr>
            <p:cNvPr id="8" name="Picture 5" descr="piede slitta"/>
            <p:cNvPicPr>
              <a:picLocks noChangeAspect="1" noChangeArrowheads="1"/>
            </p:cNvPicPr>
            <p:nvPr/>
          </p:nvPicPr>
          <p:blipFill>
            <a:blip r:embed="rId4">
              <a:extLst>
                <a:ext uri="{28A0092B-C50C-407E-A947-70E740481C1C}">
                  <a14:useLocalDpi xmlns:a14="http://schemas.microsoft.com/office/drawing/2010/main" val="0"/>
                </a:ext>
              </a:extLst>
            </a:blip>
            <a:srcRect l="1198" r="410" b="8640"/>
            <a:stretch>
              <a:fillRect/>
            </a:stretch>
          </p:blipFill>
          <p:spPr bwMode="auto">
            <a:xfrm>
              <a:off x="23"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49"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eaLnBrk="1" hangingPunct="1"/>
              <a:r>
                <a:rPr lang="it-IT" altLang="it-IT" sz="1200" dirty="0">
                  <a:solidFill>
                    <a:schemeClr val="bg1"/>
                  </a:solidFill>
                </a:rPr>
                <a:t>Pag. </a:t>
              </a:r>
              <a:fld id="{256B57DA-1A51-46B5-836E-D74D4AB163B2}" type="slidenum">
                <a:rPr lang="it-IT" altLang="it-IT" sz="1200">
                  <a:solidFill>
                    <a:schemeClr val="bg1"/>
                  </a:solidFill>
                </a:rPr>
                <a:pPr eaLnBrk="1" hangingPunct="1"/>
                <a:t>11</a:t>
              </a:fld>
              <a:endParaRPr lang="it-IT" altLang="it-IT" sz="1200" dirty="0">
                <a:solidFill>
                  <a:schemeClr val="bg1"/>
                </a:solidFill>
              </a:endParaRPr>
            </a:p>
          </p:txBody>
        </p:sp>
        <p:sp>
          <p:nvSpPr>
            <p:cNvPr id="10"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r" eaLnBrk="1" hangingPunct="1"/>
              <a:endParaRPr lang="it-IT" altLang="it-IT" sz="1200" dirty="0">
                <a:solidFill>
                  <a:schemeClr val="accent1"/>
                </a:solidFill>
              </a:endParaRPr>
            </a:p>
          </p:txBody>
        </p:sp>
        <p:sp>
          <p:nvSpPr>
            <p:cNvPr id="11" name="Rectangle 8"/>
            <p:cNvSpPr>
              <a:spLocks noChangeArrowheads="1"/>
            </p:cNvSpPr>
            <p:nvPr/>
          </p:nvSpPr>
          <p:spPr bwMode="auto">
            <a:xfrm>
              <a:off x="1724" y="4065"/>
              <a:ext cx="231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grpSp>
      <p:sp>
        <p:nvSpPr>
          <p:cNvPr id="15" name="CasellaDiTesto 14">
            <a:extLst>
              <a:ext uri="{FF2B5EF4-FFF2-40B4-BE49-F238E27FC236}">
                <a16:creationId xmlns:a16="http://schemas.microsoft.com/office/drawing/2014/main" id="{AB329371-5497-634A-19B9-6F8C9A7BC384}"/>
              </a:ext>
            </a:extLst>
          </p:cNvPr>
          <p:cNvSpPr txBox="1"/>
          <p:nvPr/>
        </p:nvSpPr>
        <p:spPr>
          <a:xfrm>
            <a:off x="278223" y="5871189"/>
            <a:ext cx="6097424" cy="230832"/>
          </a:xfrm>
          <a:prstGeom prst="rect">
            <a:avLst/>
          </a:prstGeom>
          <a:noFill/>
        </p:spPr>
        <p:txBody>
          <a:bodyPr wrap="square">
            <a:spAutoFit/>
          </a:bodyPr>
          <a:lstStyle/>
          <a:p>
            <a:r>
              <a:rPr lang="pt-BR" sz="900" dirty="0"/>
              <a:t>Fonte: Unioncamere - ANPAL, Sistema informativo Excelsior 2022</a:t>
            </a:r>
            <a:endParaRPr lang="it-IT" sz="900" dirty="0"/>
          </a:p>
        </p:txBody>
      </p:sp>
      <p:sp>
        <p:nvSpPr>
          <p:cNvPr id="3" name="CasellaDiTesto 2">
            <a:extLst>
              <a:ext uri="{FF2B5EF4-FFF2-40B4-BE49-F238E27FC236}">
                <a16:creationId xmlns:a16="http://schemas.microsoft.com/office/drawing/2014/main" id="{E83EE120-9AFB-19B7-6694-2DD481C1436A}"/>
              </a:ext>
            </a:extLst>
          </p:cNvPr>
          <p:cNvSpPr txBox="1"/>
          <p:nvPr/>
        </p:nvSpPr>
        <p:spPr>
          <a:xfrm>
            <a:off x="7258384" y="625625"/>
            <a:ext cx="4050878" cy="563231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rtlCol="0">
            <a:spAutoFit/>
          </a:bodyPr>
          <a:lstStyle/>
          <a:p>
            <a:r>
              <a:rPr lang="it-IT" dirty="0"/>
              <a:t>Nel 2022 la difficoltà di reperimento delle professioni </a:t>
            </a:r>
            <a:r>
              <a:rPr lang="it-IT" dirty="0" smtClean="0"/>
              <a:t>del «Saper fare» complessivamente </a:t>
            </a:r>
            <a:r>
              <a:rPr lang="it-IT" dirty="0"/>
              <a:t>intese era del </a:t>
            </a:r>
            <a:r>
              <a:rPr lang="it-IT" dirty="0" smtClean="0"/>
              <a:t>53,1% </a:t>
            </a:r>
            <a:r>
              <a:rPr lang="it-IT" dirty="0"/>
              <a:t>mentre per il totale delle entrate era pari al 41,8%. </a:t>
            </a:r>
          </a:p>
          <a:p>
            <a:r>
              <a:rPr lang="it-IT" dirty="0" smtClean="0"/>
              <a:t>Quasi la metà delle figure professionali presentano una difficoltà di reperimento superiore alla media: in  particolare si segnalano 3 figure che, nonostante l’esigua richiesta, presentano una difficoltà pari al 100% e sono i fabbri (20 richieste), i costruttori di strumenti ottici e gli artigiani delle lavorazioni artistiche del legno (entrambi con 10 richieste).</a:t>
            </a:r>
          </a:p>
          <a:p>
            <a:r>
              <a:rPr lang="it-IT" dirty="0" smtClean="0"/>
              <a:t>Tra </a:t>
            </a:r>
            <a:r>
              <a:rPr lang="it-IT" dirty="0"/>
              <a:t>le prime 5 professioni per numero di entrate previste dalle </a:t>
            </a:r>
            <a:r>
              <a:rPr lang="it-IT" dirty="0" smtClean="0"/>
              <a:t>imprese, 3 risultano avere una quota superiore alla media di difficoltà di reperimento: elettricisti, idraulici e montatori di carpenteria metallica.</a:t>
            </a:r>
          </a:p>
        </p:txBody>
      </p:sp>
      <p:sp>
        <p:nvSpPr>
          <p:cNvPr id="12" name="CasellaDiTesto 11">
            <a:extLst>
              <a:ext uri="{FF2B5EF4-FFF2-40B4-BE49-F238E27FC236}">
                <a16:creationId xmlns:a16="http://schemas.microsoft.com/office/drawing/2014/main" id="{4E4D9F9A-4E7C-D88B-735A-2956A8C3F6E9}"/>
              </a:ext>
            </a:extLst>
          </p:cNvPr>
          <p:cNvSpPr txBox="1"/>
          <p:nvPr/>
        </p:nvSpPr>
        <p:spPr>
          <a:xfrm>
            <a:off x="2828697" y="256293"/>
            <a:ext cx="7093901" cy="369332"/>
          </a:xfrm>
          <a:prstGeom prst="rect">
            <a:avLst/>
          </a:prstGeom>
          <a:noFill/>
        </p:spPr>
        <p:txBody>
          <a:bodyPr wrap="square">
            <a:spAutoFit/>
          </a:bodyPr>
          <a:lstStyle/>
          <a:p>
            <a:pPr algn="ctr"/>
            <a:r>
              <a:rPr lang="it-IT" sz="1800" b="1" dirty="0">
                <a:solidFill>
                  <a:schemeClr val="accent1"/>
                </a:solidFill>
                <a:effectLst>
                  <a:outerShdw blurRad="38100" dist="38100" dir="2700000" algn="tl">
                    <a:srgbClr val="000000">
                      <a:alpha val="43137"/>
                    </a:srgbClr>
                  </a:outerShdw>
                </a:effectLst>
              </a:rPr>
              <a:t>ENTRATE PREVISTE NELLE PROFESSIONI </a:t>
            </a:r>
            <a:r>
              <a:rPr lang="it-IT" sz="1800" b="1" dirty="0" smtClean="0">
                <a:solidFill>
                  <a:schemeClr val="accent1"/>
                </a:solidFill>
                <a:effectLst>
                  <a:outerShdw blurRad="38100" dist="38100" dir="2700000" algn="tl">
                    <a:srgbClr val="000000">
                      <a:alpha val="43137"/>
                    </a:srgbClr>
                  </a:outerShdw>
                </a:effectLst>
              </a:rPr>
              <a:t>DEL «SAPER FARE» IN </a:t>
            </a:r>
            <a:r>
              <a:rPr lang="it-IT" sz="1800" b="1" dirty="0">
                <a:solidFill>
                  <a:schemeClr val="accent1"/>
                </a:solidFill>
                <a:effectLst>
                  <a:outerShdw blurRad="38100" dist="38100" dir="2700000" algn="tl">
                    <a:srgbClr val="000000">
                      <a:alpha val="43137"/>
                    </a:srgbClr>
                  </a:outerShdw>
                </a:effectLst>
              </a:rPr>
              <a:t>LIGURIA</a:t>
            </a:r>
          </a:p>
        </p:txBody>
      </p:sp>
      <p:graphicFrame>
        <p:nvGraphicFramePr>
          <p:cNvPr id="14" name="Grafico 13"/>
          <p:cNvGraphicFramePr>
            <a:graphicFrameLocks/>
          </p:cNvGraphicFramePr>
          <p:nvPr>
            <p:extLst>
              <p:ext uri="{D42A27DB-BD31-4B8C-83A1-F6EECF244321}">
                <p14:modId xmlns:p14="http://schemas.microsoft.com/office/powerpoint/2010/main" val="2299727334"/>
              </p:ext>
            </p:extLst>
          </p:nvPr>
        </p:nvGraphicFramePr>
        <p:xfrm>
          <a:off x="119336" y="948105"/>
          <a:ext cx="6937879" cy="47582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1751106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2051720" cy="6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4"/>
          <p:cNvGrpSpPr>
            <a:grpSpLocks/>
          </p:cNvGrpSpPr>
          <p:nvPr/>
        </p:nvGrpSpPr>
        <p:grpSpPr bwMode="auto">
          <a:xfrm>
            <a:off x="0" y="5845968"/>
            <a:ext cx="12192000" cy="1039415"/>
            <a:chOff x="23" y="3641"/>
            <a:chExt cx="5759" cy="679"/>
          </a:xfrm>
        </p:grpSpPr>
        <p:pic>
          <p:nvPicPr>
            <p:cNvPr id="8" name="Picture 5" descr="piede slitta"/>
            <p:cNvPicPr>
              <a:picLocks noChangeAspect="1" noChangeArrowheads="1"/>
            </p:cNvPicPr>
            <p:nvPr/>
          </p:nvPicPr>
          <p:blipFill>
            <a:blip r:embed="rId4">
              <a:extLst>
                <a:ext uri="{28A0092B-C50C-407E-A947-70E740481C1C}">
                  <a14:useLocalDpi xmlns:a14="http://schemas.microsoft.com/office/drawing/2010/main" val="0"/>
                </a:ext>
              </a:extLst>
            </a:blip>
            <a:srcRect l="1198" r="410" b="8640"/>
            <a:stretch>
              <a:fillRect/>
            </a:stretch>
          </p:blipFill>
          <p:spPr bwMode="auto">
            <a:xfrm>
              <a:off x="23"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49"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eaLnBrk="1" hangingPunct="1"/>
              <a:r>
                <a:rPr lang="it-IT" altLang="it-IT" sz="1200" dirty="0">
                  <a:solidFill>
                    <a:schemeClr val="bg1"/>
                  </a:solidFill>
                </a:rPr>
                <a:t>Pag. </a:t>
              </a:r>
              <a:fld id="{256B57DA-1A51-46B5-836E-D74D4AB163B2}" type="slidenum">
                <a:rPr lang="it-IT" altLang="it-IT" sz="1200">
                  <a:solidFill>
                    <a:schemeClr val="bg1"/>
                  </a:solidFill>
                </a:rPr>
                <a:pPr eaLnBrk="1" hangingPunct="1"/>
                <a:t>12</a:t>
              </a:fld>
              <a:endParaRPr lang="it-IT" altLang="it-IT" sz="1200" dirty="0">
                <a:solidFill>
                  <a:schemeClr val="bg1"/>
                </a:solidFill>
              </a:endParaRPr>
            </a:p>
          </p:txBody>
        </p:sp>
        <p:sp>
          <p:nvSpPr>
            <p:cNvPr id="10"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r" eaLnBrk="1" hangingPunct="1"/>
              <a:endParaRPr lang="it-IT" altLang="it-IT" sz="1200" dirty="0">
                <a:solidFill>
                  <a:schemeClr val="accent1"/>
                </a:solidFill>
              </a:endParaRPr>
            </a:p>
          </p:txBody>
        </p:sp>
        <p:sp>
          <p:nvSpPr>
            <p:cNvPr id="11" name="Rectangle 8"/>
            <p:cNvSpPr>
              <a:spLocks noChangeArrowheads="1"/>
            </p:cNvSpPr>
            <p:nvPr/>
          </p:nvSpPr>
          <p:spPr bwMode="auto">
            <a:xfrm>
              <a:off x="1724" y="4065"/>
              <a:ext cx="231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grpSp>
      <p:sp>
        <p:nvSpPr>
          <p:cNvPr id="15" name="CasellaDiTesto 14">
            <a:extLst>
              <a:ext uri="{FF2B5EF4-FFF2-40B4-BE49-F238E27FC236}">
                <a16:creationId xmlns:a16="http://schemas.microsoft.com/office/drawing/2014/main" id="{AB329371-5497-634A-19B9-6F8C9A7BC384}"/>
              </a:ext>
            </a:extLst>
          </p:cNvPr>
          <p:cNvSpPr txBox="1"/>
          <p:nvPr/>
        </p:nvSpPr>
        <p:spPr>
          <a:xfrm>
            <a:off x="7226797" y="5809244"/>
            <a:ext cx="3322852" cy="230832"/>
          </a:xfrm>
          <a:prstGeom prst="rect">
            <a:avLst/>
          </a:prstGeom>
          <a:noFill/>
        </p:spPr>
        <p:txBody>
          <a:bodyPr wrap="square">
            <a:spAutoFit/>
          </a:bodyPr>
          <a:lstStyle/>
          <a:p>
            <a:r>
              <a:rPr lang="pt-BR" sz="900" dirty="0"/>
              <a:t>Fonte: Unioncamere - ANPAL, Sistema informativo Excelsior 2022</a:t>
            </a:r>
            <a:endParaRPr lang="it-IT" sz="900" dirty="0"/>
          </a:p>
        </p:txBody>
      </p:sp>
      <p:sp>
        <p:nvSpPr>
          <p:cNvPr id="3" name="CasellaDiTesto 2">
            <a:extLst>
              <a:ext uri="{FF2B5EF4-FFF2-40B4-BE49-F238E27FC236}">
                <a16:creationId xmlns:a16="http://schemas.microsoft.com/office/drawing/2014/main" id="{E83EE120-9AFB-19B7-6694-2DD481C1436A}"/>
              </a:ext>
            </a:extLst>
          </p:cNvPr>
          <p:cNvSpPr txBox="1"/>
          <p:nvPr/>
        </p:nvSpPr>
        <p:spPr>
          <a:xfrm>
            <a:off x="7226797" y="1814719"/>
            <a:ext cx="4050878" cy="286232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rtlCol="0">
            <a:spAutoFit/>
          </a:bodyPr>
          <a:lstStyle/>
          <a:p>
            <a:r>
              <a:rPr lang="it-IT" dirty="0" smtClean="0"/>
              <a:t>Tra le professioni in cui sono previste più di 100 entrate, le più difficili da trovare riguardano gli specialisti in saldatura elettrica e a norme ASME (il 91% del totale), i saldatori (84%), gli idraulici (72%), gli elettricisti (61%) e i  meccanici e attrezzisti navali (59%).</a:t>
            </a:r>
          </a:p>
          <a:p>
            <a:r>
              <a:rPr lang="it-IT" dirty="0" smtClean="0"/>
              <a:t>Ma superano la media del 53,1% anche i carpentieri (58%) e i panettieri e pastai artigianali (54%).</a:t>
            </a:r>
            <a:endParaRPr lang="it-IT" dirty="0" smtClean="0"/>
          </a:p>
        </p:txBody>
      </p:sp>
      <p:sp>
        <p:nvSpPr>
          <p:cNvPr id="12" name="CasellaDiTesto 11">
            <a:extLst>
              <a:ext uri="{FF2B5EF4-FFF2-40B4-BE49-F238E27FC236}">
                <a16:creationId xmlns:a16="http://schemas.microsoft.com/office/drawing/2014/main" id="{4E4D9F9A-4E7C-D88B-735A-2956A8C3F6E9}"/>
              </a:ext>
            </a:extLst>
          </p:cNvPr>
          <p:cNvSpPr txBox="1"/>
          <p:nvPr/>
        </p:nvSpPr>
        <p:spPr>
          <a:xfrm>
            <a:off x="2828697" y="256293"/>
            <a:ext cx="7093901" cy="369332"/>
          </a:xfrm>
          <a:prstGeom prst="rect">
            <a:avLst/>
          </a:prstGeom>
          <a:noFill/>
        </p:spPr>
        <p:txBody>
          <a:bodyPr wrap="square">
            <a:spAutoFit/>
          </a:bodyPr>
          <a:lstStyle/>
          <a:p>
            <a:pPr algn="ctr"/>
            <a:r>
              <a:rPr lang="it-IT" sz="1800" b="1" dirty="0">
                <a:solidFill>
                  <a:schemeClr val="accent1"/>
                </a:solidFill>
                <a:effectLst>
                  <a:outerShdw blurRad="38100" dist="38100" dir="2700000" algn="tl">
                    <a:srgbClr val="000000">
                      <a:alpha val="43137"/>
                    </a:srgbClr>
                  </a:outerShdw>
                </a:effectLst>
              </a:rPr>
              <a:t>ENTRATE PREVISTE NELLE PROFESSIONI </a:t>
            </a:r>
            <a:r>
              <a:rPr lang="it-IT" sz="1800" b="1" dirty="0" smtClean="0">
                <a:solidFill>
                  <a:schemeClr val="accent1"/>
                </a:solidFill>
                <a:effectLst>
                  <a:outerShdw blurRad="38100" dist="38100" dir="2700000" algn="tl">
                    <a:srgbClr val="000000">
                      <a:alpha val="43137"/>
                    </a:srgbClr>
                  </a:outerShdw>
                </a:effectLst>
              </a:rPr>
              <a:t>DEL «SAPER FARE» IN </a:t>
            </a:r>
            <a:r>
              <a:rPr lang="it-IT" sz="1800" b="1" dirty="0">
                <a:solidFill>
                  <a:schemeClr val="accent1"/>
                </a:solidFill>
                <a:effectLst>
                  <a:outerShdw blurRad="38100" dist="38100" dir="2700000" algn="tl">
                    <a:srgbClr val="000000">
                      <a:alpha val="43137"/>
                    </a:srgbClr>
                  </a:outerShdw>
                </a:effectLst>
              </a:rPr>
              <a:t>LIGURIA</a:t>
            </a:r>
          </a:p>
        </p:txBody>
      </p:sp>
      <p:graphicFrame>
        <p:nvGraphicFramePr>
          <p:cNvPr id="13" name="Grafico 12"/>
          <p:cNvGraphicFramePr>
            <a:graphicFrameLocks/>
          </p:cNvGraphicFramePr>
          <p:nvPr>
            <p:extLst>
              <p:ext uri="{D42A27DB-BD31-4B8C-83A1-F6EECF244321}">
                <p14:modId xmlns:p14="http://schemas.microsoft.com/office/powerpoint/2010/main" val="3641320486"/>
              </p:ext>
            </p:extLst>
          </p:nvPr>
        </p:nvGraphicFramePr>
        <p:xfrm>
          <a:off x="205306" y="1240750"/>
          <a:ext cx="6457950" cy="40102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52752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2051720" cy="6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4"/>
          <p:cNvGrpSpPr>
            <a:grpSpLocks/>
          </p:cNvGrpSpPr>
          <p:nvPr/>
        </p:nvGrpSpPr>
        <p:grpSpPr bwMode="auto">
          <a:xfrm>
            <a:off x="0" y="5845968"/>
            <a:ext cx="12192000" cy="1039415"/>
            <a:chOff x="23" y="3641"/>
            <a:chExt cx="5759" cy="679"/>
          </a:xfrm>
        </p:grpSpPr>
        <p:pic>
          <p:nvPicPr>
            <p:cNvPr id="8" name="Picture 5" descr="piede slitta"/>
            <p:cNvPicPr>
              <a:picLocks noChangeAspect="1" noChangeArrowheads="1"/>
            </p:cNvPicPr>
            <p:nvPr/>
          </p:nvPicPr>
          <p:blipFill>
            <a:blip r:embed="rId4">
              <a:extLst>
                <a:ext uri="{28A0092B-C50C-407E-A947-70E740481C1C}">
                  <a14:useLocalDpi xmlns:a14="http://schemas.microsoft.com/office/drawing/2010/main" val="0"/>
                </a:ext>
              </a:extLst>
            </a:blip>
            <a:srcRect l="1198" r="410" b="8640"/>
            <a:stretch>
              <a:fillRect/>
            </a:stretch>
          </p:blipFill>
          <p:spPr bwMode="auto">
            <a:xfrm>
              <a:off x="23"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49"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eaLnBrk="1" hangingPunct="1"/>
              <a:r>
                <a:rPr lang="it-IT" altLang="it-IT" sz="1200" dirty="0">
                  <a:solidFill>
                    <a:schemeClr val="bg1"/>
                  </a:solidFill>
                </a:rPr>
                <a:t>Pag. </a:t>
              </a:r>
              <a:fld id="{256B57DA-1A51-46B5-836E-D74D4AB163B2}" type="slidenum">
                <a:rPr lang="it-IT" altLang="it-IT" sz="1200">
                  <a:solidFill>
                    <a:schemeClr val="bg1"/>
                  </a:solidFill>
                </a:rPr>
                <a:pPr eaLnBrk="1" hangingPunct="1"/>
                <a:t>13</a:t>
              </a:fld>
              <a:endParaRPr lang="it-IT" altLang="it-IT" sz="1200" dirty="0">
                <a:solidFill>
                  <a:schemeClr val="bg1"/>
                </a:solidFill>
              </a:endParaRPr>
            </a:p>
          </p:txBody>
        </p:sp>
        <p:sp>
          <p:nvSpPr>
            <p:cNvPr id="10"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r" eaLnBrk="1" hangingPunct="1"/>
              <a:endParaRPr lang="it-IT" altLang="it-IT" sz="1200" dirty="0">
                <a:solidFill>
                  <a:schemeClr val="accent1"/>
                </a:solidFill>
              </a:endParaRPr>
            </a:p>
          </p:txBody>
        </p:sp>
        <p:sp>
          <p:nvSpPr>
            <p:cNvPr id="11" name="Rectangle 8"/>
            <p:cNvSpPr>
              <a:spLocks noChangeArrowheads="1"/>
            </p:cNvSpPr>
            <p:nvPr/>
          </p:nvSpPr>
          <p:spPr bwMode="auto">
            <a:xfrm>
              <a:off x="1724" y="4065"/>
              <a:ext cx="231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grpSp>
      <p:sp>
        <p:nvSpPr>
          <p:cNvPr id="2" name="CasellaDiTesto 1"/>
          <p:cNvSpPr txBox="1"/>
          <p:nvPr/>
        </p:nvSpPr>
        <p:spPr>
          <a:xfrm>
            <a:off x="7719475" y="1744014"/>
            <a:ext cx="3762550" cy="3416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rtlCol="0">
            <a:spAutoFit/>
          </a:bodyPr>
          <a:lstStyle/>
          <a:p>
            <a:r>
              <a:rPr lang="it-IT" dirty="0" smtClean="0"/>
              <a:t>Tra le competenze trasversali, le cosiddette Soft </a:t>
            </a:r>
            <a:r>
              <a:rPr lang="it-IT" dirty="0" err="1" smtClean="0"/>
              <a:t>Skills</a:t>
            </a:r>
            <a:r>
              <a:rPr lang="it-IT" dirty="0" smtClean="0"/>
              <a:t>, molto richiesta dalle </a:t>
            </a:r>
            <a:r>
              <a:rPr lang="it-IT" dirty="0"/>
              <a:t>imprese liguri </a:t>
            </a:r>
            <a:r>
              <a:rPr lang="it-IT" dirty="0" smtClean="0"/>
              <a:t>è la flessibilità e capacità di adattamento: mediamente viene richiesta al 67% delle figure professionali ad un livello medio alto e alto. </a:t>
            </a:r>
            <a:endParaRPr lang="it-IT" dirty="0"/>
          </a:p>
          <a:p>
            <a:r>
              <a:rPr lang="it-IT" dirty="0"/>
              <a:t>In particolare </a:t>
            </a:r>
            <a:r>
              <a:rPr lang="it-IT" dirty="0"/>
              <a:t>a</a:t>
            </a:r>
            <a:r>
              <a:rPr lang="it-IT" dirty="0" smtClean="0"/>
              <a:t> cinque </a:t>
            </a:r>
            <a:r>
              <a:rPr lang="it-IT" dirty="0"/>
              <a:t>figure </a:t>
            </a:r>
            <a:r>
              <a:rPr lang="it-IT" dirty="0" smtClean="0"/>
              <a:t>tali </a:t>
            </a:r>
            <a:r>
              <a:rPr lang="it-IT" dirty="0"/>
              <a:t>competenze vengono richieste al 100</a:t>
            </a:r>
            <a:r>
              <a:rPr lang="it-IT" dirty="0" smtClean="0"/>
              <a:t>%: massaggiatori, intonacatori, installatori di infissi, maglieristi e tappezzieri.</a:t>
            </a:r>
            <a:endParaRPr lang="it-IT" dirty="0"/>
          </a:p>
        </p:txBody>
      </p:sp>
      <p:sp>
        <p:nvSpPr>
          <p:cNvPr id="3" name="CasellaDiTesto 2">
            <a:extLst>
              <a:ext uri="{FF2B5EF4-FFF2-40B4-BE49-F238E27FC236}">
                <a16:creationId xmlns:a16="http://schemas.microsoft.com/office/drawing/2014/main" id="{9633AA4D-92BC-6BE6-B525-B88DF449336F}"/>
              </a:ext>
            </a:extLst>
          </p:cNvPr>
          <p:cNvSpPr txBox="1"/>
          <p:nvPr/>
        </p:nvSpPr>
        <p:spPr>
          <a:xfrm>
            <a:off x="7719475" y="5978303"/>
            <a:ext cx="3225468" cy="230832"/>
          </a:xfrm>
          <a:prstGeom prst="rect">
            <a:avLst/>
          </a:prstGeom>
          <a:noFill/>
        </p:spPr>
        <p:txBody>
          <a:bodyPr wrap="square">
            <a:spAutoFit/>
          </a:bodyPr>
          <a:lstStyle/>
          <a:p>
            <a:r>
              <a:rPr lang="pt-BR" sz="900" dirty="0"/>
              <a:t>Fonte: Unioncamere - ANPAL, Sistema informativo Excelsior 2022</a:t>
            </a:r>
            <a:endParaRPr lang="it-IT" sz="900" dirty="0"/>
          </a:p>
        </p:txBody>
      </p:sp>
      <p:sp>
        <p:nvSpPr>
          <p:cNvPr id="14" name="CasellaDiTesto 13">
            <a:extLst>
              <a:ext uri="{FF2B5EF4-FFF2-40B4-BE49-F238E27FC236}">
                <a16:creationId xmlns:a16="http://schemas.microsoft.com/office/drawing/2014/main" id="{4E4D9F9A-4E7C-D88B-735A-2956A8C3F6E9}"/>
              </a:ext>
            </a:extLst>
          </p:cNvPr>
          <p:cNvSpPr txBox="1"/>
          <p:nvPr/>
        </p:nvSpPr>
        <p:spPr>
          <a:xfrm>
            <a:off x="2828697" y="256293"/>
            <a:ext cx="7093901" cy="369332"/>
          </a:xfrm>
          <a:prstGeom prst="rect">
            <a:avLst/>
          </a:prstGeom>
          <a:noFill/>
        </p:spPr>
        <p:txBody>
          <a:bodyPr wrap="square">
            <a:spAutoFit/>
          </a:bodyPr>
          <a:lstStyle/>
          <a:p>
            <a:pPr algn="ctr"/>
            <a:r>
              <a:rPr lang="it-IT" sz="1800" b="1" dirty="0">
                <a:solidFill>
                  <a:schemeClr val="accent1"/>
                </a:solidFill>
                <a:effectLst>
                  <a:outerShdw blurRad="38100" dist="38100" dir="2700000" algn="tl">
                    <a:srgbClr val="000000">
                      <a:alpha val="43137"/>
                    </a:srgbClr>
                  </a:outerShdw>
                </a:effectLst>
              </a:rPr>
              <a:t>ENTRATE PREVISTE NELLE PROFESSIONI </a:t>
            </a:r>
            <a:r>
              <a:rPr lang="it-IT" sz="1800" b="1" dirty="0" smtClean="0">
                <a:solidFill>
                  <a:schemeClr val="accent1"/>
                </a:solidFill>
                <a:effectLst>
                  <a:outerShdw blurRad="38100" dist="38100" dir="2700000" algn="tl">
                    <a:srgbClr val="000000">
                      <a:alpha val="43137"/>
                    </a:srgbClr>
                  </a:outerShdw>
                </a:effectLst>
              </a:rPr>
              <a:t>DEL «SAPER FARE» IN </a:t>
            </a:r>
            <a:r>
              <a:rPr lang="it-IT" sz="1800" b="1" dirty="0">
                <a:solidFill>
                  <a:schemeClr val="accent1"/>
                </a:solidFill>
                <a:effectLst>
                  <a:outerShdw blurRad="38100" dist="38100" dir="2700000" algn="tl">
                    <a:srgbClr val="000000">
                      <a:alpha val="43137"/>
                    </a:srgbClr>
                  </a:outerShdw>
                </a:effectLst>
              </a:rPr>
              <a:t>LIGURIA</a:t>
            </a:r>
          </a:p>
        </p:txBody>
      </p:sp>
      <p:graphicFrame>
        <p:nvGraphicFramePr>
          <p:cNvPr id="16" name="Grafico 15"/>
          <p:cNvGraphicFramePr>
            <a:graphicFrameLocks/>
          </p:cNvGraphicFramePr>
          <p:nvPr>
            <p:extLst>
              <p:ext uri="{D42A27DB-BD31-4B8C-83A1-F6EECF244321}">
                <p14:modId xmlns:p14="http://schemas.microsoft.com/office/powerpoint/2010/main" val="1538178443"/>
              </p:ext>
            </p:extLst>
          </p:nvPr>
        </p:nvGraphicFramePr>
        <p:xfrm>
          <a:off x="0" y="789937"/>
          <a:ext cx="7343775" cy="53244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2096430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2051720" cy="6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4"/>
          <p:cNvGrpSpPr>
            <a:grpSpLocks/>
          </p:cNvGrpSpPr>
          <p:nvPr/>
        </p:nvGrpSpPr>
        <p:grpSpPr bwMode="auto">
          <a:xfrm>
            <a:off x="0" y="5845968"/>
            <a:ext cx="12192000" cy="1039415"/>
            <a:chOff x="23" y="3641"/>
            <a:chExt cx="5759" cy="679"/>
          </a:xfrm>
        </p:grpSpPr>
        <p:pic>
          <p:nvPicPr>
            <p:cNvPr id="8" name="Picture 5" descr="piede slitta"/>
            <p:cNvPicPr>
              <a:picLocks noChangeAspect="1" noChangeArrowheads="1"/>
            </p:cNvPicPr>
            <p:nvPr/>
          </p:nvPicPr>
          <p:blipFill>
            <a:blip r:embed="rId4">
              <a:extLst>
                <a:ext uri="{28A0092B-C50C-407E-A947-70E740481C1C}">
                  <a14:useLocalDpi xmlns:a14="http://schemas.microsoft.com/office/drawing/2010/main" val="0"/>
                </a:ext>
              </a:extLst>
            </a:blip>
            <a:srcRect l="1198" r="410" b="8640"/>
            <a:stretch>
              <a:fillRect/>
            </a:stretch>
          </p:blipFill>
          <p:spPr bwMode="auto">
            <a:xfrm>
              <a:off x="23"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49"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eaLnBrk="1" hangingPunct="1"/>
              <a:r>
                <a:rPr lang="it-IT" altLang="it-IT" sz="1200" dirty="0">
                  <a:solidFill>
                    <a:schemeClr val="bg1"/>
                  </a:solidFill>
                </a:rPr>
                <a:t>Pag. </a:t>
              </a:r>
              <a:fld id="{256B57DA-1A51-46B5-836E-D74D4AB163B2}" type="slidenum">
                <a:rPr lang="it-IT" altLang="it-IT" sz="1200">
                  <a:solidFill>
                    <a:schemeClr val="bg1"/>
                  </a:solidFill>
                </a:rPr>
                <a:pPr eaLnBrk="1" hangingPunct="1"/>
                <a:t>14</a:t>
              </a:fld>
              <a:endParaRPr lang="it-IT" altLang="it-IT" sz="1200" dirty="0">
                <a:solidFill>
                  <a:schemeClr val="bg1"/>
                </a:solidFill>
              </a:endParaRPr>
            </a:p>
          </p:txBody>
        </p:sp>
        <p:sp>
          <p:nvSpPr>
            <p:cNvPr id="10"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r" eaLnBrk="1" hangingPunct="1"/>
              <a:endParaRPr lang="it-IT" altLang="it-IT" sz="1200" dirty="0">
                <a:solidFill>
                  <a:schemeClr val="accent1"/>
                </a:solidFill>
              </a:endParaRPr>
            </a:p>
          </p:txBody>
        </p:sp>
        <p:sp>
          <p:nvSpPr>
            <p:cNvPr id="11" name="Rectangle 8"/>
            <p:cNvSpPr>
              <a:spLocks noChangeArrowheads="1"/>
            </p:cNvSpPr>
            <p:nvPr/>
          </p:nvSpPr>
          <p:spPr bwMode="auto">
            <a:xfrm>
              <a:off x="1724" y="4065"/>
              <a:ext cx="231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grpSp>
      <p:sp>
        <p:nvSpPr>
          <p:cNvPr id="2" name="CasellaDiTesto 1"/>
          <p:cNvSpPr txBox="1"/>
          <p:nvPr/>
        </p:nvSpPr>
        <p:spPr>
          <a:xfrm>
            <a:off x="7976103" y="1598628"/>
            <a:ext cx="3521798" cy="369331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rtlCol="0">
            <a:spAutoFit/>
          </a:bodyPr>
          <a:lstStyle/>
          <a:p>
            <a:r>
              <a:rPr lang="it-IT" dirty="0" smtClean="0"/>
              <a:t>Anche la capacità di risolvere eventuali problematiche che si incontrano nello svolgimento dell’attività lavorativa, addirittura cercando di prevenirle, rappresenta una competenza gradita alle imprese.</a:t>
            </a:r>
          </a:p>
          <a:p>
            <a:r>
              <a:rPr lang="it-IT" dirty="0" smtClean="0"/>
              <a:t>Anche se la media è pari al 38%, per 8 figure professionali la quota richiesta (livello medio alto e alto) è pari o superiore al 50%: raggiunge il 100% per gli installatori di infissi e </a:t>
            </a:r>
            <a:r>
              <a:rPr lang="it-IT" dirty="0" err="1" smtClean="0"/>
              <a:t>serramenta</a:t>
            </a:r>
            <a:r>
              <a:rPr lang="it-IT" dirty="0" smtClean="0"/>
              <a:t>.</a:t>
            </a:r>
            <a:endParaRPr lang="it-IT" dirty="0"/>
          </a:p>
        </p:txBody>
      </p:sp>
      <p:sp>
        <p:nvSpPr>
          <p:cNvPr id="3" name="CasellaDiTesto 2">
            <a:extLst>
              <a:ext uri="{FF2B5EF4-FFF2-40B4-BE49-F238E27FC236}">
                <a16:creationId xmlns:a16="http://schemas.microsoft.com/office/drawing/2014/main" id="{C5BF0A6F-E5DA-DAFB-F8EF-CC12F8EC4163}"/>
              </a:ext>
            </a:extLst>
          </p:cNvPr>
          <p:cNvSpPr txBox="1"/>
          <p:nvPr/>
        </p:nvSpPr>
        <p:spPr>
          <a:xfrm>
            <a:off x="7976103" y="5903210"/>
            <a:ext cx="3225468" cy="230832"/>
          </a:xfrm>
          <a:prstGeom prst="rect">
            <a:avLst/>
          </a:prstGeom>
          <a:noFill/>
        </p:spPr>
        <p:txBody>
          <a:bodyPr wrap="square">
            <a:spAutoFit/>
          </a:bodyPr>
          <a:lstStyle/>
          <a:p>
            <a:r>
              <a:rPr lang="pt-BR" sz="900" dirty="0"/>
              <a:t>Fonte: Unioncamere - ANPAL, Sistema informativo Excelsior 2022</a:t>
            </a:r>
            <a:endParaRPr lang="it-IT" sz="900" dirty="0"/>
          </a:p>
        </p:txBody>
      </p:sp>
      <p:sp>
        <p:nvSpPr>
          <p:cNvPr id="14" name="CasellaDiTesto 13">
            <a:extLst>
              <a:ext uri="{FF2B5EF4-FFF2-40B4-BE49-F238E27FC236}">
                <a16:creationId xmlns:a16="http://schemas.microsoft.com/office/drawing/2014/main" id="{4E4D9F9A-4E7C-D88B-735A-2956A8C3F6E9}"/>
              </a:ext>
            </a:extLst>
          </p:cNvPr>
          <p:cNvSpPr txBox="1"/>
          <p:nvPr/>
        </p:nvSpPr>
        <p:spPr>
          <a:xfrm>
            <a:off x="2828697" y="256293"/>
            <a:ext cx="7093901" cy="369332"/>
          </a:xfrm>
          <a:prstGeom prst="rect">
            <a:avLst/>
          </a:prstGeom>
          <a:noFill/>
        </p:spPr>
        <p:txBody>
          <a:bodyPr wrap="square">
            <a:spAutoFit/>
          </a:bodyPr>
          <a:lstStyle/>
          <a:p>
            <a:pPr algn="ctr"/>
            <a:r>
              <a:rPr lang="it-IT" sz="1800" b="1" dirty="0">
                <a:solidFill>
                  <a:schemeClr val="accent1"/>
                </a:solidFill>
                <a:effectLst>
                  <a:outerShdw blurRad="38100" dist="38100" dir="2700000" algn="tl">
                    <a:srgbClr val="000000">
                      <a:alpha val="43137"/>
                    </a:srgbClr>
                  </a:outerShdw>
                </a:effectLst>
              </a:rPr>
              <a:t>ENTRATE PREVISTE NELLE PROFESSIONI </a:t>
            </a:r>
            <a:r>
              <a:rPr lang="it-IT" sz="1800" b="1" dirty="0" smtClean="0">
                <a:solidFill>
                  <a:schemeClr val="accent1"/>
                </a:solidFill>
                <a:effectLst>
                  <a:outerShdw blurRad="38100" dist="38100" dir="2700000" algn="tl">
                    <a:srgbClr val="000000">
                      <a:alpha val="43137"/>
                    </a:srgbClr>
                  </a:outerShdw>
                </a:effectLst>
              </a:rPr>
              <a:t>DEL «SAPER FARE» IN </a:t>
            </a:r>
            <a:r>
              <a:rPr lang="it-IT" sz="1800" b="1" dirty="0">
                <a:solidFill>
                  <a:schemeClr val="accent1"/>
                </a:solidFill>
                <a:effectLst>
                  <a:outerShdw blurRad="38100" dist="38100" dir="2700000" algn="tl">
                    <a:srgbClr val="000000">
                      <a:alpha val="43137"/>
                    </a:srgbClr>
                  </a:outerShdw>
                </a:effectLst>
              </a:rPr>
              <a:t>LIGURIA</a:t>
            </a:r>
          </a:p>
        </p:txBody>
      </p:sp>
      <p:graphicFrame>
        <p:nvGraphicFramePr>
          <p:cNvPr id="15" name="Grafico 14"/>
          <p:cNvGraphicFramePr>
            <a:graphicFrameLocks/>
          </p:cNvGraphicFramePr>
          <p:nvPr>
            <p:extLst>
              <p:ext uri="{D42A27DB-BD31-4B8C-83A1-F6EECF244321}">
                <p14:modId xmlns:p14="http://schemas.microsoft.com/office/powerpoint/2010/main" val="1324400945"/>
              </p:ext>
            </p:extLst>
          </p:nvPr>
        </p:nvGraphicFramePr>
        <p:xfrm>
          <a:off x="119335" y="925926"/>
          <a:ext cx="7648791" cy="50387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351819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2051720" cy="6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4"/>
          <p:cNvGrpSpPr>
            <a:grpSpLocks/>
          </p:cNvGrpSpPr>
          <p:nvPr/>
        </p:nvGrpSpPr>
        <p:grpSpPr bwMode="auto">
          <a:xfrm>
            <a:off x="0" y="5845968"/>
            <a:ext cx="12192000" cy="1039415"/>
            <a:chOff x="23" y="3641"/>
            <a:chExt cx="5759" cy="679"/>
          </a:xfrm>
        </p:grpSpPr>
        <p:pic>
          <p:nvPicPr>
            <p:cNvPr id="8" name="Picture 5" descr="piede slitta"/>
            <p:cNvPicPr>
              <a:picLocks noChangeAspect="1" noChangeArrowheads="1"/>
            </p:cNvPicPr>
            <p:nvPr/>
          </p:nvPicPr>
          <p:blipFill>
            <a:blip r:embed="rId4">
              <a:extLst>
                <a:ext uri="{28A0092B-C50C-407E-A947-70E740481C1C}">
                  <a14:useLocalDpi xmlns:a14="http://schemas.microsoft.com/office/drawing/2010/main" val="0"/>
                </a:ext>
              </a:extLst>
            </a:blip>
            <a:srcRect l="1198" r="410" b="8640"/>
            <a:stretch>
              <a:fillRect/>
            </a:stretch>
          </p:blipFill>
          <p:spPr bwMode="auto">
            <a:xfrm>
              <a:off x="23"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49"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eaLnBrk="1" hangingPunct="1"/>
              <a:r>
                <a:rPr lang="it-IT" altLang="it-IT" sz="1200" dirty="0">
                  <a:solidFill>
                    <a:schemeClr val="bg1"/>
                  </a:solidFill>
                </a:rPr>
                <a:t>Pag. </a:t>
              </a:r>
              <a:fld id="{256B57DA-1A51-46B5-836E-D74D4AB163B2}" type="slidenum">
                <a:rPr lang="it-IT" altLang="it-IT" sz="1200">
                  <a:solidFill>
                    <a:schemeClr val="bg1"/>
                  </a:solidFill>
                </a:rPr>
                <a:pPr eaLnBrk="1" hangingPunct="1"/>
                <a:t>15</a:t>
              </a:fld>
              <a:endParaRPr lang="it-IT" altLang="it-IT" sz="1200" dirty="0">
                <a:solidFill>
                  <a:schemeClr val="bg1"/>
                </a:solidFill>
              </a:endParaRPr>
            </a:p>
          </p:txBody>
        </p:sp>
        <p:sp>
          <p:nvSpPr>
            <p:cNvPr id="10"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r" eaLnBrk="1" hangingPunct="1"/>
              <a:endParaRPr lang="it-IT" altLang="it-IT" sz="1200" dirty="0">
                <a:solidFill>
                  <a:schemeClr val="accent1"/>
                </a:solidFill>
              </a:endParaRPr>
            </a:p>
          </p:txBody>
        </p:sp>
        <p:sp>
          <p:nvSpPr>
            <p:cNvPr id="11" name="Rectangle 8"/>
            <p:cNvSpPr>
              <a:spLocks noChangeArrowheads="1"/>
            </p:cNvSpPr>
            <p:nvPr/>
          </p:nvSpPr>
          <p:spPr bwMode="auto">
            <a:xfrm>
              <a:off x="1724" y="4065"/>
              <a:ext cx="231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grpSp>
      <p:sp>
        <p:nvSpPr>
          <p:cNvPr id="2" name="CasellaDiTesto 1"/>
          <p:cNvSpPr txBox="1"/>
          <p:nvPr/>
        </p:nvSpPr>
        <p:spPr>
          <a:xfrm>
            <a:off x="7781172" y="2137914"/>
            <a:ext cx="3639155" cy="258532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rtlCol="0">
            <a:spAutoFit/>
          </a:bodyPr>
          <a:lstStyle/>
          <a:p>
            <a:r>
              <a:rPr lang="it-IT" dirty="0" smtClean="0"/>
              <a:t>A circa la metà delle figure professionali del «Saper Fare» in </a:t>
            </a:r>
            <a:r>
              <a:rPr lang="it-IT" dirty="0"/>
              <a:t>entrata </a:t>
            </a:r>
            <a:r>
              <a:rPr lang="it-IT" dirty="0" smtClean="0"/>
              <a:t>(50,4%) viene </a:t>
            </a:r>
            <a:r>
              <a:rPr lang="it-IT" dirty="0"/>
              <a:t>richiesta </a:t>
            </a:r>
            <a:r>
              <a:rPr lang="it-IT" dirty="0" smtClean="0"/>
              <a:t>la capacità di lavorare in autonomia, svolgendo i compiti assegnati senza il bisogno di una costante supervisione ma facendo ricorso alle proprie risorse</a:t>
            </a:r>
            <a:r>
              <a:rPr lang="it-IT" dirty="0" smtClean="0">
                <a:ea typeface="Roboto"/>
                <a:cs typeface="Roboto"/>
                <a:sym typeface="Roboto"/>
              </a:rPr>
              <a:t>. In sostanza si richiede fiducia in sé stessi e nelle proprie capacità.</a:t>
            </a:r>
            <a:endParaRPr lang="it-IT" dirty="0">
              <a:ea typeface="Roboto"/>
              <a:cs typeface="Roboto"/>
              <a:sym typeface="Roboto"/>
            </a:endParaRPr>
          </a:p>
        </p:txBody>
      </p:sp>
      <p:sp>
        <p:nvSpPr>
          <p:cNvPr id="3" name="CasellaDiTesto 2">
            <a:extLst>
              <a:ext uri="{FF2B5EF4-FFF2-40B4-BE49-F238E27FC236}">
                <a16:creationId xmlns:a16="http://schemas.microsoft.com/office/drawing/2014/main" id="{0E77C81F-002A-40C8-4376-3E23E1F9FC4B}"/>
              </a:ext>
            </a:extLst>
          </p:cNvPr>
          <p:cNvSpPr txBox="1"/>
          <p:nvPr/>
        </p:nvSpPr>
        <p:spPr>
          <a:xfrm>
            <a:off x="7781172" y="5706307"/>
            <a:ext cx="3264662" cy="230832"/>
          </a:xfrm>
          <a:prstGeom prst="rect">
            <a:avLst/>
          </a:prstGeom>
          <a:noFill/>
        </p:spPr>
        <p:txBody>
          <a:bodyPr wrap="square">
            <a:spAutoFit/>
          </a:bodyPr>
          <a:lstStyle/>
          <a:p>
            <a:r>
              <a:rPr lang="pt-BR" sz="900" dirty="0"/>
              <a:t>Fonte: Unioncamere - ANPAL, Sistema informativo Excelsior 2022</a:t>
            </a:r>
            <a:endParaRPr lang="it-IT" sz="900" dirty="0"/>
          </a:p>
        </p:txBody>
      </p:sp>
      <p:graphicFrame>
        <p:nvGraphicFramePr>
          <p:cNvPr id="14" name="Grafico 13"/>
          <p:cNvGraphicFramePr>
            <a:graphicFrameLocks/>
          </p:cNvGraphicFramePr>
          <p:nvPr>
            <p:extLst>
              <p:ext uri="{D42A27DB-BD31-4B8C-83A1-F6EECF244321}">
                <p14:modId xmlns:p14="http://schemas.microsoft.com/office/powerpoint/2010/main" val="652140999"/>
              </p:ext>
            </p:extLst>
          </p:nvPr>
        </p:nvGraphicFramePr>
        <p:xfrm>
          <a:off x="124450" y="1177914"/>
          <a:ext cx="6953250" cy="4505325"/>
        </p:xfrm>
        <a:graphic>
          <a:graphicData uri="http://schemas.openxmlformats.org/drawingml/2006/chart">
            <c:chart xmlns:c="http://schemas.openxmlformats.org/drawingml/2006/chart" xmlns:r="http://schemas.openxmlformats.org/officeDocument/2006/relationships" r:id="rId5"/>
          </a:graphicData>
        </a:graphic>
      </p:graphicFrame>
      <p:sp>
        <p:nvSpPr>
          <p:cNvPr id="15" name="CasellaDiTesto 14">
            <a:extLst>
              <a:ext uri="{FF2B5EF4-FFF2-40B4-BE49-F238E27FC236}">
                <a16:creationId xmlns:a16="http://schemas.microsoft.com/office/drawing/2014/main" id="{4E4D9F9A-4E7C-D88B-735A-2956A8C3F6E9}"/>
              </a:ext>
            </a:extLst>
          </p:cNvPr>
          <p:cNvSpPr txBox="1"/>
          <p:nvPr/>
        </p:nvSpPr>
        <p:spPr>
          <a:xfrm>
            <a:off x="2828697" y="256293"/>
            <a:ext cx="7093901" cy="369332"/>
          </a:xfrm>
          <a:prstGeom prst="rect">
            <a:avLst/>
          </a:prstGeom>
          <a:noFill/>
        </p:spPr>
        <p:txBody>
          <a:bodyPr wrap="square">
            <a:spAutoFit/>
          </a:bodyPr>
          <a:lstStyle/>
          <a:p>
            <a:pPr algn="ctr"/>
            <a:r>
              <a:rPr lang="it-IT" sz="1800" b="1" dirty="0">
                <a:solidFill>
                  <a:schemeClr val="accent1"/>
                </a:solidFill>
                <a:effectLst>
                  <a:outerShdw blurRad="38100" dist="38100" dir="2700000" algn="tl">
                    <a:srgbClr val="000000">
                      <a:alpha val="43137"/>
                    </a:srgbClr>
                  </a:outerShdw>
                </a:effectLst>
              </a:rPr>
              <a:t>ENTRATE PREVISTE NELLE PROFESSIONI </a:t>
            </a:r>
            <a:r>
              <a:rPr lang="it-IT" sz="1800" b="1" dirty="0" smtClean="0">
                <a:solidFill>
                  <a:schemeClr val="accent1"/>
                </a:solidFill>
                <a:effectLst>
                  <a:outerShdw blurRad="38100" dist="38100" dir="2700000" algn="tl">
                    <a:srgbClr val="000000">
                      <a:alpha val="43137"/>
                    </a:srgbClr>
                  </a:outerShdw>
                </a:effectLst>
              </a:rPr>
              <a:t>DEL «SAPER FARE» IN </a:t>
            </a:r>
            <a:r>
              <a:rPr lang="it-IT" sz="1800" b="1" dirty="0">
                <a:solidFill>
                  <a:schemeClr val="accent1"/>
                </a:solidFill>
                <a:effectLst>
                  <a:outerShdw blurRad="38100" dist="38100" dir="2700000" algn="tl">
                    <a:srgbClr val="000000">
                      <a:alpha val="43137"/>
                    </a:srgbClr>
                  </a:outerShdw>
                </a:effectLst>
              </a:rPr>
              <a:t>LIGURIA</a:t>
            </a:r>
          </a:p>
        </p:txBody>
      </p:sp>
    </p:spTree>
    <p:extLst>
      <p:ext uri="{BB962C8B-B14F-4D97-AF65-F5344CB8AC3E}">
        <p14:creationId xmlns:p14="http://schemas.microsoft.com/office/powerpoint/2010/main" val="324564281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2051720" cy="6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4"/>
          <p:cNvGrpSpPr>
            <a:grpSpLocks/>
          </p:cNvGrpSpPr>
          <p:nvPr/>
        </p:nvGrpSpPr>
        <p:grpSpPr bwMode="auto">
          <a:xfrm>
            <a:off x="0" y="5845968"/>
            <a:ext cx="12192000" cy="1039415"/>
            <a:chOff x="23" y="3641"/>
            <a:chExt cx="5759" cy="679"/>
          </a:xfrm>
        </p:grpSpPr>
        <p:pic>
          <p:nvPicPr>
            <p:cNvPr id="8" name="Picture 5" descr="piede slitta"/>
            <p:cNvPicPr>
              <a:picLocks noChangeAspect="1" noChangeArrowheads="1"/>
            </p:cNvPicPr>
            <p:nvPr/>
          </p:nvPicPr>
          <p:blipFill>
            <a:blip r:embed="rId4">
              <a:extLst>
                <a:ext uri="{28A0092B-C50C-407E-A947-70E740481C1C}">
                  <a14:useLocalDpi xmlns:a14="http://schemas.microsoft.com/office/drawing/2010/main" val="0"/>
                </a:ext>
              </a:extLst>
            </a:blip>
            <a:srcRect l="1198" r="410" b="8640"/>
            <a:stretch>
              <a:fillRect/>
            </a:stretch>
          </p:blipFill>
          <p:spPr bwMode="auto">
            <a:xfrm>
              <a:off x="23"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49"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eaLnBrk="1" hangingPunct="1"/>
              <a:r>
                <a:rPr lang="it-IT" altLang="it-IT" sz="1200" dirty="0">
                  <a:solidFill>
                    <a:schemeClr val="bg1"/>
                  </a:solidFill>
                </a:rPr>
                <a:t>Pag. </a:t>
              </a:r>
              <a:fld id="{256B57DA-1A51-46B5-836E-D74D4AB163B2}" type="slidenum">
                <a:rPr lang="it-IT" altLang="it-IT" sz="1200">
                  <a:solidFill>
                    <a:schemeClr val="bg1"/>
                  </a:solidFill>
                </a:rPr>
                <a:pPr eaLnBrk="1" hangingPunct="1"/>
                <a:t>16</a:t>
              </a:fld>
              <a:endParaRPr lang="it-IT" altLang="it-IT" sz="1200" dirty="0">
                <a:solidFill>
                  <a:schemeClr val="bg1"/>
                </a:solidFill>
              </a:endParaRPr>
            </a:p>
          </p:txBody>
        </p:sp>
        <p:sp>
          <p:nvSpPr>
            <p:cNvPr id="10"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r" eaLnBrk="1" hangingPunct="1"/>
              <a:endParaRPr lang="it-IT" altLang="it-IT" sz="1200" dirty="0">
                <a:solidFill>
                  <a:schemeClr val="accent1"/>
                </a:solidFill>
              </a:endParaRPr>
            </a:p>
          </p:txBody>
        </p:sp>
        <p:sp>
          <p:nvSpPr>
            <p:cNvPr id="11" name="Rectangle 8"/>
            <p:cNvSpPr>
              <a:spLocks noChangeArrowheads="1"/>
            </p:cNvSpPr>
            <p:nvPr/>
          </p:nvSpPr>
          <p:spPr bwMode="auto">
            <a:xfrm>
              <a:off x="1724" y="4065"/>
              <a:ext cx="231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grpSp>
      <p:sp>
        <p:nvSpPr>
          <p:cNvPr id="2" name="CasellaDiTesto 1"/>
          <p:cNvSpPr txBox="1"/>
          <p:nvPr/>
        </p:nvSpPr>
        <p:spPr>
          <a:xfrm>
            <a:off x="7838823" y="1107828"/>
            <a:ext cx="3708197" cy="480131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rtlCol="0">
            <a:spAutoFit/>
          </a:bodyPr>
          <a:lstStyle/>
          <a:p>
            <a:r>
              <a:rPr lang="it-IT" dirty="0" smtClean="0"/>
              <a:t>L’attitudine al risparmio energetico e </a:t>
            </a:r>
            <a:r>
              <a:rPr lang="it-IT" dirty="0" smtClean="0"/>
              <a:t>più in generale una particolare attenzione alla sostenibilità ambientale sono competenze che oramai riguardano tutte le attività economiche. Di conseguenza anche per le nuove figure previste in entrata questa capacità viene molto apprezzata dalle imprese: nella fattispecie delle professioni del «Saper fare» la quota è mediamente pari al 48%.</a:t>
            </a:r>
          </a:p>
          <a:p>
            <a:r>
              <a:rPr lang="it-IT" dirty="0" smtClean="0"/>
              <a:t>Per</a:t>
            </a:r>
            <a:r>
              <a:rPr lang="it-IT" dirty="0" smtClean="0"/>
              <a:t> 4 figure in particolare questa competenza viene richiesta al 100%: installatori di infissi, fabbri, artigiani delle lavorazioni artistiche del legno e maglieristi/tessitori.</a:t>
            </a:r>
            <a:endParaRPr lang="it-IT" dirty="0"/>
          </a:p>
        </p:txBody>
      </p:sp>
      <p:sp>
        <p:nvSpPr>
          <p:cNvPr id="3" name="CasellaDiTesto 2">
            <a:extLst>
              <a:ext uri="{FF2B5EF4-FFF2-40B4-BE49-F238E27FC236}">
                <a16:creationId xmlns:a16="http://schemas.microsoft.com/office/drawing/2014/main" id="{A0046151-493F-3759-32FA-C71F1AA3386B}"/>
              </a:ext>
            </a:extLst>
          </p:cNvPr>
          <p:cNvSpPr txBox="1"/>
          <p:nvPr/>
        </p:nvSpPr>
        <p:spPr>
          <a:xfrm>
            <a:off x="7838823" y="6134417"/>
            <a:ext cx="3221393" cy="230832"/>
          </a:xfrm>
          <a:prstGeom prst="rect">
            <a:avLst/>
          </a:prstGeom>
          <a:noFill/>
        </p:spPr>
        <p:txBody>
          <a:bodyPr wrap="square">
            <a:spAutoFit/>
          </a:bodyPr>
          <a:lstStyle/>
          <a:p>
            <a:r>
              <a:rPr lang="pt-BR" sz="900" dirty="0"/>
              <a:t>Fonte: Unioncamere - ANPAL, Sistema informativo Excelsior 2022</a:t>
            </a:r>
            <a:endParaRPr lang="it-IT" sz="900" dirty="0"/>
          </a:p>
        </p:txBody>
      </p:sp>
      <p:sp>
        <p:nvSpPr>
          <p:cNvPr id="14" name="CasellaDiTesto 13">
            <a:extLst>
              <a:ext uri="{FF2B5EF4-FFF2-40B4-BE49-F238E27FC236}">
                <a16:creationId xmlns:a16="http://schemas.microsoft.com/office/drawing/2014/main" id="{4E4D9F9A-4E7C-D88B-735A-2956A8C3F6E9}"/>
              </a:ext>
            </a:extLst>
          </p:cNvPr>
          <p:cNvSpPr txBox="1"/>
          <p:nvPr/>
        </p:nvSpPr>
        <p:spPr>
          <a:xfrm>
            <a:off x="2828697" y="256293"/>
            <a:ext cx="7093901" cy="369332"/>
          </a:xfrm>
          <a:prstGeom prst="rect">
            <a:avLst/>
          </a:prstGeom>
          <a:noFill/>
        </p:spPr>
        <p:txBody>
          <a:bodyPr wrap="square">
            <a:spAutoFit/>
          </a:bodyPr>
          <a:lstStyle/>
          <a:p>
            <a:pPr algn="ctr"/>
            <a:r>
              <a:rPr lang="it-IT" sz="1800" b="1" dirty="0">
                <a:solidFill>
                  <a:schemeClr val="accent1"/>
                </a:solidFill>
                <a:effectLst>
                  <a:outerShdw blurRad="38100" dist="38100" dir="2700000" algn="tl">
                    <a:srgbClr val="000000">
                      <a:alpha val="43137"/>
                    </a:srgbClr>
                  </a:outerShdw>
                </a:effectLst>
              </a:rPr>
              <a:t>ENTRATE PREVISTE NELLE PROFESSIONI </a:t>
            </a:r>
            <a:r>
              <a:rPr lang="it-IT" sz="1800" b="1" dirty="0" smtClean="0">
                <a:solidFill>
                  <a:schemeClr val="accent1"/>
                </a:solidFill>
                <a:effectLst>
                  <a:outerShdw blurRad="38100" dist="38100" dir="2700000" algn="tl">
                    <a:srgbClr val="000000">
                      <a:alpha val="43137"/>
                    </a:srgbClr>
                  </a:outerShdw>
                </a:effectLst>
              </a:rPr>
              <a:t>DEL «SAPER FARE» IN </a:t>
            </a:r>
            <a:r>
              <a:rPr lang="it-IT" sz="1800" b="1" dirty="0">
                <a:solidFill>
                  <a:schemeClr val="accent1"/>
                </a:solidFill>
                <a:effectLst>
                  <a:outerShdw blurRad="38100" dist="38100" dir="2700000" algn="tl">
                    <a:srgbClr val="000000">
                      <a:alpha val="43137"/>
                    </a:srgbClr>
                  </a:outerShdw>
                </a:effectLst>
              </a:rPr>
              <a:t>LIGURIA</a:t>
            </a:r>
          </a:p>
        </p:txBody>
      </p:sp>
      <p:graphicFrame>
        <p:nvGraphicFramePr>
          <p:cNvPr id="15" name="Grafico 14"/>
          <p:cNvGraphicFramePr>
            <a:graphicFrameLocks/>
          </p:cNvGraphicFramePr>
          <p:nvPr>
            <p:extLst>
              <p:ext uri="{D42A27DB-BD31-4B8C-83A1-F6EECF244321}">
                <p14:modId xmlns:p14="http://schemas.microsoft.com/office/powerpoint/2010/main" val="2312793558"/>
              </p:ext>
            </p:extLst>
          </p:nvPr>
        </p:nvGraphicFramePr>
        <p:xfrm>
          <a:off x="0" y="765285"/>
          <a:ext cx="7496175" cy="5486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3746757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ge_cdc_ml_A_pos_CMYK_2_0 trasparente"/>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50825" y="147638"/>
            <a:ext cx="23749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
          <p:cNvGrpSpPr>
            <a:grpSpLocks/>
          </p:cNvGrpSpPr>
          <p:nvPr/>
        </p:nvGrpSpPr>
        <p:grpSpPr bwMode="auto">
          <a:xfrm>
            <a:off x="1588" y="5037513"/>
            <a:ext cx="12190412" cy="1820487"/>
            <a:chOff x="1" y="3641"/>
            <a:chExt cx="5759" cy="679"/>
          </a:xfrm>
        </p:grpSpPr>
        <p:pic>
          <p:nvPicPr>
            <p:cNvPr id="7" name="Picture 5" descr="piede slitta"/>
            <p:cNvPicPr>
              <a:picLocks noChangeAspect="1" noChangeArrowheads="1"/>
            </p:cNvPicPr>
            <p:nvPr/>
          </p:nvPicPr>
          <p:blipFill>
            <a:blip r:embed="rId3">
              <a:extLst>
                <a:ext uri="{28A0092B-C50C-407E-A947-70E740481C1C}">
                  <a14:useLocalDpi xmlns:a14="http://schemas.microsoft.com/office/drawing/2010/main" val="0"/>
                </a:ext>
              </a:extLst>
            </a:blip>
            <a:srcRect l="1198" r="410" b="8640"/>
            <a:stretch>
              <a:fillRect/>
            </a:stretch>
          </p:blipFill>
          <p:spPr bwMode="auto">
            <a:xfrm>
              <a:off x="1"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it-IT" altLang="it-IT" sz="1200" b="1" dirty="0">
                <a:solidFill>
                  <a:schemeClr val="accent1"/>
                </a:solidFill>
                <a:latin typeface="Arial" panose="020B0604020202020204" pitchFamily="34" charset="0"/>
              </a:endParaRPr>
            </a:p>
          </p:txBody>
        </p:sp>
      </p:grpSp>
      <p:sp>
        <p:nvSpPr>
          <p:cNvPr id="3" name="Rectangle 8">
            <a:extLst>
              <a:ext uri="{FF2B5EF4-FFF2-40B4-BE49-F238E27FC236}">
                <a16:creationId xmlns:a16="http://schemas.microsoft.com/office/drawing/2014/main" id="{10FE8159-5DAB-78BA-21CF-E1627BE65B72}"/>
              </a:ext>
            </a:extLst>
          </p:cNvPr>
          <p:cNvSpPr>
            <a:spLocks noChangeArrowheads="1"/>
          </p:cNvSpPr>
          <p:nvPr/>
        </p:nvSpPr>
        <p:spPr bwMode="auto">
          <a:xfrm>
            <a:off x="3601075" y="6495028"/>
            <a:ext cx="4896700"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sp>
        <p:nvSpPr>
          <p:cNvPr id="8" name="Google Shape;102;p2"/>
          <p:cNvSpPr/>
          <p:nvPr/>
        </p:nvSpPr>
        <p:spPr>
          <a:xfrm>
            <a:off x="940875" y="944034"/>
            <a:ext cx="10217100" cy="535527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C00000"/>
              </a:buClr>
              <a:buSzPts val="1800"/>
              <a:buFont typeface="Noto Sans Symbols"/>
              <a:buChar char="●"/>
            </a:pPr>
            <a:r>
              <a:rPr lang="it-IT" sz="1800" b="1" dirty="0" err="1">
                <a:solidFill>
                  <a:schemeClr val="tx1">
                    <a:lumMod val="75000"/>
                    <a:lumOff val="25000"/>
                  </a:schemeClr>
                </a:solidFill>
                <a:latin typeface="Roboto"/>
                <a:ea typeface="Roboto"/>
                <a:cs typeface="Roboto"/>
                <a:sym typeface="Roboto"/>
              </a:rPr>
              <a:t>Excelsior</a:t>
            </a:r>
            <a:r>
              <a:rPr lang="it-IT" sz="1800" dirty="0">
                <a:solidFill>
                  <a:schemeClr val="tx1">
                    <a:lumMod val="75000"/>
                    <a:lumOff val="25000"/>
                  </a:schemeClr>
                </a:solidFill>
                <a:latin typeface="Roboto"/>
                <a:ea typeface="Roboto"/>
                <a:cs typeface="Roboto"/>
                <a:sym typeface="Roboto"/>
              </a:rPr>
              <a:t> è il più ampio sistema informativo sulla </a:t>
            </a:r>
            <a:r>
              <a:rPr lang="it-IT" sz="1800" b="1" dirty="0">
                <a:solidFill>
                  <a:schemeClr val="tx1">
                    <a:lumMod val="75000"/>
                    <a:lumOff val="25000"/>
                  </a:schemeClr>
                </a:solidFill>
                <a:latin typeface="Roboto"/>
                <a:ea typeface="Roboto"/>
                <a:cs typeface="Roboto"/>
                <a:sym typeface="Roboto"/>
              </a:rPr>
              <a:t>domanda di profili professionali </a:t>
            </a:r>
            <a:r>
              <a:rPr lang="it-IT" sz="1800" dirty="0">
                <a:solidFill>
                  <a:schemeClr val="tx1">
                    <a:lumMod val="75000"/>
                    <a:lumOff val="25000"/>
                  </a:schemeClr>
                </a:solidFill>
                <a:latin typeface="Roboto"/>
                <a:ea typeface="Roboto"/>
                <a:cs typeface="Roboto"/>
                <a:sym typeface="Roboto"/>
              </a:rPr>
              <a:t>delle imprese italiane </a:t>
            </a:r>
            <a:endParaRPr dirty="0">
              <a:solidFill>
                <a:schemeClr val="tx1">
                  <a:lumMod val="75000"/>
                  <a:lumOff val="25000"/>
                </a:schemeClr>
              </a:solidFill>
              <a:latin typeface="Roboto"/>
              <a:ea typeface="Roboto"/>
              <a:cs typeface="Roboto"/>
              <a:sym typeface="Roboto"/>
            </a:endParaRPr>
          </a:p>
          <a:p>
            <a:pPr marL="285750" marR="0" lvl="0" indent="-171450" algn="l" rtl="0">
              <a:spcBef>
                <a:spcPts val="0"/>
              </a:spcBef>
              <a:spcAft>
                <a:spcPts val="0"/>
              </a:spcAft>
              <a:buClr>
                <a:schemeClr val="dk1"/>
              </a:buClr>
              <a:buSzPts val="1800"/>
              <a:buFont typeface="Noto Sans Symbols"/>
              <a:buNone/>
            </a:pPr>
            <a:endParaRPr sz="1800" dirty="0">
              <a:solidFill>
                <a:schemeClr val="tx1">
                  <a:lumMod val="75000"/>
                  <a:lumOff val="25000"/>
                </a:schemeClr>
              </a:solidFill>
              <a:latin typeface="Roboto"/>
              <a:ea typeface="Roboto"/>
              <a:cs typeface="Roboto"/>
              <a:sym typeface="Roboto"/>
            </a:endParaRPr>
          </a:p>
          <a:p>
            <a:pPr marL="285750" marR="0" lvl="0" indent="-285750" algn="l" rtl="0">
              <a:spcBef>
                <a:spcPts val="0"/>
              </a:spcBef>
              <a:spcAft>
                <a:spcPts val="0"/>
              </a:spcAft>
              <a:buClr>
                <a:srgbClr val="C00000"/>
              </a:buClr>
              <a:buSzPts val="1800"/>
              <a:buFont typeface="Noto Sans Symbols"/>
              <a:buChar char="●"/>
            </a:pPr>
            <a:r>
              <a:rPr lang="it-IT" sz="1800" dirty="0">
                <a:solidFill>
                  <a:schemeClr val="tx1">
                    <a:lumMod val="75000"/>
                    <a:lumOff val="25000"/>
                  </a:schemeClr>
                </a:solidFill>
                <a:latin typeface="Roboto"/>
                <a:ea typeface="Roboto"/>
                <a:cs typeface="Roboto"/>
                <a:sym typeface="Roboto"/>
              </a:rPr>
              <a:t>E’ tra le indagini ufficiali del </a:t>
            </a:r>
            <a:r>
              <a:rPr lang="it-IT" sz="1800" b="1" dirty="0">
                <a:solidFill>
                  <a:schemeClr val="tx1">
                    <a:lumMod val="75000"/>
                    <a:lumOff val="25000"/>
                  </a:schemeClr>
                </a:solidFill>
                <a:latin typeface="Roboto"/>
                <a:ea typeface="Roboto"/>
                <a:cs typeface="Roboto"/>
                <a:sym typeface="Roboto"/>
              </a:rPr>
              <a:t>Sistema Statistico Nazionale (SISTAN) </a:t>
            </a:r>
            <a:r>
              <a:rPr lang="it-IT" sz="1800" dirty="0">
                <a:solidFill>
                  <a:schemeClr val="tx1">
                    <a:lumMod val="75000"/>
                    <a:lumOff val="25000"/>
                  </a:schemeClr>
                </a:solidFill>
                <a:latin typeface="Roboto"/>
                <a:ea typeface="Roboto"/>
                <a:cs typeface="Roboto"/>
                <a:sym typeface="Roboto"/>
              </a:rPr>
              <a:t>italiano</a:t>
            </a:r>
            <a:endParaRPr dirty="0">
              <a:solidFill>
                <a:schemeClr val="tx1">
                  <a:lumMod val="75000"/>
                  <a:lumOff val="25000"/>
                </a:schemeClr>
              </a:solidFill>
              <a:latin typeface="Roboto"/>
              <a:ea typeface="Roboto"/>
              <a:cs typeface="Roboto"/>
              <a:sym typeface="Roboto"/>
            </a:endParaRPr>
          </a:p>
          <a:p>
            <a:pPr marL="0" marR="0" lvl="0" indent="0" algn="l" rtl="0">
              <a:spcBef>
                <a:spcPts val="0"/>
              </a:spcBef>
              <a:spcAft>
                <a:spcPts val="0"/>
              </a:spcAft>
              <a:buNone/>
            </a:pPr>
            <a:r>
              <a:rPr lang="it-IT" sz="1800" dirty="0">
                <a:solidFill>
                  <a:schemeClr val="tx1">
                    <a:lumMod val="75000"/>
                    <a:lumOff val="25000"/>
                  </a:schemeClr>
                </a:solidFill>
                <a:latin typeface="Roboto"/>
                <a:ea typeface="Roboto"/>
                <a:cs typeface="Roboto"/>
                <a:sym typeface="Roboto"/>
              </a:rPr>
              <a:t> </a:t>
            </a:r>
            <a:endParaRPr dirty="0">
              <a:solidFill>
                <a:schemeClr val="tx1">
                  <a:lumMod val="75000"/>
                  <a:lumOff val="25000"/>
                </a:schemeClr>
              </a:solidFill>
              <a:latin typeface="Roboto"/>
              <a:ea typeface="Roboto"/>
              <a:cs typeface="Roboto"/>
              <a:sym typeface="Roboto"/>
            </a:endParaRPr>
          </a:p>
          <a:p>
            <a:pPr marL="285750" marR="0" lvl="0" indent="-285750" algn="l" rtl="0">
              <a:spcBef>
                <a:spcPts val="0"/>
              </a:spcBef>
              <a:spcAft>
                <a:spcPts val="0"/>
              </a:spcAft>
              <a:buClr>
                <a:srgbClr val="C00000"/>
              </a:buClr>
              <a:buSzPts val="1800"/>
              <a:buFont typeface="Noto Sans Symbols"/>
              <a:buChar char="●"/>
            </a:pPr>
            <a:r>
              <a:rPr lang="it-IT" sz="1800" dirty="0">
                <a:solidFill>
                  <a:schemeClr val="tx1">
                    <a:lumMod val="75000"/>
                    <a:lumOff val="25000"/>
                  </a:schemeClr>
                </a:solidFill>
                <a:latin typeface="Roboto"/>
                <a:ea typeface="Roboto"/>
                <a:cs typeface="Roboto"/>
                <a:sym typeface="Roboto"/>
              </a:rPr>
              <a:t>E’ promosso da oltre 20 anni da </a:t>
            </a:r>
            <a:r>
              <a:rPr lang="it-IT" sz="1800" dirty="0" err="1">
                <a:solidFill>
                  <a:schemeClr val="tx1">
                    <a:lumMod val="75000"/>
                    <a:lumOff val="25000"/>
                  </a:schemeClr>
                </a:solidFill>
                <a:latin typeface="Roboto"/>
                <a:ea typeface="Roboto"/>
                <a:cs typeface="Roboto"/>
                <a:sym typeface="Roboto"/>
              </a:rPr>
              <a:t>Unioncamere</a:t>
            </a:r>
            <a:r>
              <a:rPr lang="it-IT" sz="1800" dirty="0">
                <a:solidFill>
                  <a:schemeClr val="tx1">
                    <a:lumMod val="75000"/>
                    <a:lumOff val="25000"/>
                  </a:schemeClr>
                </a:solidFill>
                <a:latin typeface="Roboto"/>
                <a:ea typeface="Roboto"/>
                <a:cs typeface="Roboto"/>
                <a:sym typeface="Roboto"/>
              </a:rPr>
              <a:t> insieme a Ministero del </a:t>
            </a:r>
            <a:r>
              <a:rPr lang="it-IT" sz="1800" b="1" dirty="0">
                <a:solidFill>
                  <a:schemeClr val="tx1">
                    <a:lumMod val="75000"/>
                    <a:lumOff val="25000"/>
                  </a:schemeClr>
                </a:solidFill>
                <a:latin typeface="Roboto"/>
                <a:ea typeface="Roboto"/>
                <a:cs typeface="Roboto"/>
                <a:sym typeface="Roboto"/>
              </a:rPr>
              <a:t>Lavoro/Agenzia Nazionale per le Politiche Attive del Lavoro (ANPAL) </a:t>
            </a:r>
            <a:endParaRPr dirty="0">
              <a:solidFill>
                <a:schemeClr val="tx1">
                  <a:lumMod val="75000"/>
                  <a:lumOff val="25000"/>
                </a:schemeClr>
              </a:solidFill>
              <a:latin typeface="Roboto"/>
              <a:ea typeface="Roboto"/>
              <a:cs typeface="Roboto"/>
              <a:sym typeface="Roboto"/>
            </a:endParaRPr>
          </a:p>
          <a:p>
            <a:pPr marL="285750" marR="0" lvl="0" indent="-171450" algn="l" rtl="0">
              <a:spcBef>
                <a:spcPts val="0"/>
              </a:spcBef>
              <a:spcAft>
                <a:spcPts val="0"/>
              </a:spcAft>
              <a:buClr>
                <a:schemeClr val="dk1"/>
              </a:buClr>
              <a:buSzPts val="1800"/>
              <a:buFont typeface="Noto Sans Symbols"/>
              <a:buNone/>
            </a:pPr>
            <a:endParaRPr sz="1800" dirty="0">
              <a:solidFill>
                <a:schemeClr val="tx1">
                  <a:lumMod val="75000"/>
                  <a:lumOff val="25000"/>
                </a:schemeClr>
              </a:solidFill>
              <a:latin typeface="Roboto"/>
              <a:ea typeface="Roboto"/>
              <a:cs typeface="Roboto"/>
              <a:sym typeface="Roboto"/>
            </a:endParaRPr>
          </a:p>
          <a:p>
            <a:pPr marL="285750" marR="0" lvl="0" indent="-285750" algn="l" rtl="0">
              <a:spcBef>
                <a:spcPts val="0"/>
              </a:spcBef>
              <a:spcAft>
                <a:spcPts val="0"/>
              </a:spcAft>
              <a:buClr>
                <a:srgbClr val="C00000"/>
              </a:buClr>
              <a:buSzPts val="1800"/>
              <a:buFont typeface="Noto Sans Symbols"/>
              <a:buChar char="●"/>
            </a:pPr>
            <a:r>
              <a:rPr lang="it-IT" sz="1800" dirty="0">
                <a:solidFill>
                  <a:schemeClr val="tx1">
                    <a:lumMod val="75000"/>
                    <a:lumOff val="25000"/>
                  </a:schemeClr>
                </a:solidFill>
                <a:latin typeface="Roboto"/>
                <a:ea typeface="Roboto"/>
                <a:cs typeface="Roboto"/>
                <a:sym typeface="Roboto"/>
              </a:rPr>
              <a:t>E’ fondato sul </a:t>
            </a:r>
            <a:r>
              <a:rPr lang="it-IT" sz="1800" b="1" dirty="0">
                <a:solidFill>
                  <a:schemeClr val="tx1">
                    <a:lumMod val="75000"/>
                    <a:lumOff val="25000"/>
                  </a:schemeClr>
                </a:solidFill>
                <a:latin typeface="Roboto"/>
                <a:ea typeface="Roboto"/>
                <a:cs typeface="Roboto"/>
                <a:sym typeface="Roboto"/>
              </a:rPr>
              <a:t>Registro delle Imprese, integrato con le informazioni occupazionali provenienti da fonte INPS </a:t>
            </a:r>
            <a:endParaRPr dirty="0">
              <a:solidFill>
                <a:schemeClr val="tx1">
                  <a:lumMod val="75000"/>
                  <a:lumOff val="25000"/>
                </a:schemeClr>
              </a:solidFill>
              <a:latin typeface="Roboto"/>
              <a:ea typeface="Roboto"/>
              <a:cs typeface="Roboto"/>
              <a:sym typeface="Roboto"/>
            </a:endParaRPr>
          </a:p>
          <a:p>
            <a:pPr marL="285750" marR="0" lvl="0" indent="-171450" algn="l" rtl="0">
              <a:spcBef>
                <a:spcPts val="0"/>
              </a:spcBef>
              <a:spcAft>
                <a:spcPts val="0"/>
              </a:spcAft>
              <a:buClr>
                <a:schemeClr val="dk1"/>
              </a:buClr>
              <a:buSzPts val="1800"/>
              <a:buFont typeface="Noto Sans Symbols"/>
              <a:buNone/>
            </a:pPr>
            <a:endParaRPr sz="1800" dirty="0">
              <a:solidFill>
                <a:schemeClr val="tx1">
                  <a:lumMod val="75000"/>
                  <a:lumOff val="25000"/>
                </a:schemeClr>
              </a:solidFill>
              <a:latin typeface="Roboto"/>
              <a:ea typeface="Roboto"/>
              <a:cs typeface="Roboto"/>
              <a:sym typeface="Roboto"/>
            </a:endParaRPr>
          </a:p>
          <a:p>
            <a:pPr marL="285750" marR="0" lvl="0" indent="-285750" algn="l" rtl="0">
              <a:spcBef>
                <a:spcPts val="0"/>
              </a:spcBef>
              <a:spcAft>
                <a:spcPts val="0"/>
              </a:spcAft>
              <a:buClr>
                <a:srgbClr val="C00000"/>
              </a:buClr>
              <a:buSzPts val="1800"/>
              <a:buFont typeface="Noto Sans Symbols"/>
              <a:buChar char="●"/>
            </a:pPr>
            <a:r>
              <a:rPr lang="it-IT" sz="1800" dirty="0">
                <a:solidFill>
                  <a:schemeClr val="tx1">
                    <a:lumMod val="75000"/>
                    <a:lumOff val="25000"/>
                  </a:schemeClr>
                </a:solidFill>
                <a:latin typeface="Roboto"/>
                <a:ea typeface="Roboto"/>
                <a:cs typeface="Roboto"/>
                <a:sym typeface="Roboto"/>
              </a:rPr>
              <a:t>E’ supportato dalla </a:t>
            </a:r>
            <a:r>
              <a:rPr lang="it-IT" sz="1800" b="1" dirty="0">
                <a:solidFill>
                  <a:schemeClr val="tx1">
                    <a:lumMod val="75000"/>
                    <a:lumOff val="25000"/>
                  </a:schemeClr>
                </a:solidFill>
                <a:latin typeface="Roboto"/>
                <a:ea typeface="Roboto"/>
                <a:cs typeface="Roboto"/>
                <a:sym typeface="Roboto"/>
              </a:rPr>
              <a:t>rete delle Camere di Commercio</a:t>
            </a:r>
            <a:r>
              <a:rPr lang="it-IT" sz="1800" dirty="0">
                <a:solidFill>
                  <a:schemeClr val="tx1">
                    <a:lumMod val="75000"/>
                    <a:lumOff val="25000"/>
                  </a:schemeClr>
                </a:solidFill>
                <a:latin typeface="Roboto"/>
                <a:ea typeface="Roboto"/>
                <a:cs typeface="Roboto"/>
                <a:sym typeface="Roboto"/>
              </a:rPr>
              <a:t> per le interviste che mensilmente vengono svolte su un campione rappresentativo di imprese.</a:t>
            </a:r>
            <a:endParaRPr dirty="0">
              <a:solidFill>
                <a:schemeClr val="tx1">
                  <a:lumMod val="75000"/>
                  <a:lumOff val="25000"/>
                </a:schemeClr>
              </a:solidFill>
              <a:latin typeface="Roboto"/>
              <a:ea typeface="Roboto"/>
              <a:cs typeface="Roboto"/>
              <a:sym typeface="Roboto"/>
            </a:endParaRPr>
          </a:p>
          <a:p>
            <a:pPr marL="285750" marR="0" lvl="0" indent="-171450" algn="l" rtl="0">
              <a:spcBef>
                <a:spcPts val="0"/>
              </a:spcBef>
              <a:spcAft>
                <a:spcPts val="0"/>
              </a:spcAft>
              <a:buClr>
                <a:schemeClr val="dk1"/>
              </a:buClr>
              <a:buSzPts val="1800"/>
              <a:buFont typeface="Noto Sans Symbols"/>
              <a:buNone/>
            </a:pPr>
            <a:endParaRPr sz="1800" dirty="0">
              <a:solidFill>
                <a:schemeClr val="tx1">
                  <a:lumMod val="75000"/>
                  <a:lumOff val="25000"/>
                </a:schemeClr>
              </a:solidFill>
              <a:latin typeface="Roboto"/>
              <a:ea typeface="Roboto"/>
              <a:cs typeface="Roboto"/>
              <a:sym typeface="Roboto"/>
            </a:endParaRPr>
          </a:p>
          <a:p>
            <a:pPr marL="285750" marR="0" lvl="0" indent="-285750" algn="l" rtl="0">
              <a:spcBef>
                <a:spcPts val="0"/>
              </a:spcBef>
              <a:spcAft>
                <a:spcPts val="0"/>
              </a:spcAft>
              <a:buClr>
                <a:srgbClr val="C00000"/>
              </a:buClr>
              <a:buSzPts val="1800"/>
              <a:buFont typeface="Noto Sans Symbols"/>
              <a:buChar char="●"/>
            </a:pPr>
            <a:r>
              <a:rPr lang="it-IT" sz="1800" dirty="0">
                <a:solidFill>
                  <a:schemeClr val="tx1">
                    <a:lumMod val="75000"/>
                    <a:lumOff val="25000"/>
                  </a:schemeClr>
                </a:solidFill>
                <a:latin typeface="Roboto"/>
                <a:ea typeface="Roboto"/>
                <a:cs typeface="Roboto"/>
                <a:sym typeface="Roboto"/>
              </a:rPr>
              <a:t>Attualmente ha come </a:t>
            </a:r>
            <a:r>
              <a:rPr lang="it-IT" sz="1800" b="1" dirty="0">
                <a:solidFill>
                  <a:schemeClr val="tx1">
                    <a:lumMod val="75000"/>
                    <a:lumOff val="25000"/>
                  </a:schemeClr>
                </a:solidFill>
                <a:latin typeface="Roboto"/>
                <a:ea typeface="Roboto"/>
                <a:cs typeface="Roboto"/>
                <a:sym typeface="Roboto"/>
              </a:rPr>
              <a:t>campo di osservazione tutte le imprese iscritte ai Registri delle Camere di commercio</a:t>
            </a:r>
            <a:r>
              <a:rPr lang="it-IT" sz="1800" dirty="0">
                <a:solidFill>
                  <a:schemeClr val="tx1">
                    <a:lumMod val="75000"/>
                    <a:lumOff val="25000"/>
                  </a:schemeClr>
                </a:solidFill>
                <a:latin typeface="Roboto"/>
                <a:ea typeface="Roboto"/>
                <a:cs typeface="Roboto"/>
                <a:sym typeface="Roboto"/>
              </a:rPr>
              <a:t>, con almeno un addetto dipendente dei diversi settori economici (</a:t>
            </a:r>
            <a:r>
              <a:rPr lang="it-IT" sz="1800" b="1" dirty="0">
                <a:solidFill>
                  <a:schemeClr val="tx1">
                    <a:lumMod val="75000"/>
                    <a:lumOff val="25000"/>
                  </a:schemeClr>
                </a:solidFill>
                <a:latin typeface="Roboto"/>
                <a:ea typeface="Roboto"/>
                <a:cs typeface="Roboto"/>
                <a:sym typeface="Roboto"/>
              </a:rPr>
              <a:t>esclusa l’agricoltura e la PA</a:t>
            </a:r>
            <a:r>
              <a:rPr lang="it-IT" sz="1800" dirty="0">
                <a:solidFill>
                  <a:schemeClr val="tx1">
                    <a:lumMod val="75000"/>
                    <a:lumOff val="25000"/>
                  </a:schemeClr>
                </a:solidFill>
                <a:latin typeface="Roboto"/>
                <a:ea typeface="Roboto"/>
                <a:cs typeface="Roboto"/>
                <a:sym typeface="Roboto"/>
              </a:rPr>
              <a:t>). Il campione è formato da circa </a:t>
            </a:r>
            <a:r>
              <a:rPr lang="it-IT" sz="1800" b="1" dirty="0">
                <a:solidFill>
                  <a:schemeClr val="tx1">
                    <a:lumMod val="75000"/>
                    <a:lumOff val="25000"/>
                  </a:schemeClr>
                </a:solidFill>
                <a:latin typeface="Roboto"/>
                <a:ea typeface="Roboto"/>
                <a:cs typeface="Roboto"/>
                <a:sym typeface="Roboto"/>
              </a:rPr>
              <a:t>100 mila imprese a livello nazionale</a:t>
            </a:r>
            <a:r>
              <a:rPr lang="it-IT" sz="1800" dirty="0">
                <a:solidFill>
                  <a:schemeClr val="tx1">
                    <a:lumMod val="75000"/>
                    <a:lumOff val="25000"/>
                  </a:schemeClr>
                </a:solidFill>
                <a:latin typeface="Roboto"/>
                <a:ea typeface="Roboto"/>
                <a:cs typeface="Roboto"/>
                <a:sym typeface="Roboto"/>
              </a:rPr>
              <a:t>: di queste circa </a:t>
            </a:r>
            <a:r>
              <a:rPr lang="it-IT" sz="1800" b="1" dirty="0">
                <a:solidFill>
                  <a:schemeClr val="tx1">
                    <a:lumMod val="75000"/>
                    <a:lumOff val="25000"/>
                  </a:schemeClr>
                </a:solidFill>
                <a:latin typeface="Roboto"/>
                <a:ea typeface="Roboto"/>
                <a:cs typeface="Roboto"/>
                <a:sym typeface="Roboto"/>
              </a:rPr>
              <a:t>3.400 sono rappresentative della Liguria e 1.500 di Genova</a:t>
            </a:r>
            <a:r>
              <a:rPr lang="it-IT" sz="1800" dirty="0">
                <a:solidFill>
                  <a:schemeClr val="tx1">
                    <a:lumMod val="75000"/>
                    <a:lumOff val="25000"/>
                  </a:schemeClr>
                </a:solidFill>
                <a:latin typeface="Roboto"/>
                <a:ea typeface="Roboto"/>
                <a:cs typeface="Roboto"/>
                <a:sym typeface="Roboto"/>
              </a:rPr>
              <a:t>.</a:t>
            </a:r>
            <a:endParaRPr dirty="0">
              <a:solidFill>
                <a:schemeClr val="tx1">
                  <a:lumMod val="75000"/>
                  <a:lumOff val="25000"/>
                </a:schemeClr>
              </a:solidFill>
              <a:latin typeface="Roboto"/>
              <a:ea typeface="Roboto"/>
              <a:cs typeface="Roboto"/>
              <a:sym typeface="Roboto"/>
            </a:endParaRPr>
          </a:p>
          <a:p>
            <a:pPr marL="285750" marR="0" lvl="0" indent="-171450" algn="l" rtl="0">
              <a:spcBef>
                <a:spcPts val="0"/>
              </a:spcBef>
              <a:spcAft>
                <a:spcPts val="0"/>
              </a:spcAft>
              <a:buClr>
                <a:schemeClr val="dk1"/>
              </a:buClr>
              <a:buSzPts val="1800"/>
              <a:buFont typeface="Noto Sans Symbols"/>
              <a:buNone/>
            </a:pPr>
            <a:endParaRPr sz="1800" dirty="0">
              <a:solidFill>
                <a:schemeClr val="tx1">
                  <a:lumMod val="75000"/>
                  <a:lumOff val="25000"/>
                </a:schemeClr>
              </a:solidFill>
              <a:latin typeface="Calibri"/>
              <a:ea typeface="Calibri"/>
              <a:cs typeface="Calibri"/>
              <a:sym typeface="Calibri"/>
            </a:endParaRPr>
          </a:p>
        </p:txBody>
      </p:sp>
    </p:spTree>
    <p:extLst>
      <p:ext uri="{BB962C8B-B14F-4D97-AF65-F5344CB8AC3E}">
        <p14:creationId xmlns:p14="http://schemas.microsoft.com/office/powerpoint/2010/main" val="181941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ge_cdc_ml_A_pos_CMYK_2_0 trasparente"/>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50825" y="147638"/>
            <a:ext cx="23749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
          <p:cNvGrpSpPr>
            <a:grpSpLocks/>
          </p:cNvGrpSpPr>
          <p:nvPr/>
        </p:nvGrpSpPr>
        <p:grpSpPr bwMode="auto">
          <a:xfrm>
            <a:off x="1588" y="5037513"/>
            <a:ext cx="12190412" cy="1820487"/>
            <a:chOff x="1" y="3641"/>
            <a:chExt cx="5759" cy="679"/>
          </a:xfrm>
        </p:grpSpPr>
        <p:pic>
          <p:nvPicPr>
            <p:cNvPr id="7" name="Picture 5" descr="piede slitta"/>
            <p:cNvPicPr>
              <a:picLocks noChangeAspect="1" noChangeArrowheads="1"/>
            </p:cNvPicPr>
            <p:nvPr/>
          </p:nvPicPr>
          <p:blipFill>
            <a:blip r:embed="rId3">
              <a:extLst>
                <a:ext uri="{28A0092B-C50C-407E-A947-70E740481C1C}">
                  <a14:useLocalDpi xmlns:a14="http://schemas.microsoft.com/office/drawing/2010/main" val="0"/>
                </a:ext>
              </a:extLst>
            </a:blip>
            <a:srcRect l="1198" r="410" b="8640"/>
            <a:stretch>
              <a:fillRect/>
            </a:stretch>
          </p:blipFill>
          <p:spPr bwMode="auto">
            <a:xfrm>
              <a:off x="1"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it-IT" altLang="it-IT" sz="1200" b="1" dirty="0">
                <a:solidFill>
                  <a:schemeClr val="accent1"/>
                </a:solidFill>
                <a:latin typeface="Arial" panose="020B0604020202020204" pitchFamily="34" charset="0"/>
              </a:endParaRPr>
            </a:p>
          </p:txBody>
        </p:sp>
      </p:grpSp>
      <p:sp>
        <p:nvSpPr>
          <p:cNvPr id="3" name="Rectangle 8">
            <a:extLst>
              <a:ext uri="{FF2B5EF4-FFF2-40B4-BE49-F238E27FC236}">
                <a16:creationId xmlns:a16="http://schemas.microsoft.com/office/drawing/2014/main" id="{10FE8159-5DAB-78BA-21CF-E1627BE65B72}"/>
              </a:ext>
            </a:extLst>
          </p:cNvPr>
          <p:cNvSpPr>
            <a:spLocks noChangeArrowheads="1"/>
          </p:cNvSpPr>
          <p:nvPr/>
        </p:nvSpPr>
        <p:spPr bwMode="auto">
          <a:xfrm>
            <a:off x="3601075" y="6495028"/>
            <a:ext cx="4896700"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grpSp>
        <p:nvGrpSpPr>
          <p:cNvPr id="11" name="Google Shape;121;p3"/>
          <p:cNvGrpSpPr/>
          <p:nvPr/>
        </p:nvGrpSpPr>
        <p:grpSpPr>
          <a:xfrm>
            <a:off x="2399169" y="722171"/>
            <a:ext cx="7011283" cy="5196538"/>
            <a:chOff x="0" y="876299"/>
            <a:chExt cx="7081381" cy="5544119"/>
          </a:xfrm>
        </p:grpSpPr>
        <p:pic>
          <p:nvPicPr>
            <p:cNvPr id="12" name="Google Shape;122;p3"/>
            <p:cNvPicPr preferRelativeResize="0"/>
            <p:nvPr/>
          </p:nvPicPr>
          <p:blipFill>
            <a:blip r:embed="rId4">
              <a:alphaModFix/>
            </a:blip>
            <a:stretch>
              <a:fillRect/>
            </a:stretch>
          </p:blipFill>
          <p:spPr>
            <a:xfrm>
              <a:off x="6039496" y="1097700"/>
              <a:ext cx="568578" cy="614700"/>
            </a:xfrm>
            <a:prstGeom prst="rect">
              <a:avLst/>
            </a:prstGeom>
            <a:noFill/>
            <a:ln>
              <a:noFill/>
            </a:ln>
          </p:spPr>
        </p:pic>
        <p:pic>
          <p:nvPicPr>
            <p:cNvPr id="13" name="Google Shape;123;p3"/>
            <p:cNvPicPr preferRelativeResize="0"/>
            <p:nvPr/>
          </p:nvPicPr>
          <p:blipFill>
            <a:blip r:embed="rId5">
              <a:alphaModFix/>
            </a:blip>
            <a:stretch>
              <a:fillRect/>
            </a:stretch>
          </p:blipFill>
          <p:spPr>
            <a:xfrm>
              <a:off x="6039500" y="1797025"/>
              <a:ext cx="568575" cy="635464"/>
            </a:xfrm>
            <a:prstGeom prst="rect">
              <a:avLst/>
            </a:prstGeom>
            <a:noFill/>
            <a:ln>
              <a:noFill/>
            </a:ln>
          </p:spPr>
        </p:pic>
        <p:pic>
          <p:nvPicPr>
            <p:cNvPr id="14" name="Google Shape;124;p3"/>
            <p:cNvPicPr preferRelativeResize="0"/>
            <p:nvPr/>
          </p:nvPicPr>
          <p:blipFill>
            <a:blip r:embed="rId6">
              <a:alphaModFix/>
            </a:blip>
            <a:stretch>
              <a:fillRect/>
            </a:stretch>
          </p:blipFill>
          <p:spPr>
            <a:xfrm>
              <a:off x="5566200" y="2517125"/>
              <a:ext cx="1515181" cy="728650"/>
            </a:xfrm>
            <a:prstGeom prst="rect">
              <a:avLst/>
            </a:prstGeom>
            <a:noFill/>
            <a:ln>
              <a:noFill/>
            </a:ln>
          </p:spPr>
        </p:pic>
        <p:grpSp>
          <p:nvGrpSpPr>
            <p:cNvPr id="15" name="Google Shape;125;p3"/>
            <p:cNvGrpSpPr/>
            <p:nvPr/>
          </p:nvGrpSpPr>
          <p:grpSpPr>
            <a:xfrm>
              <a:off x="0" y="876299"/>
              <a:ext cx="5944853" cy="5544119"/>
              <a:chOff x="0" y="956673"/>
              <a:chExt cx="5579402" cy="5463801"/>
            </a:xfrm>
          </p:grpSpPr>
          <p:pic>
            <p:nvPicPr>
              <p:cNvPr id="21" name="Google Shape;126;p3"/>
              <p:cNvPicPr preferRelativeResize="0"/>
              <p:nvPr/>
            </p:nvPicPr>
            <p:blipFill>
              <a:blip r:embed="rId7">
                <a:alphaModFix/>
              </a:blip>
              <a:stretch>
                <a:fillRect/>
              </a:stretch>
            </p:blipFill>
            <p:spPr>
              <a:xfrm>
                <a:off x="0" y="956673"/>
                <a:ext cx="5579402" cy="4184552"/>
              </a:xfrm>
              <a:prstGeom prst="rect">
                <a:avLst/>
              </a:prstGeom>
              <a:noFill/>
              <a:ln>
                <a:noFill/>
              </a:ln>
            </p:spPr>
          </p:pic>
          <p:pic>
            <p:nvPicPr>
              <p:cNvPr id="22" name="Google Shape;127;p3"/>
              <p:cNvPicPr preferRelativeResize="0"/>
              <p:nvPr/>
            </p:nvPicPr>
            <p:blipFill rotWithShape="1">
              <a:blip r:embed="rId8">
                <a:alphaModFix/>
              </a:blip>
              <a:srcRect l="22239" t="20891" b="40015"/>
              <a:stretch/>
            </p:blipFill>
            <p:spPr>
              <a:xfrm>
                <a:off x="1278625" y="4798950"/>
                <a:ext cx="4300774" cy="1621524"/>
              </a:xfrm>
              <a:prstGeom prst="rect">
                <a:avLst/>
              </a:prstGeom>
              <a:noFill/>
              <a:ln>
                <a:noFill/>
              </a:ln>
            </p:spPr>
          </p:pic>
        </p:grpSp>
        <p:pic>
          <p:nvPicPr>
            <p:cNvPr id="16" name="Google Shape;128;p3"/>
            <p:cNvPicPr preferRelativeResize="0"/>
            <p:nvPr/>
          </p:nvPicPr>
          <p:blipFill>
            <a:blip r:embed="rId9">
              <a:alphaModFix/>
            </a:blip>
            <a:stretch>
              <a:fillRect/>
            </a:stretch>
          </p:blipFill>
          <p:spPr>
            <a:xfrm>
              <a:off x="6039502" y="3308825"/>
              <a:ext cx="568575" cy="638848"/>
            </a:xfrm>
            <a:prstGeom prst="rect">
              <a:avLst/>
            </a:prstGeom>
            <a:noFill/>
            <a:ln>
              <a:noFill/>
            </a:ln>
          </p:spPr>
        </p:pic>
        <p:pic>
          <p:nvPicPr>
            <p:cNvPr id="17" name="Google Shape;129;p3"/>
            <p:cNvPicPr preferRelativeResize="0"/>
            <p:nvPr/>
          </p:nvPicPr>
          <p:blipFill>
            <a:blip r:embed="rId10">
              <a:alphaModFix/>
            </a:blip>
            <a:stretch>
              <a:fillRect/>
            </a:stretch>
          </p:blipFill>
          <p:spPr>
            <a:xfrm>
              <a:off x="6039502" y="4014463"/>
              <a:ext cx="568575" cy="646999"/>
            </a:xfrm>
            <a:prstGeom prst="rect">
              <a:avLst/>
            </a:prstGeom>
            <a:noFill/>
            <a:ln>
              <a:noFill/>
            </a:ln>
          </p:spPr>
        </p:pic>
        <p:pic>
          <p:nvPicPr>
            <p:cNvPr id="18" name="Google Shape;130;p3"/>
            <p:cNvPicPr preferRelativeResize="0"/>
            <p:nvPr/>
          </p:nvPicPr>
          <p:blipFill>
            <a:blip r:embed="rId11">
              <a:alphaModFix/>
            </a:blip>
            <a:stretch>
              <a:fillRect/>
            </a:stretch>
          </p:blipFill>
          <p:spPr>
            <a:xfrm>
              <a:off x="5717777" y="4731222"/>
              <a:ext cx="1212012" cy="728650"/>
            </a:xfrm>
            <a:prstGeom prst="rect">
              <a:avLst/>
            </a:prstGeom>
            <a:noFill/>
            <a:ln>
              <a:noFill/>
            </a:ln>
          </p:spPr>
        </p:pic>
        <p:pic>
          <p:nvPicPr>
            <p:cNvPr id="19" name="Google Shape;131;p3"/>
            <p:cNvPicPr preferRelativeResize="0"/>
            <p:nvPr/>
          </p:nvPicPr>
          <p:blipFill>
            <a:blip r:embed="rId12">
              <a:alphaModFix/>
            </a:blip>
            <a:stretch>
              <a:fillRect/>
            </a:stretch>
          </p:blipFill>
          <p:spPr>
            <a:xfrm>
              <a:off x="6039500" y="5524863"/>
              <a:ext cx="568575" cy="653587"/>
            </a:xfrm>
            <a:prstGeom prst="rect">
              <a:avLst/>
            </a:prstGeom>
            <a:noFill/>
            <a:ln>
              <a:noFill/>
            </a:ln>
          </p:spPr>
        </p:pic>
        <p:pic>
          <p:nvPicPr>
            <p:cNvPr id="20" name="Google Shape;132;p3"/>
            <p:cNvPicPr preferRelativeResize="0"/>
            <p:nvPr/>
          </p:nvPicPr>
          <p:blipFill rotWithShape="1">
            <a:blip r:embed="rId13">
              <a:alphaModFix/>
            </a:blip>
            <a:srcRect l="39441" r="46748"/>
            <a:stretch/>
          </p:blipFill>
          <p:spPr>
            <a:xfrm>
              <a:off x="448348" y="944725"/>
              <a:ext cx="963098" cy="5230249"/>
            </a:xfrm>
            <a:prstGeom prst="rect">
              <a:avLst/>
            </a:prstGeom>
            <a:noFill/>
            <a:ln>
              <a:noFill/>
            </a:ln>
          </p:spPr>
        </p:pic>
      </p:grpSp>
      <p:sp>
        <p:nvSpPr>
          <p:cNvPr id="23" name="Google Shape;114;p3"/>
          <p:cNvSpPr/>
          <p:nvPr/>
        </p:nvSpPr>
        <p:spPr>
          <a:xfrm>
            <a:off x="3195959" y="168474"/>
            <a:ext cx="7955100" cy="3846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900" b="1" dirty="0">
                <a:solidFill>
                  <a:schemeClr val="tx1">
                    <a:lumMod val="75000"/>
                    <a:lumOff val="25000"/>
                  </a:schemeClr>
                </a:solidFill>
                <a:latin typeface="Roboto"/>
                <a:ea typeface="Roboto"/>
                <a:cs typeface="Roboto"/>
                <a:sym typeface="Roboto"/>
              </a:rPr>
              <a:t>Modalità di diffusione/comunicazione </a:t>
            </a:r>
            <a:endParaRPr sz="1900" b="1" dirty="0">
              <a:solidFill>
                <a:schemeClr val="tx1">
                  <a:lumMod val="75000"/>
                  <a:lumOff val="25000"/>
                </a:schemeClr>
              </a:solidFill>
              <a:latin typeface="Roboto"/>
              <a:ea typeface="Roboto"/>
              <a:cs typeface="Roboto"/>
              <a:sym typeface="Roboto"/>
            </a:endParaRPr>
          </a:p>
        </p:txBody>
      </p:sp>
    </p:spTree>
    <p:extLst>
      <p:ext uri="{BB962C8B-B14F-4D97-AF65-F5344CB8AC3E}">
        <p14:creationId xmlns:p14="http://schemas.microsoft.com/office/powerpoint/2010/main" val="80296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ge_cdc_ml_A_pos_CMYK_2_0 trasparente"/>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50825" y="147638"/>
            <a:ext cx="23749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
          <p:cNvGrpSpPr>
            <a:grpSpLocks/>
          </p:cNvGrpSpPr>
          <p:nvPr/>
        </p:nvGrpSpPr>
        <p:grpSpPr bwMode="auto">
          <a:xfrm>
            <a:off x="1588" y="5037513"/>
            <a:ext cx="12190412" cy="1820487"/>
            <a:chOff x="1" y="3641"/>
            <a:chExt cx="5759" cy="679"/>
          </a:xfrm>
        </p:grpSpPr>
        <p:pic>
          <p:nvPicPr>
            <p:cNvPr id="7" name="Picture 5" descr="piede slitta"/>
            <p:cNvPicPr>
              <a:picLocks noChangeAspect="1" noChangeArrowheads="1"/>
            </p:cNvPicPr>
            <p:nvPr/>
          </p:nvPicPr>
          <p:blipFill>
            <a:blip r:embed="rId3">
              <a:extLst>
                <a:ext uri="{28A0092B-C50C-407E-A947-70E740481C1C}">
                  <a14:useLocalDpi xmlns:a14="http://schemas.microsoft.com/office/drawing/2010/main" val="0"/>
                </a:ext>
              </a:extLst>
            </a:blip>
            <a:srcRect l="1198" r="410" b="8640"/>
            <a:stretch>
              <a:fillRect/>
            </a:stretch>
          </p:blipFill>
          <p:spPr bwMode="auto">
            <a:xfrm>
              <a:off x="1"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it-IT" altLang="it-IT" sz="1200" b="1" dirty="0">
                <a:solidFill>
                  <a:schemeClr val="accent1"/>
                </a:solidFill>
                <a:latin typeface="Arial" panose="020B0604020202020204" pitchFamily="34" charset="0"/>
              </a:endParaRPr>
            </a:p>
          </p:txBody>
        </p:sp>
      </p:grpSp>
      <p:sp>
        <p:nvSpPr>
          <p:cNvPr id="3" name="Rectangle 8">
            <a:extLst>
              <a:ext uri="{FF2B5EF4-FFF2-40B4-BE49-F238E27FC236}">
                <a16:creationId xmlns:a16="http://schemas.microsoft.com/office/drawing/2014/main" id="{10FE8159-5DAB-78BA-21CF-E1627BE65B72}"/>
              </a:ext>
            </a:extLst>
          </p:cNvPr>
          <p:cNvSpPr>
            <a:spLocks noChangeArrowheads="1"/>
          </p:cNvSpPr>
          <p:nvPr/>
        </p:nvSpPr>
        <p:spPr bwMode="auto">
          <a:xfrm>
            <a:off x="3601075" y="6495028"/>
            <a:ext cx="4896700"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sp>
        <p:nvSpPr>
          <p:cNvPr id="4" name="CasellaDiTesto 3">
            <a:extLst>
              <a:ext uri="{FF2B5EF4-FFF2-40B4-BE49-F238E27FC236}">
                <a16:creationId xmlns:a16="http://schemas.microsoft.com/office/drawing/2014/main" id="{997EEAF8-95AF-E6C5-94E6-F87DE369D1BD}"/>
              </a:ext>
            </a:extLst>
          </p:cNvPr>
          <p:cNvSpPr txBox="1"/>
          <p:nvPr/>
        </p:nvSpPr>
        <p:spPr>
          <a:xfrm>
            <a:off x="0" y="1820487"/>
            <a:ext cx="12192000" cy="1815882"/>
          </a:xfrm>
          <a:prstGeom prst="rect">
            <a:avLst/>
          </a:prstGeom>
          <a:noFill/>
        </p:spPr>
        <p:txBody>
          <a:bodyPr wrap="square" rtlCol="0">
            <a:spAutoFit/>
          </a:bodyPr>
          <a:lstStyle/>
          <a:p>
            <a:pPr algn="ctr"/>
            <a:r>
              <a:rPr lang="it-IT" sz="2800" b="1" dirty="0" smtClean="0">
                <a:solidFill>
                  <a:schemeClr val="accent1"/>
                </a:solidFill>
                <a:effectLst>
                  <a:outerShdw blurRad="38100" dist="38100" dir="2700000" algn="tl">
                    <a:srgbClr val="000000">
                      <a:alpha val="43137"/>
                    </a:srgbClr>
                  </a:outerShdw>
                </a:effectLst>
              </a:rPr>
              <a:t>MONOGRAFIA EXCELSIOR</a:t>
            </a:r>
          </a:p>
          <a:p>
            <a:pPr algn="ctr"/>
            <a:endParaRPr lang="it-IT" sz="2800" b="1" dirty="0" smtClean="0">
              <a:solidFill>
                <a:schemeClr val="accent1"/>
              </a:solidFill>
              <a:effectLst>
                <a:outerShdw blurRad="38100" dist="38100" dir="2700000" algn="tl">
                  <a:srgbClr val="000000">
                    <a:alpha val="43137"/>
                  </a:srgbClr>
                </a:outerShdw>
              </a:effectLst>
            </a:endParaRPr>
          </a:p>
          <a:p>
            <a:pPr algn="ctr"/>
            <a:r>
              <a:rPr lang="it-IT" sz="2800" b="1" dirty="0" smtClean="0">
                <a:solidFill>
                  <a:schemeClr val="accent1"/>
                </a:solidFill>
                <a:effectLst>
                  <a:outerShdw blurRad="38100" dist="38100" dir="2700000" algn="tl">
                    <a:srgbClr val="000000">
                      <a:alpha val="43137"/>
                    </a:srgbClr>
                  </a:outerShdw>
                </a:effectLst>
              </a:rPr>
              <a:t>LE PROFESSIONI DEL «SAPER FARE» IN </a:t>
            </a:r>
            <a:r>
              <a:rPr lang="it-IT" sz="2800" b="1" dirty="0">
                <a:solidFill>
                  <a:schemeClr val="accent1"/>
                </a:solidFill>
                <a:effectLst>
                  <a:outerShdw blurRad="38100" dist="38100" dir="2700000" algn="tl">
                    <a:srgbClr val="000000">
                      <a:alpha val="43137"/>
                    </a:srgbClr>
                  </a:outerShdw>
                </a:effectLst>
              </a:rPr>
              <a:t>LIGURIA</a:t>
            </a:r>
          </a:p>
          <a:p>
            <a:endParaRPr lang="it-IT" sz="2800" dirty="0"/>
          </a:p>
        </p:txBody>
      </p:sp>
    </p:spTree>
    <p:extLst>
      <p:ext uri="{BB962C8B-B14F-4D97-AF65-F5344CB8AC3E}">
        <p14:creationId xmlns:p14="http://schemas.microsoft.com/office/powerpoint/2010/main" val="339635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2051720" cy="6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4"/>
          <p:cNvGrpSpPr>
            <a:grpSpLocks/>
          </p:cNvGrpSpPr>
          <p:nvPr/>
        </p:nvGrpSpPr>
        <p:grpSpPr bwMode="auto">
          <a:xfrm>
            <a:off x="0" y="5845968"/>
            <a:ext cx="12192000" cy="1039415"/>
            <a:chOff x="23" y="3641"/>
            <a:chExt cx="5759" cy="679"/>
          </a:xfrm>
        </p:grpSpPr>
        <p:pic>
          <p:nvPicPr>
            <p:cNvPr id="8" name="Picture 5" descr="piede slitta"/>
            <p:cNvPicPr>
              <a:picLocks noChangeAspect="1" noChangeArrowheads="1"/>
            </p:cNvPicPr>
            <p:nvPr/>
          </p:nvPicPr>
          <p:blipFill>
            <a:blip r:embed="rId4">
              <a:extLst>
                <a:ext uri="{28A0092B-C50C-407E-A947-70E740481C1C}">
                  <a14:useLocalDpi xmlns:a14="http://schemas.microsoft.com/office/drawing/2010/main" val="0"/>
                </a:ext>
              </a:extLst>
            </a:blip>
            <a:srcRect l="1198" r="410" b="8640"/>
            <a:stretch>
              <a:fillRect/>
            </a:stretch>
          </p:blipFill>
          <p:spPr bwMode="auto">
            <a:xfrm>
              <a:off x="23"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49"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eaLnBrk="1" hangingPunct="1"/>
              <a:r>
                <a:rPr lang="it-IT" altLang="it-IT" sz="1200" dirty="0">
                  <a:solidFill>
                    <a:schemeClr val="bg1"/>
                  </a:solidFill>
                </a:rPr>
                <a:t>Pag. </a:t>
              </a:r>
              <a:fld id="{256B57DA-1A51-46B5-836E-D74D4AB163B2}" type="slidenum">
                <a:rPr lang="it-IT" altLang="it-IT" sz="1200">
                  <a:solidFill>
                    <a:schemeClr val="bg1"/>
                  </a:solidFill>
                </a:rPr>
                <a:pPr eaLnBrk="1" hangingPunct="1"/>
                <a:t>5</a:t>
              </a:fld>
              <a:endParaRPr lang="it-IT" altLang="it-IT" sz="1200" dirty="0">
                <a:solidFill>
                  <a:schemeClr val="bg1"/>
                </a:solidFill>
              </a:endParaRPr>
            </a:p>
          </p:txBody>
        </p:sp>
        <p:sp>
          <p:nvSpPr>
            <p:cNvPr id="10"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r" eaLnBrk="1" hangingPunct="1"/>
              <a:endParaRPr lang="it-IT" altLang="it-IT" sz="1200" dirty="0">
                <a:solidFill>
                  <a:schemeClr val="accent1"/>
                </a:solidFill>
              </a:endParaRPr>
            </a:p>
          </p:txBody>
        </p:sp>
        <p:sp>
          <p:nvSpPr>
            <p:cNvPr id="11" name="Rectangle 8"/>
            <p:cNvSpPr>
              <a:spLocks noChangeArrowheads="1"/>
            </p:cNvSpPr>
            <p:nvPr/>
          </p:nvSpPr>
          <p:spPr bwMode="auto">
            <a:xfrm>
              <a:off x="1724" y="4065"/>
              <a:ext cx="231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grpSp>
      <p:sp>
        <p:nvSpPr>
          <p:cNvPr id="13" name="CasellaDiTesto 12">
            <a:extLst>
              <a:ext uri="{FF2B5EF4-FFF2-40B4-BE49-F238E27FC236}">
                <a16:creationId xmlns:a16="http://schemas.microsoft.com/office/drawing/2014/main" id="{4E4D9F9A-4E7C-D88B-735A-2956A8C3F6E9}"/>
              </a:ext>
            </a:extLst>
          </p:cNvPr>
          <p:cNvSpPr txBox="1"/>
          <p:nvPr/>
        </p:nvSpPr>
        <p:spPr>
          <a:xfrm>
            <a:off x="2828697" y="256293"/>
            <a:ext cx="7093901" cy="369332"/>
          </a:xfrm>
          <a:prstGeom prst="rect">
            <a:avLst/>
          </a:prstGeom>
          <a:noFill/>
        </p:spPr>
        <p:txBody>
          <a:bodyPr wrap="square">
            <a:spAutoFit/>
          </a:bodyPr>
          <a:lstStyle/>
          <a:p>
            <a:pPr algn="ctr"/>
            <a:r>
              <a:rPr lang="it-IT" sz="1800" b="1" dirty="0">
                <a:solidFill>
                  <a:schemeClr val="accent1"/>
                </a:solidFill>
                <a:effectLst>
                  <a:outerShdw blurRad="38100" dist="38100" dir="2700000" algn="tl">
                    <a:srgbClr val="000000">
                      <a:alpha val="43137"/>
                    </a:srgbClr>
                  </a:outerShdw>
                </a:effectLst>
              </a:rPr>
              <a:t>ENTRATE PREVISTE NELLE PROFESSIONI </a:t>
            </a:r>
            <a:r>
              <a:rPr lang="it-IT" sz="1800" b="1" dirty="0" smtClean="0">
                <a:solidFill>
                  <a:schemeClr val="accent1"/>
                </a:solidFill>
                <a:effectLst>
                  <a:outerShdw blurRad="38100" dist="38100" dir="2700000" algn="tl">
                    <a:srgbClr val="000000">
                      <a:alpha val="43137"/>
                    </a:srgbClr>
                  </a:outerShdw>
                </a:effectLst>
              </a:rPr>
              <a:t>DEL «SAPER FARE» IN </a:t>
            </a:r>
            <a:r>
              <a:rPr lang="it-IT" sz="1800" b="1" dirty="0">
                <a:solidFill>
                  <a:schemeClr val="accent1"/>
                </a:solidFill>
                <a:effectLst>
                  <a:outerShdw blurRad="38100" dist="38100" dir="2700000" algn="tl">
                    <a:srgbClr val="000000">
                      <a:alpha val="43137"/>
                    </a:srgbClr>
                  </a:outerShdw>
                </a:effectLst>
              </a:rPr>
              <a:t>LIGURIA</a:t>
            </a:r>
          </a:p>
        </p:txBody>
      </p:sp>
      <p:sp>
        <p:nvSpPr>
          <p:cNvPr id="15" name="CasellaDiTesto 14">
            <a:extLst>
              <a:ext uri="{FF2B5EF4-FFF2-40B4-BE49-F238E27FC236}">
                <a16:creationId xmlns:a16="http://schemas.microsoft.com/office/drawing/2014/main" id="{AB329371-5497-634A-19B9-6F8C9A7BC384}"/>
              </a:ext>
            </a:extLst>
          </p:cNvPr>
          <p:cNvSpPr txBox="1"/>
          <p:nvPr/>
        </p:nvSpPr>
        <p:spPr>
          <a:xfrm>
            <a:off x="7843126" y="6055082"/>
            <a:ext cx="3275714" cy="230832"/>
          </a:xfrm>
          <a:prstGeom prst="rect">
            <a:avLst/>
          </a:prstGeom>
          <a:noFill/>
        </p:spPr>
        <p:txBody>
          <a:bodyPr wrap="square">
            <a:spAutoFit/>
          </a:bodyPr>
          <a:lstStyle/>
          <a:p>
            <a:r>
              <a:rPr lang="pt-BR" sz="900" dirty="0"/>
              <a:t>Fonte: Unioncamere - ANPAL, Sistema informativo Excelsior 2022</a:t>
            </a:r>
            <a:endParaRPr lang="it-IT" sz="900" dirty="0"/>
          </a:p>
        </p:txBody>
      </p:sp>
      <p:sp>
        <p:nvSpPr>
          <p:cNvPr id="16" name="CasellaDiTesto 15">
            <a:extLst>
              <a:ext uri="{FF2B5EF4-FFF2-40B4-BE49-F238E27FC236}">
                <a16:creationId xmlns:a16="http://schemas.microsoft.com/office/drawing/2014/main" id="{6D5EC2BA-6504-0638-3D51-C69815200774}"/>
              </a:ext>
            </a:extLst>
          </p:cNvPr>
          <p:cNvSpPr txBox="1"/>
          <p:nvPr/>
        </p:nvSpPr>
        <p:spPr>
          <a:xfrm>
            <a:off x="7843126" y="2058972"/>
            <a:ext cx="3808026" cy="286232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wrap="square" rtlCol="0">
            <a:spAutoFit/>
          </a:bodyPr>
          <a:lstStyle/>
          <a:p>
            <a:r>
              <a:rPr lang="it-IT" dirty="0"/>
              <a:t>Nel 2017 in Liguria le richieste di professioni </a:t>
            </a:r>
            <a:r>
              <a:rPr lang="it-IT" dirty="0" smtClean="0"/>
              <a:t>del «Saper fare» ammontavano </a:t>
            </a:r>
            <a:r>
              <a:rPr lang="it-IT" dirty="0"/>
              <a:t>a </a:t>
            </a:r>
            <a:r>
              <a:rPr lang="it-IT" dirty="0" smtClean="0"/>
              <a:t>circa 8.900 </a:t>
            </a:r>
            <a:r>
              <a:rPr lang="it-IT" dirty="0"/>
              <a:t>profili professionali, </a:t>
            </a:r>
            <a:r>
              <a:rPr lang="it-IT" dirty="0" smtClean="0"/>
              <a:t>l’8,8% del totale delle entrate previste dalle imprese.</a:t>
            </a:r>
          </a:p>
          <a:p>
            <a:endParaRPr lang="it-IT" dirty="0"/>
          </a:p>
          <a:p>
            <a:r>
              <a:rPr lang="it-IT" dirty="0" smtClean="0"/>
              <a:t>Tra le professioni più richieste al </a:t>
            </a:r>
            <a:r>
              <a:rPr lang="it-IT" dirty="0"/>
              <a:t>primo </a:t>
            </a:r>
            <a:r>
              <a:rPr lang="it-IT" dirty="0" smtClean="0"/>
              <a:t>posto i parrucchieri, </a:t>
            </a:r>
            <a:r>
              <a:rPr lang="it-IT" dirty="0"/>
              <a:t>seguiti </a:t>
            </a:r>
            <a:r>
              <a:rPr lang="it-IT" dirty="0" smtClean="0"/>
              <a:t>dai muratori, elettricisti e montatori di carpenteria metallica.</a:t>
            </a:r>
            <a:endParaRPr lang="it-IT" dirty="0"/>
          </a:p>
        </p:txBody>
      </p:sp>
      <p:graphicFrame>
        <p:nvGraphicFramePr>
          <p:cNvPr id="14" name="Grafico 13"/>
          <p:cNvGraphicFramePr>
            <a:graphicFrameLocks/>
          </p:cNvGraphicFramePr>
          <p:nvPr>
            <p:extLst>
              <p:ext uri="{D42A27DB-BD31-4B8C-83A1-F6EECF244321}">
                <p14:modId xmlns:p14="http://schemas.microsoft.com/office/powerpoint/2010/main" val="639302495"/>
              </p:ext>
            </p:extLst>
          </p:nvPr>
        </p:nvGraphicFramePr>
        <p:xfrm>
          <a:off x="242668" y="970771"/>
          <a:ext cx="7477126" cy="50387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104050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2051720" cy="6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4"/>
          <p:cNvGrpSpPr>
            <a:grpSpLocks/>
          </p:cNvGrpSpPr>
          <p:nvPr/>
        </p:nvGrpSpPr>
        <p:grpSpPr bwMode="auto">
          <a:xfrm>
            <a:off x="0" y="5845968"/>
            <a:ext cx="12192000" cy="1039415"/>
            <a:chOff x="23" y="3641"/>
            <a:chExt cx="5759" cy="679"/>
          </a:xfrm>
        </p:grpSpPr>
        <p:pic>
          <p:nvPicPr>
            <p:cNvPr id="8" name="Picture 5" descr="piede slitta"/>
            <p:cNvPicPr>
              <a:picLocks noChangeAspect="1" noChangeArrowheads="1"/>
            </p:cNvPicPr>
            <p:nvPr/>
          </p:nvPicPr>
          <p:blipFill>
            <a:blip r:embed="rId4">
              <a:extLst>
                <a:ext uri="{28A0092B-C50C-407E-A947-70E740481C1C}">
                  <a14:useLocalDpi xmlns:a14="http://schemas.microsoft.com/office/drawing/2010/main" val="0"/>
                </a:ext>
              </a:extLst>
            </a:blip>
            <a:srcRect l="1198" r="410" b="8640"/>
            <a:stretch>
              <a:fillRect/>
            </a:stretch>
          </p:blipFill>
          <p:spPr bwMode="auto">
            <a:xfrm>
              <a:off x="23"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49"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eaLnBrk="1" hangingPunct="1"/>
              <a:r>
                <a:rPr lang="it-IT" altLang="it-IT" sz="1200" dirty="0">
                  <a:solidFill>
                    <a:schemeClr val="bg1"/>
                  </a:solidFill>
                </a:rPr>
                <a:t>Pag. </a:t>
              </a:r>
              <a:fld id="{256B57DA-1A51-46B5-836E-D74D4AB163B2}" type="slidenum">
                <a:rPr lang="it-IT" altLang="it-IT" sz="1200">
                  <a:solidFill>
                    <a:schemeClr val="bg1"/>
                  </a:solidFill>
                </a:rPr>
                <a:pPr eaLnBrk="1" hangingPunct="1"/>
                <a:t>6</a:t>
              </a:fld>
              <a:endParaRPr lang="it-IT" altLang="it-IT" sz="1200" dirty="0">
                <a:solidFill>
                  <a:schemeClr val="bg1"/>
                </a:solidFill>
              </a:endParaRPr>
            </a:p>
          </p:txBody>
        </p:sp>
        <p:sp>
          <p:nvSpPr>
            <p:cNvPr id="10"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r" eaLnBrk="1" hangingPunct="1"/>
              <a:endParaRPr lang="it-IT" altLang="it-IT" sz="1200" dirty="0">
                <a:solidFill>
                  <a:schemeClr val="accent1"/>
                </a:solidFill>
              </a:endParaRPr>
            </a:p>
          </p:txBody>
        </p:sp>
        <p:sp>
          <p:nvSpPr>
            <p:cNvPr id="11" name="Rectangle 8"/>
            <p:cNvSpPr>
              <a:spLocks noChangeArrowheads="1"/>
            </p:cNvSpPr>
            <p:nvPr/>
          </p:nvSpPr>
          <p:spPr bwMode="auto">
            <a:xfrm>
              <a:off x="1724" y="4065"/>
              <a:ext cx="231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grpSp>
      <p:sp>
        <p:nvSpPr>
          <p:cNvPr id="15" name="CasellaDiTesto 14">
            <a:extLst>
              <a:ext uri="{FF2B5EF4-FFF2-40B4-BE49-F238E27FC236}">
                <a16:creationId xmlns:a16="http://schemas.microsoft.com/office/drawing/2014/main" id="{AB329371-5497-634A-19B9-6F8C9A7BC384}"/>
              </a:ext>
            </a:extLst>
          </p:cNvPr>
          <p:cNvSpPr txBox="1"/>
          <p:nvPr/>
        </p:nvSpPr>
        <p:spPr>
          <a:xfrm>
            <a:off x="7611887" y="6099323"/>
            <a:ext cx="3221598" cy="230832"/>
          </a:xfrm>
          <a:prstGeom prst="rect">
            <a:avLst/>
          </a:prstGeom>
          <a:noFill/>
        </p:spPr>
        <p:txBody>
          <a:bodyPr wrap="square">
            <a:spAutoFit/>
          </a:bodyPr>
          <a:lstStyle/>
          <a:p>
            <a:r>
              <a:rPr lang="pt-BR" sz="900" dirty="0"/>
              <a:t>Fonte: Unioncamere - ANPAL, Sistema informativo Excelsior 2022</a:t>
            </a:r>
            <a:endParaRPr lang="it-IT" sz="900" dirty="0"/>
          </a:p>
        </p:txBody>
      </p:sp>
      <p:sp>
        <p:nvSpPr>
          <p:cNvPr id="3" name="CasellaDiTesto 2">
            <a:extLst>
              <a:ext uri="{FF2B5EF4-FFF2-40B4-BE49-F238E27FC236}">
                <a16:creationId xmlns:a16="http://schemas.microsoft.com/office/drawing/2014/main" id="{7A91553C-CF3A-5937-A6D0-3FB8909E9FB0}"/>
              </a:ext>
            </a:extLst>
          </p:cNvPr>
          <p:cNvSpPr txBox="1"/>
          <p:nvPr/>
        </p:nvSpPr>
        <p:spPr>
          <a:xfrm>
            <a:off x="7611887" y="1243296"/>
            <a:ext cx="3977726" cy="42473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txBody>
          <a:bodyPr wrap="square" rtlCol="0">
            <a:spAutoFit/>
          </a:bodyPr>
          <a:lstStyle/>
          <a:p>
            <a:r>
              <a:rPr lang="it-IT" dirty="0"/>
              <a:t>Nel 2022 il dato delle richieste sale a </a:t>
            </a:r>
            <a:r>
              <a:rPr lang="it-IT" dirty="0" smtClean="0"/>
              <a:t>13.230</a:t>
            </a:r>
            <a:r>
              <a:rPr lang="it-IT" dirty="0"/>
              <a:t>, valore che rappresenta il </a:t>
            </a:r>
            <a:r>
              <a:rPr lang="it-IT" dirty="0" smtClean="0"/>
              <a:t>10,0% </a:t>
            </a:r>
            <a:r>
              <a:rPr lang="it-IT" dirty="0"/>
              <a:t>del totale delle entrate complessive previste dalle </a:t>
            </a:r>
            <a:r>
              <a:rPr lang="it-IT" dirty="0" smtClean="0"/>
              <a:t>imprese. Al primo posto muratori (3.110 richieste in più), elettricisti (+1.120)e idraulici (+470); i parrucchieri scendono al 4° posto (150 richieste in meno).</a:t>
            </a:r>
          </a:p>
          <a:p>
            <a:endParaRPr lang="it-IT" dirty="0"/>
          </a:p>
          <a:p>
            <a:r>
              <a:rPr lang="it-IT" dirty="0" smtClean="0"/>
              <a:t>Dal </a:t>
            </a:r>
            <a:r>
              <a:rPr lang="it-IT" dirty="0"/>
              <a:t>2017 al 2022 si è quindi registrata una crescita della quota delle entrate </a:t>
            </a:r>
            <a:r>
              <a:rPr lang="it-IT" dirty="0" smtClean="0"/>
              <a:t>di queste figure pari </a:t>
            </a:r>
            <a:r>
              <a:rPr lang="it-IT" dirty="0"/>
              <a:t>a </a:t>
            </a:r>
            <a:r>
              <a:rPr lang="it-IT" dirty="0" smtClean="0"/>
              <a:t>1,2 punti percentuali </a:t>
            </a:r>
            <a:r>
              <a:rPr lang="it-IT" dirty="0"/>
              <a:t>a seguito del loro incremento del </a:t>
            </a:r>
            <a:r>
              <a:rPr lang="it-IT" dirty="0" smtClean="0"/>
              <a:t>48,6% </a:t>
            </a:r>
            <a:r>
              <a:rPr lang="it-IT" dirty="0"/>
              <a:t>superiore a  quello del totale delle entrate che è stato del 30,4%.</a:t>
            </a:r>
          </a:p>
        </p:txBody>
      </p:sp>
      <p:graphicFrame>
        <p:nvGraphicFramePr>
          <p:cNvPr id="12" name="Grafico 11"/>
          <p:cNvGraphicFramePr>
            <a:graphicFrameLocks/>
          </p:cNvGraphicFramePr>
          <p:nvPr>
            <p:extLst>
              <p:ext uri="{D42A27DB-BD31-4B8C-83A1-F6EECF244321}">
                <p14:modId xmlns:p14="http://schemas.microsoft.com/office/powerpoint/2010/main" val="2646850999"/>
              </p:ext>
            </p:extLst>
          </p:nvPr>
        </p:nvGraphicFramePr>
        <p:xfrm>
          <a:off x="0" y="847593"/>
          <a:ext cx="7477126" cy="5038725"/>
        </p:xfrm>
        <a:graphic>
          <a:graphicData uri="http://schemas.openxmlformats.org/drawingml/2006/chart">
            <c:chart xmlns:c="http://schemas.openxmlformats.org/drawingml/2006/chart" xmlns:r="http://schemas.openxmlformats.org/officeDocument/2006/relationships" r:id="rId5"/>
          </a:graphicData>
        </a:graphic>
      </p:graphicFrame>
      <p:sp>
        <p:nvSpPr>
          <p:cNvPr id="14" name="CasellaDiTesto 13">
            <a:extLst>
              <a:ext uri="{FF2B5EF4-FFF2-40B4-BE49-F238E27FC236}">
                <a16:creationId xmlns:a16="http://schemas.microsoft.com/office/drawing/2014/main" id="{4E4D9F9A-4E7C-D88B-735A-2956A8C3F6E9}"/>
              </a:ext>
            </a:extLst>
          </p:cNvPr>
          <p:cNvSpPr txBox="1"/>
          <p:nvPr/>
        </p:nvSpPr>
        <p:spPr>
          <a:xfrm>
            <a:off x="2828697" y="256293"/>
            <a:ext cx="7093901" cy="369332"/>
          </a:xfrm>
          <a:prstGeom prst="rect">
            <a:avLst/>
          </a:prstGeom>
          <a:noFill/>
        </p:spPr>
        <p:txBody>
          <a:bodyPr wrap="square">
            <a:spAutoFit/>
          </a:bodyPr>
          <a:lstStyle/>
          <a:p>
            <a:pPr algn="ctr"/>
            <a:r>
              <a:rPr lang="it-IT" sz="1800" b="1" dirty="0">
                <a:solidFill>
                  <a:schemeClr val="accent1"/>
                </a:solidFill>
                <a:effectLst>
                  <a:outerShdw blurRad="38100" dist="38100" dir="2700000" algn="tl">
                    <a:srgbClr val="000000">
                      <a:alpha val="43137"/>
                    </a:srgbClr>
                  </a:outerShdw>
                </a:effectLst>
              </a:rPr>
              <a:t>ENTRATE PREVISTE NELLE PROFESSIONI </a:t>
            </a:r>
            <a:r>
              <a:rPr lang="it-IT" sz="1800" b="1" dirty="0" smtClean="0">
                <a:solidFill>
                  <a:schemeClr val="accent1"/>
                </a:solidFill>
                <a:effectLst>
                  <a:outerShdw blurRad="38100" dist="38100" dir="2700000" algn="tl">
                    <a:srgbClr val="000000">
                      <a:alpha val="43137"/>
                    </a:srgbClr>
                  </a:outerShdw>
                </a:effectLst>
              </a:rPr>
              <a:t>DEL «SAPER FARE» IN </a:t>
            </a:r>
            <a:r>
              <a:rPr lang="it-IT" sz="1800" b="1" dirty="0">
                <a:solidFill>
                  <a:schemeClr val="accent1"/>
                </a:solidFill>
                <a:effectLst>
                  <a:outerShdw blurRad="38100" dist="38100" dir="2700000" algn="tl">
                    <a:srgbClr val="000000">
                      <a:alpha val="43137"/>
                    </a:srgbClr>
                  </a:outerShdw>
                </a:effectLst>
              </a:rPr>
              <a:t>LIGURIA</a:t>
            </a:r>
          </a:p>
        </p:txBody>
      </p:sp>
    </p:spTree>
    <p:extLst>
      <p:ext uri="{BB962C8B-B14F-4D97-AF65-F5344CB8AC3E}">
        <p14:creationId xmlns:p14="http://schemas.microsoft.com/office/powerpoint/2010/main" val="223280563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2051720" cy="6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4"/>
          <p:cNvGrpSpPr>
            <a:grpSpLocks/>
          </p:cNvGrpSpPr>
          <p:nvPr/>
        </p:nvGrpSpPr>
        <p:grpSpPr bwMode="auto">
          <a:xfrm>
            <a:off x="0" y="5845968"/>
            <a:ext cx="12192000" cy="1039415"/>
            <a:chOff x="23" y="3641"/>
            <a:chExt cx="5759" cy="679"/>
          </a:xfrm>
        </p:grpSpPr>
        <p:pic>
          <p:nvPicPr>
            <p:cNvPr id="8" name="Picture 5" descr="piede slitta"/>
            <p:cNvPicPr>
              <a:picLocks noChangeAspect="1" noChangeArrowheads="1"/>
            </p:cNvPicPr>
            <p:nvPr/>
          </p:nvPicPr>
          <p:blipFill>
            <a:blip r:embed="rId4">
              <a:extLst>
                <a:ext uri="{28A0092B-C50C-407E-A947-70E740481C1C}">
                  <a14:useLocalDpi xmlns:a14="http://schemas.microsoft.com/office/drawing/2010/main" val="0"/>
                </a:ext>
              </a:extLst>
            </a:blip>
            <a:srcRect l="1198" r="410" b="8640"/>
            <a:stretch>
              <a:fillRect/>
            </a:stretch>
          </p:blipFill>
          <p:spPr bwMode="auto">
            <a:xfrm>
              <a:off x="23"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49"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eaLnBrk="1" hangingPunct="1"/>
              <a:r>
                <a:rPr lang="it-IT" altLang="it-IT" sz="1200" dirty="0">
                  <a:solidFill>
                    <a:schemeClr val="bg1"/>
                  </a:solidFill>
                </a:rPr>
                <a:t>Pag. </a:t>
              </a:r>
              <a:fld id="{256B57DA-1A51-46B5-836E-D74D4AB163B2}" type="slidenum">
                <a:rPr lang="it-IT" altLang="it-IT" sz="1200">
                  <a:solidFill>
                    <a:schemeClr val="bg1"/>
                  </a:solidFill>
                </a:rPr>
                <a:pPr eaLnBrk="1" hangingPunct="1"/>
                <a:t>7</a:t>
              </a:fld>
              <a:endParaRPr lang="it-IT" altLang="it-IT" sz="1200" dirty="0">
                <a:solidFill>
                  <a:schemeClr val="bg1"/>
                </a:solidFill>
              </a:endParaRPr>
            </a:p>
          </p:txBody>
        </p:sp>
        <p:sp>
          <p:nvSpPr>
            <p:cNvPr id="10"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r" eaLnBrk="1" hangingPunct="1"/>
              <a:endParaRPr lang="it-IT" altLang="it-IT" sz="1200" dirty="0">
                <a:solidFill>
                  <a:schemeClr val="accent1"/>
                </a:solidFill>
              </a:endParaRPr>
            </a:p>
          </p:txBody>
        </p:sp>
        <p:sp>
          <p:nvSpPr>
            <p:cNvPr id="11" name="Rectangle 8"/>
            <p:cNvSpPr>
              <a:spLocks noChangeArrowheads="1"/>
            </p:cNvSpPr>
            <p:nvPr/>
          </p:nvSpPr>
          <p:spPr bwMode="auto">
            <a:xfrm>
              <a:off x="1724" y="4065"/>
              <a:ext cx="231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grpSp>
      <p:sp>
        <p:nvSpPr>
          <p:cNvPr id="15" name="CasellaDiTesto 14">
            <a:extLst>
              <a:ext uri="{FF2B5EF4-FFF2-40B4-BE49-F238E27FC236}">
                <a16:creationId xmlns:a16="http://schemas.microsoft.com/office/drawing/2014/main" id="{AB329371-5497-634A-19B9-6F8C9A7BC384}"/>
              </a:ext>
            </a:extLst>
          </p:cNvPr>
          <p:cNvSpPr txBox="1"/>
          <p:nvPr/>
        </p:nvSpPr>
        <p:spPr>
          <a:xfrm>
            <a:off x="7575311" y="5939666"/>
            <a:ext cx="3322852" cy="230832"/>
          </a:xfrm>
          <a:prstGeom prst="rect">
            <a:avLst/>
          </a:prstGeom>
          <a:noFill/>
        </p:spPr>
        <p:txBody>
          <a:bodyPr wrap="square">
            <a:spAutoFit/>
          </a:bodyPr>
          <a:lstStyle/>
          <a:p>
            <a:r>
              <a:rPr lang="pt-BR" sz="900" dirty="0"/>
              <a:t>Fonte: Unioncamere - ANPAL, Sistema informativo Excelsior 2022</a:t>
            </a:r>
            <a:endParaRPr lang="it-IT" sz="900" dirty="0"/>
          </a:p>
        </p:txBody>
      </p:sp>
      <p:sp>
        <p:nvSpPr>
          <p:cNvPr id="3" name="CasellaDiTesto 2">
            <a:extLst>
              <a:ext uri="{FF2B5EF4-FFF2-40B4-BE49-F238E27FC236}">
                <a16:creationId xmlns:a16="http://schemas.microsoft.com/office/drawing/2014/main" id="{FA637073-96EC-58BB-ADBD-01B33F3F8FB0}"/>
              </a:ext>
            </a:extLst>
          </p:cNvPr>
          <p:cNvSpPr txBox="1"/>
          <p:nvPr/>
        </p:nvSpPr>
        <p:spPr>
          <a:xfrm>
            <a:off x="7575311" y="1321018"/>
            <a:ext cx="4050878" cy="424731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rtlCol="0">
            <a:spAutoFit/>
          </a:bodyPr>
          <a:lstStyle/>
          <a:p>
            <a:r>
              <a:rPr lang="it-IT" dirty="0"/>
              <a:t>Tra il 2017 e il 2022, anche a seguito della pandemia di Covid a partire dal </a:t>
            </a:r>
            <a:r>
              <a:rPr lang="it-IT" dirty="0" smtClean="0"/>
              <a:t>2020, si </a:t>
            </a:r>
            <a:r>
              <a:rPr lang="it-IT" dirty="0"/>
              <a:t>è </a:t>
            </a:r>
            <a:r>
              <a:rPr lang="it-IT" dirty="0" smtClean="0"/>
              <a:t>verificato un cambiamento della </a:t>
            </a:r>
            <a:r>
              <a:rPr lang="it-IT" dirty="0"/>
              <a:t>classifica delle prime cinque professioni: gli </a:t>
            </a:r>
            <a:r>
              <a:rPr lang="it-IT" dirty="0" smtClean="0"/>
              <a:t>acconciatori da primi scendono al 4° posto, superati </a:t>
            </a:r>
            <a:r>
              <a:rPr lang="it-IT" dirty="0"/>
              <a:t>dai </a:t>
            </a:r>
            <a:r>
              <a:rPr lang="it-IT" dirty="0" smtClean="0"/>
              <a:t>muratori che balzano al </a:t>
            </a:r>
            <a:r>
              <a:rPr lang="it-IT" dirty="0"/>
              <a:t>1° </a:t>
            </a:r>
            <a:r>
              <a:rPr lang="it-IT" dirty="0" smtClean="0"/>
              <a:t>posto, elettricisti e idraulici. </a:t>
            </a:r>
          </a:p>
          <a:p>
            <a:endParaRPr lang="it-IT" dirty="0" smtClean="0"/>
          </a:p>
          <a:p>
            <a:r>
              <a:rPr lang="it-IT" dirty="0" smtClean="0"/>
              <a:t>Tra </a:t>
            </a:r>
            <a:r>
              <a:rPr lang="it-IT" dirty="0"/>
              <a:t>le professioni con più di 100 </a:t>
            </a:r>
            <a:r>
              <a:rPr lang="it-IT" dirty="0" smtClean="0"/>
              <a:t>richieste, oltre ai parrucchieri, diminuiscono </a:t>
            </a:r>
            <a:r>
              <a:rPr lang="it-IT" dirty="0"/>
              <a:t>tra il 2017 e il </a:t>
            </a:r>
            <a:r>
              <a:rPr lang="it-IT" dirty="0" smtClean="0"/>
              <a:t>2022 anche i montatori di carpenteria metallica, estetisti, carpentieri e falegnami, panettieri, pasticcieri, lastroferratori e installatori di infissi.</a:t>
            </a:r>
            <a:endParaRPr lang="it-IT" dirty="0"/>
          </a:p>
        </p:txBody>
      </p:sp>
      <p:sp>
        <p:nvSpPr>
          <p:cNvPr id="14" name="CasellaDiTesto 13">
            <a:extLst>
              <a:ext uri="{FF2B5EF4-FFF2-40B4-BE49-F238E27FC236}">
                <a16:creationId xmlns:a16="http://schemas.microsoft.com/office/drawing/2014/main" id="{4E4D9F9A-4E7C-D88B-735A-2956A8C3F6E9}"/>
              </a:ext>
            </a:extLst>
          </p:cNvPr>
          <p:cNvSpPr txBox="1"/>
          <p:nvPr/>
        </p:nvSpPr>
        <p:spPr>
          <a:xfrm>
            <a:off x="2828697" y="256293"/>
            <a:ext cx="7093901" cy="369332"/>
          </a:xfrm>
          <a:prstGeom prst="rect">
            <a:avLst/>
          </a:prstGeom>
          <a:noFill/>
        </p:spPr>
        <p:txBody>
          <a:bodyPr wrap="square">
            <a:spAutoFit/>
          </a:bodyPr>
          <a:lstStyle/>
          <a:p>
            <a:pPr algn="ctr"/>
            <a:r>
              <a:rPr lang="it-IT" sz="1800" b="1" dirty="0">
                <a:solidFill>
                  <a:schemeClr val="accent1"/>
                </a:solidFill>
                <a:effectLst>
                  <a:outerShdw blurRad="38100" dist="38100" dir="2700000" algn="tl">
                    <a:srgbClr val="000000">
                      <a:alpha val="43137"/>
                    </a:srgbClr>
                  </a:outerShdw>
                </a:effectLst>
              </a:rPr>
              <a:t>ENTRATE PREVISTE NELLE PROFESSIONI </a:t>
            </a:r>
            <a:r>
              <a:rPr lang="it-IT" sz="1800" b="1" dirty="0" smtClean="0">
                <a:solidFill>
                  <a:schemeClr val="accent1"/>
                </a:solidFill>
                <a:effectLst>
                  <a:outerShdw blurRad="38100" dist="38100" dir="2700000" algn="tl">
                    <a:srgbClr val="000000">
                      <a:alpha val="43137"/>
                    </a:srgbClr>
                  </a:outerShdw>
                </a:effectLst>
              </a:rPr>
              <a:t>DEL «SAPER FARE» IN </a:t>
            </a:r>
            <a:r>
              <a:rPr lang="it-IT" sz="1800" b="1" dirty="0">
                <a:solidFill>
                  <a:schemeClr val="accent1"/>
                </a:solidFill>
                <a:effectLst>
                  <a:outerShdw blurRad="38100" dist="38100" dir="2700000" algn="tl">
                    <a:srgbClr val="000000">
                      <a:alpha val="43137"/>
                    </a:srgbClr>
                  </a:outerShdw>
                </a:effectLst>
              </a:rPr>
              <a:t>LIGURIA</a:t>
            </a:r>
          </a:p>
        </p:txBody>
      </p:sp>
      <p:graphicFrame>
        <p:nvGraphicFramePr>
          <p:cNvPr id="16" name="Grafico 15"/>
          <p:cNvGraphicFramePr>
            <a:graphicFrameLocks/>
          </p:cNvGraphicFramePr>
          <p:nvPr>
            <p:extLst>
              <p:ext uri="{D42A27DB-BD31-4B8C-83A1-F6EECF244321}">
                <p14:modId xmlns:p14="http://schemas.microsoft.com/office/powerpoint/2010/main" val="3658962182"/>
              </p:ext>
            </p:extLst>
          </p:nvPr>
        </p:nvGraphicFramePr>
        <p:xfrm>
          <a:off x="791506" y="1044377"/>
          <a:ext cx="6515100" cy="4800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8172998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2051720" cy="6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4"/>
          <p:cNvGrpSpPr>
            <a:grpSpLocks/>
          </p:cNvGrpSpPr>
          <p:nvPr/>
        </p:nvGrpSpPr>
        <p:grpSpPr bwMode="auto">
          <a:xfrm>
            <a:off x="0" y="5845968"/>
            <a:ext cx="12192000" cy="1039415"/>
            <a:chOff x="23" y="3641"/>
            <a:chExt cx="5759" cy="679"/>
          </a:xfrm>
        </p:grpSpPr>
        <p:pic>
          <p:nvPicPr>
            <p:cNvPr id="8" name="Picture 5" descr="piede slitta"/>
            <p:cNvPicPr>
              <a:picLocks noChangeAspect="1" noChangeArrowheads="1"/>
            </p:cNvPicPr>
            <p:nvPr/>
          </p:nvPicPr>
          <p:blipFill>
            <a:blip r:embed="rId4">
              <a:extLst>
                <a:ext uri="{28A0092B-C50C-407E-A947-70E740481C1C}">
                  <a14:useLocalDpi xmlns:a14="http://schemas.microsoft.com/office/drawing/2010/main" val="0"/>
                </a:ext>
              </a:extLst>
            </a:blip>
            <a:srcRect l="1198" r="410" b="8640"/>
            <a:stretch>
              <a:fillRect/>
            </a:stretch>
          </p:blipFill>
          <p:spPr bwMode="auto">
            <a:xfrm>
              <a:off x="23"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49"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eaLnBrk="1" hangingPunct="1"/>
              <a:r>
                <a:rPr lang="it-IT" altLang="it-IT" sz="1200" dirty="0">
                  <a:solidFill>
                    <a:schemeClr val="bg1"/>
                  </a:solidFill>
                </a:rPr>
                <a:t>Pag. </a:t>
              </a:r>
              <a:fld id="{256B57DA-1A51-46B5-836E-D74D4AB163B2}" type="slidenum">
                <a:rPr lang="it-IT" altLang="it-IT" sz="1200">
                  <a:solidFill>
                    <a:schemeClr val="bg1"/>
                  </a:solidFill>
                </a:rPr>
                <a:pPr eaLnBrk="1" hangingPunct="1"/>
                <a:t>8</a:t>
              </a:fld>
              <a:endParaRPr lang="it-IT" altLang="it-IT" sz="1200" dirty="0">
                <a:solidFill>
                  <a:schemeClr val="bg1"/>
                </a:solidFill>
              </a:endParaRPr>
            </a:p>
          </p:txBody>
        </p:sp>
        <p:sp>
          <p:nvSpPr>
            <p:cNvPr id="10"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r" eaLnBrk="1" hangingPunct="1"/>
              <a:endParaRPr lang="it-IT" altLang="it-IT" sz="1200" dirty="0">
                <a:solidFill>
                  <a:schemeClr val="accent1"/>
                </a:solidFill>
              </a:endParaRPr>
            </a:p>
          </p:txBody>
        </p:sp>
        <p:sp>
          <p:nvSpPr>
            <p:cNvPr id="11" name="Rectangle 8"/>
            <p:cNvSpPr>
              <a:spLocks noChangeArrowheads="1"/>
            </p:cNvSpPr>
            <p:nvPr/>
          </p:nvSpPr>
          <p:spPr bwMode="auto">
            <a:xfrm>
              <a:off x="1724" y="4065"/>
              <a:ext cx="231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grpSp>
      <p:sp>
        <p:nvSpPr>
          <p:cNvPr id="15" name="CasellaDiTesto 14">
            <a:extLst>
              <a:ext uri="{FF2B5EF4-FFF2-40B4-BE49-F238E27FC236}">
                <a16:creationId xmlns:a16="http://schemas.microsoft.com/office/drawing/2014/main" id="{AB329371-5497-634A-19B9-6F8C9A7BC384}"/>
              </a:ext>
            </a:extLst>
          </p:cNvPr>
          <p:cNvSpPr txBox="1"/>
          <p:nvPr/>
        </p:nvSpPr>
        <p:spPr>
          <a:xfrm>
            <a:off x="8995724" y="5495954"/>
            <a:ext cx="3322852" cy="230832"/>
          </a:xfrm>
          <a:prstGeom prst="rect">
            <a:avLst/>
          </a:prstGeom>
          <a:noFill/>
        </p:spPr>
        <p:txBody>
          <a:bodyPr wrap="square">
            <a:spAutoFit/>
          </a:bodyPr>
          <a:lstStyle/>
          <a:p>
            <a:r>
              <a:rPr lang="pt-BR" sz="900" dirty="0"/>
              <a:t>Fonte: Unioncamere - ANPAL, Sistema informativo Excelsior 2022</a:t>
            </a:r>
            <a:endParaRPr lang="it-IT" sz="900" dirty="0"/>
          </a:p>
        </p:txBody>
      </p:sp>
      <p:sp>
        <p:nvSpPr>
          <p:cNvPr id="3" name="CasellaDiTesto 2">
            <a:extLst>
              <a:ext uri="{FF2B5EF4-FFF2-40B4-BE49-F238E27FC236}">
                <a16:creationId xmlns:a16="http://schemas.microsoft.com/office/drawing/2014/main" id="{9ECD77FE-8EEB-FE32-464B-9DE8A03D74D7}"/>
              </a:ext>
            </a:extLst>
          </p:cNvPr>
          <p:cNvSpPr txBox="1"/>
          <p:nvPr/>
        </p:nvSpPr>
        <p:spPr>
          <a:xfrm>
            <a:off x="9074481" y="2222079"/>
            <a:ext cx="2834613" cy="258532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rtlCol="0">
            <a:spAutoFit/>
          </a:bodyPr>
          <a:lstStyle/>
          <a:p>
            <a:r>
              <a:rPr lang="it-IT" dirty="0" smtClean="0"/>
              <a:t>Tradizionalmente per quasi tutte le professioni del «Saper fare» la </a:t>
            </a:r>
            <a:r>
              <a:rPr lang="it-IT" dirty="0"/>
              <a:t>scelta ricade </a:t>
            </a:r>
            <a:r>
              <a:rPr lang="it-IT" dirty="0" smtClean="0"/>
              <a:t>sui maschi (il 77,5%). Le imprese hanno espresso una preferenza maggiore per le femmine solo per le figure di parrucchieri, estetisti, sarti e maglieristi.</a:t>
            </a:r>
          </a:p>
        </p:txBody>
      </p:sp>
      <p:sp>
        <p:nvSpPr>
          <p:cNvPr id="12" name="CasellaDiTesto 11">
            <a:extLst>
              <a:ext uri="{FF2B5EF4-FFF2-40B4-BE49-F238E27FC236}">
                <a16:creationId xmlns:a16="http://schemas.microsoft.com/office/drawing/2014/main" id="{4E4D9F9A-4E7C-D88B-735A-2956A8C3F6E9}"/>
              </a:ext>
            </a:extLst>
          </p:cNvPr>
          <p:cNvSpPr txBox="1"/>
          <p:nvPr/>
        </p:nvSpPr>
        <p:spPr>
          <a:xfrm>
            <a:off x="2828697" y="256293"/>
            <a:ext cx="7093901" cy="369332"/>
          </a:xfrm>
          <a:prstGeom prst="rect">
            <a:avLst/>
          </a:prstGeom>
          <a:noFill/>
        </p:spPr>
        <p:txBody>
          <a:bodyPr wrap="square">
            <a:spAutoFit/>
          </a:bodyPr>
          <a:lstStyle/>
          <a:p>
            <a:pPr algn="ctr"/>
            <a:r>
              <a:rPr lang="it-IT" sz="1800" b="1" dirty="0">
                <a:solidFill>
                  <a:schemeClr val="accent1"/>
                </a:solidFill>
                <a:effectLst>
                  <a:outerShdw blurRad="38100" dist="38100" dir="2700000" algn="tl">
                    <a:srgbClr val="000000">
                      <a:alpha val="43137"/>
                    </a:srgbClr>
                  </a:outerShdw>
                </a:effectLst>
              </a:rPr>
              <a:t>ENTRATE PREVISTE NELLE PROFESSIONI </a:t>
            </a:r>
            <a:r>
              <a:rPr lang="it-IT" sz="1800" b="1" dirty="0" smtClean="0">
                <a:solidFill>
                  <a:schemeClr val="accent1"/>
                </a:solidFill>
                <a:effectLst>
                  <a:outerShdw blurRad="38100" dist="38100" dir="2700000" algn="tl">
                    <a:srgbClr val="000000">
                      <a:alpha val="43137"/>
                    </a:srgbClr>
                  </a:outerShdw>
                </a:effectLst>
              </a:rPr>
              <a:t>DEL «SAPER FARE» IN </a:t>
            </a:r>
            <a:r>
              <a:rPr lang="it-IT" sz="1800" b="1" dirty="0">
                <a:solidFill>
                  <a:schemeClr val="accent1"/>
                </a:solidFill>
                <a:effectLst>
                  <a:outerShdw blurRad="38100" dist="38100" dir="2700000" algn="tl">
                    <a:srgbClr val="000000">
                      <a:alpha val="43137"/>
                    </a:srgbClr>
                  </a:outerShdw>
                </a:effectLst>
              </a:rPr>
              <a:t>LIGURIA</a:t>
            </a:r>
          </a:p>
        </p:txBody>
      </p:sp>
      <p:graphicFrame>
        <p:nvGraphicFramePr>
          <p:cNvPr id="13" name="Grafico 12"/>
          <p:cNvGraphicFramePr>
            <a:graphicFrameLocks/>
          </p:cNvGraphicFramePr>
          <p:nvPr>
            <p:extLst>
              <p:ext uri="{D42A27DB-BD31-4B8C-83A1-F6EECF244321}">
                <p14:modId xmlns:p14="http://schemas.microsoft.com/office/powerpoint/2010/main" val="3586661947"/>
              </p:ext>
            </p:extLst>
          </p:nvPr>
        </p:nvGraphicFramePr>
        <p:xfrm>
          <a:off x="0" y="962041"/>
          <a:ext cx="8791576" cy="51054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3136449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2051720" cy="64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4"/>
          <p:cNvGrpSpPr>
            <a:grpSpLocks/>
          </p:cNvGrpSpPr>
          <p:nvPr/>
        </p:nvGrpSpPr>
        <p:grpSpPr bwMode="auto">
          <a:xfrm>
            <a:off x="0" y="5845968"/>
            <a:ext cx="12192000" cy="1039415"/>
            <a:chOff x="23" y="3641"/>
            <a:chExt cx="5759" cy="679"/>
          </a:xfrm>
        </p:grpSpPr>
        <p:pic>
          <p:nvPicPr>
            <p:cNvPr id="8" name="Picture 5" descr="piede slitta"/>
            <p:cNvPicPr>
              <a:picLocks noChangeAspect="1" noChangeArrowheads="1"/>
            </p:cNvPicPr>
            <p:nvPr/>
          </p:nvPicPr>
          <p:blipFill>
            <a:blip r:embed="rId4">
              <a:extLst>
                <a:ext uri="{28A0092B-C50C-407E-A947-70E740481C1C}">
                  <a14:useLocalDpi xmlns:a14="http://schemas.microsoft.com/office/drawing/2010/main" val="0"/>
                </a:ext>
              </a:extLst>
            </a:blip>
            <a:srcRect l="1198" r="410" b="8640"/>
            <a:stretch>
              <a:fillRect/>
            </a:stretch>
          </p:blipFill>
          <p:spPr bwMode="auto">
            <a:xfrm>
              <a:off x="23" y="3641"/>
              <a:ext cx="575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p:cNvSpPr>
              <a:spLocks noChangeArrowheads="1"/>
            </p:cNvSpPr>
            <p:nvPr/>
          </p:nvSpPr>
          <p:spPr bwMode="auto">
            <a:xfrm>
              <a:off x="249"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eaLnBrk="1" hangingPunct="1"/>
              <a:r>
                <a:rPr lang="it-IT" altLang="it-IT" sz="1200" dirty="0">
                  <a:solidFill>
                    <a:schemeClr val="bg1"/>
                  </a:solidFill>
                </a:rPr>
                <a:t>Pag. </a:t>
              </a:r>
              <a:fld id="{256B57DA-1A51-46B5-836E-D74D4AB163B2}" type="slidenum">
                <a:rPr lang="it-IT" altLang="it-IT" sz="1200">
                  <a:solidFill>
                    <a:schemeClr val="bg1"/>
                  </a:solidFill>
                </a:rPr>
                <a:pPr eaLnBrk="1" hangingPunct="1"/>
                <a:t>9</a:t>
              </a:fld>
              <a:endParaRPr lang="it-IT" altLang="it-IT" sz="1200" dirty="0">
                <a:solidFill>
                  <a:schemeClr val="bg1"/>
                </a:solidFill>
              </a:endParaRPr>
            </a:p>
          </p:txBody>
        </p:sp>
        <p:sp>
          <p:nvSpPr>
            <p:cNvPr id="10" name="Rectangle 7"/>
            <p:cNvSpPr>
              <a:spLocks noChangeArrowheads="1"/>
            </p:cNvSpPr>
            <p:nvPr/>
          </p:nvSpPr>
          <p:spPr bwMode="auto">
            <a:xfrm>
              <a:off x="4558" y="4065"/>
              <a:ext cx="9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r" eaLnBrk="1" hangingPunct="1"/>
              <a:endParaRPr lang="it-IT" altLang="it-IT" sz="1200" dirty="0">
                <a:solidFill>
                  <a:schemeClr val="accent1"/>
                </a:solidFill>
              </a:endParaRPr>
            </a:p>
          </p:txBody>
        </p:sp>
        <p:sp>
          <p:nvSpPr>
            <p:cNvPr id="11" name="Rectangle 8"/>
            <p:cNvSpPr>
              <a:spLocks noChangeArrowheads="1"/>
            </p:cNvSpPr>
            <p:nvPr/>
          </p:nvSpPr>
          <p:spPr bwMode="auto">
            <a:xfrm>
              <a:off x="1724" y="4065"/>
              <a:ext cx="231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20000"/>
                </a:spcBef>
                <a:spcAft>
                  <a:spcPct val="0"/>
                </a:spcAft>
                <a:defRPr sz="1600" b="1">
                  <a:solidFill>
                    <a:schemeClr val="tx1"/>
                  </a:solidFill>
                  <a:latin typeface="Arial" charset="0"/>
                </a:defRPr>
              </a:lvl6pPr>
              <a:lvl7pPr marL="2971800" indent="-228600" eaLnBrk="0" fontAlgn="base" hangingPunct="0">
                <a:spcBef>
                  <a:spcPct val="20000"/>
                </a:spcBef>
                <a:spcAft>
                  <a:spcPct val="0"/>
                </a:spcAft>
                <a:defRPr sz="1600" b="1">
                  <a:solidFill>
                    <a:schemeClr val="tx1"/>
                  </a:solidFill>
                  <a:latin typeface="Arial" charset="0"/>
                </a:defRPr>
              </a:lvl7pPr>
              <a:lvl8pPr marL="3429000" indent="-228600" eaLnBrk="0" fontAlgn="base" hangingPunct="0">
                <a:spcBef>
                  <a:spcPct val="20000"/>
                </a:spcBef>
                <a:spcAft>
                  <a:spcPct val="0"/>
                </a:spcAft>
                <a:defRPr sz="1600" b="1">
                  <a:solidFill>
                    <a:schemeClr val="tx1"/>
                  </a:solidFill>
                  <a:latin typeface="Arial" charset="0"/>
                </a:defRPr>
              </a:lvl8pPr>
              <a:lvl9pPr marL="3886200" indent="-228600" eaLnBrk="0" fontAlgn="base" hangingPunct="0">
                <a:spcBef>
                  <a:spcPct val="20000"/>
                </a:spcBef>
                <a:spcAft>
                  <a:spcPct val="0"/>
                </a:spcAft>
                <a:defRPr sz="1600" b="1">
                  <a:solidFill>
                    <a:schemeClr val="tx1"/>
                  </a:solidFill>
                  <a:latin typeface="Arial" charset="0"/>
                </a:defRPr>
              </a:lvl9pPr>
            </a:lstStyle>
            <a:p>
              <a:pPr algn="ctr" eaLnBrk="1" hangingPunct="1"/>
              <a:r>
                <a:rPr lang="it-IT" altLang="it-IT" sz="1200" dirty="0">
                  <a:solidFill>
                    <a:schemeClr val="bg1"/>
                  </a:solidFill>
                </a:rPr>
                <a:t>Sportello Informativo Economico-Statistico </a:t>
              </a:r>
              <a:r>
                <a:rPr lang="it-IT" altLang="it-IT" sz="1200" dirty="0">
                  <a:solidFill>
                    <a:schemeClr val="bg1"/>
                  </a:solidFill>
                  <a:sym typeface="Wingdings" pitchFamily="2" charset="2"/>
                </a:rPr>
                <a:t>Camera di Commercio di Genova</a:t>
              </a:r>
            </a:p>
          </p:txBody>
        </p:sp>
      </p:grpSp>
      <p:sp>
        <p:nvSpPr>
          <p:cNvPr id="15" name="CasellaDiTesto 14">
            <a:extLst>
              <a:ext uri="{FF2B5EF4-FFF2-40B4-BE49-F238E27FC236}">
                <a16:creationId xmlns:a16="http://schemas.microsoft.com/office/drawing/2014/main" id="{AB329371-5497-634A-19B9-6F8C9A7BC384}"/>
              </a:ext>
            </a:extLst>
          </p:cNvPr>
          <p:cNvSpPr txBox="1"/>
          <p:nvPr/>
        </p:nvSpPr>
        <p:spPr>
          <a:xfrm>
            <a:off x="7887209" y="6034119"/>
            <a:ext cx="3259327" cy="230832"/>
          </a:xfrm>
          <a:prstGeom prst="rect">
            <a:avLst/>
          </a:prstGeom>
          <a:noFill/>
        </p:spPr>
        <p:txBody>
          <a:bodyPr wrap="square">
            <a:spAutoFit/>
          </a:bodyPr>
          <a:lstStyle/>
          <a:p>
            <a:r>
              <a:rPr lang="pt-BR" sz="900" dirty="0"/>
              <a:t>Fonte: Unioncamere - ANPAL, Sistema informativo Excelsior 2022</a:t>
            </a:r>
            <a:endParaRPr lang="it-IT" sz="900" dirty="0"/>
          </a:p>
        </p:txBody>
      </p:sp>
      <p:sp>
        <p:nvSpPr>
          <p:cNvPr id="12" name="CasellaDiTesto 11">
            <a:extLst>
              <a:ext uri="{FF2B5EF4-FFF2-40B4-BE49-F238E27FC236}">
                <a16:creationId xmlns:a16="http://schemas.microsoft.com/office/drawing/2014/main" id="{B2B14C59-13B1-1335-41F5-3A4C23C3B6CE}"/>
              </a:ext>
            </a:extLst>
          </p:cNvPr>
          <p:cNvSpPr txBox="1"/>
          <p:nvPr/>
        </p:nvSpPr>
        <p:spPr>
          <a:xfrm>
            <a:off x="7887209" y="1705029"/>
            <a:ext cx="4050878" cy="341632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wrap="square" rtlCol="0">
            <a:spAutoFit/>
          </a:bodyPr>
          <a:lstStyle/>
          <a:p>
            <a:r>
              <a:rPr lang="it-IT" dirty="0"/>
              <a:t>Le richieste delle imprese in base all’età </a:t>
            </a:r>
            <a:r>
              <a:rPr lang="it-IT" dirty="0" smtClean="0"/>
              <a:t>si orientano molto chiaramente verso persone mature (over 30), che rappresentano infatti quasi il 78% del totale. Come facilmente si può intuire, questa scelta è dettata soprattutto da una ricerca di maggiore esperienza lavorativa. </a:t>
            </a:r>
          </a:p>
          <a:p>
            <a:r>
              <a:rPr lang="it-IT" dirty="0" smtClean="0"/>
              <a:t>Spicca solo una figura professionale  per la quale le imprese prediligono giovani fino a 29 anni: gli estetisti (98% del totale).</a:t>
            </a:r>
            <a:endParaRPr lang="it-IT" dirty="0"/>
          </a:p>
        </p:txBody>
      </p:sp>
      <p:sp>
        <p:nvSpPr>
          <p:cNvPr id="14" name="CasellaDiTesto 13">
            <a:extLst>
              <a:ext uri="{FF2B5EF4-FFF2-40B4-BE49-F238E27FC236}">
                <a16:creationId xmlns:a16="http://schemas.microsoft.com/office/drawing/2014/main" id="{4E4D9F9A-4E7C-D88B-735A-2956A8C3F6E9}"/>
              </a:ext>
            </a:extLst>
          </p:cNvPr>
          <p:cNvSpPr txBox="1"/>
          <p:nvPr/>
        </p:nvSpPr>
        <p:spPr>
          <a:xfrm>
            <a:off x="2828697" y="256293"/>
            <a:ext cx="7093901" cy="369332"/>
          </a:xfrm>
          <a:prstGeom prst="rect">
            <a:avLst/>
          </a:prstGeom>
          <a:noFill/>
        </p:spPr>
        <p:txBody>
          <a:bodyPr wrap="square">
            <a:spAutoFit/>
          </a:bodyPr>
          <a:lstStyle/>
          <a:p>
            <a:pPr algn="ctr"/>
            <a:r>
              <a:rPr lang="it-IT" sz="1800" b="1" dirty="0">
                <a:solidFill>
                  <a:schemeClr val="accent1"/>
                </a:solidFill>
                <a:effectLst>
                  <a:outerShdw blurRad="38100" dist="38100" dir="2700000" algn="tl">
                    <a:srgbClr val="000000">
                      <a:alpha val="43137"/>
                    </a:srgbClr>
                  </a:outerShdw>
                </a:effectLst>
              </a:rPr>
              <a:t>ENTRATE PREVISTE NELLE PROFESSIONI </a:t>
            </a:r>
            <a:r>
              <a:rPr lang="it-IT" sz="1800" b="1" dirty="0" smtClean="0">
                <a:solidFill>
                  <a:schemeClr val="accent1"/>
                </a:solidFill>
                <a:effectLst>
                  <a:outerShdw blurRad="38100" dist="38100" dir="2700000" algn="tl">
                    <a:srgbClr val="000000">
                      <a:alpha val="43137"/>
                    </a:srgbClr>
                  </a:outerShdw>
                </a:effectLst>
              </a:rPr>
              <a:t>DEL «SAPER FARE» IN </a:t>
            </a:r>
            <a:r>
              <a:rPr lang="it-IT" sz="1800" b="1" dirty="0">
                <a:solidFill>
                  <a:schemeClr val="accent1"/>
                </a:solidFill>
                <a:effectLst>
                  <a:outerShdw blurRad="38100" dist="38100" dir="2700000" algn="tl">
                    <a:srgbClr val="000000">
                      <a:alpha val="43137"/>
                    </a:srgbClr>
                  </a:outerShdw>
                </a:effectLst>
              </a:rPr>
              <a:t>LIGURIA</a:t>
            </a:r>
          </a:p>
        </p:txBody>
      </p:sp>
      <p:graphicFrame>
        <p:nvGraphicFramePr>
          <p:cNvPr id="13" name="Grafico 12"/>
          <p:cNvGraphicFramePr>
            <a:graphicFrameLocks/>
          </p:cNvGraphicFramePr>
          <p:nvPr>
            <p:extLst>
              <p:ext uri="{D42A27DB-BD31-4B8C-83A1-F6EECF244321}">
                <p14:modId xmlns:p14="http://schemas.microsoft.com/office/powerpoint/2010/main" val="48013726"/>
              </p:ext>
            </p:extLst>
          </p:nvPr>
        </p:nvGraphicFramePr>
        <p:xfrm>
          <a:off x="-4953" y="765286"/>
          <a:ext cx="7667625" cy="55816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35639729"/>
      </p:ext>
    </p:extLst>
  </p:cSld>
  <p:clrMapOvr>
    <a:masterClrMapping/>
  </p:clrMapOvr>
  <p:transition spd="slow"/>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3111</TotalTime>
  <Words>1719</Words>
  <Application>Microsoft Office PowerPoint</Application>
  <PresentationFormat>Widescreen</PresentationFormat>
  <Paragraphs>127</Paragraphs>
  <Slides>16</Slides>
  <Notes>13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16</vt:i4>
      </vt:variant>
    </vt:vector>
  </HeadingPairs>
  <TitlesOfParts>
    <vt:vector size="23" baseType="lpstr">
      <vt:lpstr>Arial</vt:lpstr>
      <vt:lpstr>Calibri</vt:lpstr>
      <vt:lpstr>Calibri Light</vt:lpstr>
      <vt:lpstr>Noto Sans Symbols</vt:lpstr>
      <vt:lpstr>Roboto</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Pizzi Giovanna</dc:creator>
  <cp:lastModifiedBy>Pizzi Giovanna</cp:lastModifiedBy>
  <cp:revision>169</cp:revision>
  <dcterms:created xsi:type="dcterms:W3CDTF">2022-03-11T08:35:16Z</dcterms:created>
  <dcterms:modified xsi:type="dcterms:W3CDTF">2023-10-19T11:47:38Z</dcterms:modified>
</cp:coreProperties>
</file>