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8" r:id="rId2"/>
    <p:sldId id="295" r:id="rId3"/>
    <p:sldId id="285" r:id="rId4"/>
    <p:sldId id="286" r:id="rId5"/>
    <p:sldId id="287" r:id="rId6"/>
    <p:sldId id="264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rito Claudia" userId="d019a9f8-3886-491e-a843-0caa305fd6d4" providerId="ADAL" clId="{1D2B6224-A9FF-48A8-9023-72A500519C8E}"/>
    <pc:docChg chg="undo custSel addSld delSld modSld">
      <pc:chgData name="Sirito Claudia" userId="d019a9f8-3886-491e-a843-0caa305fd6d4" providerId="ADAL" clId="{1D2B6224-A9FF-48A8-9023-72A500519C8E}" dt="2023-11-06T07:33:12.182" v="28" actId="20577"/>
      <pc:docMkLst>
        <pc:docMk/>
      </pc:docMkLst>
      <pc:sldChg chg="modSp add del mod">
        <pc:chgData name="Sirito Claudia" userId="d019a9f8-3886-491e-a843-0caa305fd6d4" providerId="ADAL" clId="{1D2B6224-A9FF-48A8-9023-72A500519C8E}" dt="2023-11-06T07:33:12.182" v="28" actId="20577"/>
        <pc:sldMkLst>
          <pc:docMk/>
          <pc:sldMk cId="2232805636" sldId="264"/>
        </pc:sldMkLst>
        <pc:spChg chg="mod">
          <ac:chgData name="Sirito Claudia" userId="d019a9f8-3886-491e-a843-0caa305fd6d4" providerId="ADAL" clId="{1D2B6224-A9FF-48A8-9023-72A500519C8E}" dt="2023-11-06T07:33:12.182" v="28" actId="20577"/>
          <ac:spMkLst>
            <pc:docMk/>
            <pc:sldMk cId="2232805636" sldId="264"/>
            <ac:spMk id="3" creationId="{7A91553C-CF3A-5937-A6D0-3FB8909E9FB0}"/>
          </ac:spMkLst>
        </pc:spChg>
      </pc:sldChg>
      <pc:sldChg chg="del">
        <pc:chgData name="Sirito Claudia" userId="d019a9f8-3886-491e-a843-0caa305fd6d4" providerId="ADAL" clId="{1D2B6224-A9FF-48A8-9023-72A500519C8E}" dt="2023-11-06T07:32:39.530" v="7" actId="47"/>
        <pc:sldMkLst>
          <pc:docMk/>
          <pc:sldMk cId="2981729986" sldId="265"/>
        </pc:sldMkLst>
      </pc:sldChg>
      <pc:sldChg chg="del">
        <pc:chgData name="Sirito Claudia" userId="d019a9f8-3886-491e-a843-0caa305fd6d4" providerId="ADAL" clId="{1D2B6224-A9FF-48A8-9023-72A500519C8E}" dt="2023-11-06T07:32:40.257" v="8" actId="47"/>
        <pc:sldMkLst>
          <pc:docMk/>
          <pc:sldMk cId="1631364494" sldId="266"/>
        </pc:sldMkLst>
      </pc:sldChg>
      <pc:sldChg chg="del">
        <pc:chgData name="Sirito Claudia" userId="d019a9f8-3886-491e-a843-0caa305fd6d4" providerId="ADAL" clId="{1D2B6224-A9FF-48A8-9023-72A500519C8E}" dt="2023-11-06T07:32:40.720" v="9" actId="47"/>
        <pc:sldMkLst>
          <pc:docMk/>
          <pc:sldMk cId="535639729" sldId="267"/>
        </pc:sldMkLst>
      </pc:sldChg>
      <pc:sldChg chg="del">
        <pc:chgData name="Sirito Claudia" userId="d019a9f8-3886-491e-a843-0caa305fd6d4" providerId="ADAL" clId="{1D2B6224-A9FF-48A8-9023-72A500519C8E}" dt="2023-11-06T07:32:41.137" v="10" actId="47"/>
        <pc:sldMkLst>
          <pc:docMk/>
          <pc:sldMk cId="2205422521" sldId="268"/>
        </pc:sldMkLst>
      </pc:sldChg>
      <pc:sldChg chg="del">
        <pc:chgData name="Sirito Claudia" userId="d019a9f8-3886-491e-a843-0caa305fd6d4" providerId="ADAL" clId="{1D2B6224-A9FF-48A8-9023-72A500519C8E}" dt="2023-11-06T07:32:41.509" v="11" actId="47"/>
        <pc:sldMkLst>
          <pc:docMk/>
          <pc:sldMk cId="3617511064" sldId="269"/>
        </pc:sldMkLst>
      </pc:sldChg>
      <pc:sldChg chg="del">
        <pc:chgData name="Sirito Claudia" userId="d019a9f8-3886-491e-a843-0caa305fd6d4" providerId="ADAL" clId="{1D2B6224-A9FF-48A8-9023-72A500519C8E}" dt="2023-11-06T07:32:41.838" v="12" actId="47"/>
        <pc:sldMkLst>
          <pc:docMk/>
          <pc:sldMk cId="1410742586" sldId="270"/>
        </pc:sldMkLst>
      </pc:sldChg>
      <pc:sldChg chg="del">
        <pc:chgData name="Sirito Claudia" userId="d019a9f8-3886-491e-a843-0caa305fd6d4" providerId="ADAL" clId="{1D2B6224-A9FF-48A8-9023-72A500519C8E}" dt="2023-11-06T07:32:42.145" v="13" actId="47"/>
        <pc:sldMkLst>
          <pc:docMk/>
          <pc:sldMk cId="1992542217" sldId="271"/>
        </pc:sldMkLst>
      </pc:sldChg>
      <pc:sldChg chg="del">
        <pc:chgData name="Sirito Claudia" userId="d019a9f8-3886-491e-a843-0caa305fd6d4" providerId="ADAL" clId="{1D2B6224-A9FF-48A8-9023-72A500519C8E}" dt="2023-11-06T07:32:42.574" v="14" actId="47"/>
        <pc:sldMkLst>
          <pc:docMk/>
          <pc:sldMk cId="3203323963" sldId="272"/>
        </pc:sldMkLst>
      </pc:sldChg>
      <pc:sldChg chg="del">
        <pc:chgData name="Sirito Claudia" userId="d019a9f8-3886-491e-a843-0caa305fd6d4" providerId="ADAL" clId="{1D2B6224-A9FF-48A8-9023-72A500519C8E}" dt="2023-11-06T07:32:43.163" v="15" actId="47"/>
        <pc:sldMkLst>
          <pc:docMk/>
          <pc:sldMk cId="3791913214" sldId="273"/>
        </pc:sldMkLst>
      </pc:sldChg>
      <pc:sldChg chg="del">
        <pc:chgData name="Sirito Claudia" userId="d019a9f8-3886-491e-a843-0caa305fd6d4" providerId="ADAL" clId="{1D2B6224-A9FF-48A8-9023-72A500519C8E}" dt="2023-11-06T07:32:43.914" v="16" actId="47"/>
        <pc:sldMkLst>
          <pc:docMk/>
          <pc:sldMk cId="3720964305" sldId="275"/>
        </pc:sldMkLst>
      </pc:sldChg>
      <pc:sldChg chg="del">
        <pc:chgData name="Sirito Claudia" userId="d019a9f8-3886-491e-a843-0caa305fd6d4" providerId="ADAL" clId="{1D2B6224-A9FF-48A8-9023-72A500519C8E}" dt="2023-11-06T07:32:44.426" v="17" actId="47"/>
        <pc:sldMkLst>
          <pc:docMk/>
          <pc:sldMk cId="753518195" sldId="276"/>
        </pc:sldMkLst>
      </pc:sldChg>
      <pc:sldChg chg="del">
        <pc:chgData name="Sirito Claudia" userId="d019a9f8-3886-491e-a843-0caa305fd6d4" providerId="ADAL" clId="{1D2B6224-A9FF-48A8-9023-72A500519C8E}" dt="2023-11-06T07:32:44.779" v="18" actId="47"/>
        <pc:sldMkLst>
          <pc:docMk/>
          <pc:sldMk cId="3245642815" sldId="277"/>
        </pc:sldMkLst>
      </pc:sldChg>
      <pc:sldChg chg="del">
        <pc:chgData name="Sirito Claudia" userId="d019a9f8-3886-491e-a843-0caa305fd6d4" providerId="ADAL" clId="{1D2B6224-A9FF-48A8-9023-72A500519C8E}" dt="2023-11-06T07:32:45.093" v="19" actId="47"/>
        <pc:sldMkLst>
          <pc:docMk/>
          <pc:sldMk cId="2637467578" sldId="278"/>
        </pc:sldMkLst>
      </pc:sldChg>
      <pc:sldChg chg="del">
        <pc:chgData name="Sirito Claudia" userId="d019a9f8-3886-491e-a843-0caa305fd6d4" providerId="ADAL" clId="{1D2B6224-A9FF-48A8-9023-72A500519C8E}" dt="2023-11-06T07:32:45.675" v="20" actId="47"/>
        <pc:sldMkLst>
          <pc:docMk/>
          <pc:sldMk cId="773932151" sldId="279"/>
        </pc:sldMkLst>
      </pc:sldChg>
      <pc:sldChg chg="del">
        <pc:chgData name="Sirito Claudia" userId="d019a9f8-3886-491e-a843-0caa305fd6d4" providerId="ADAL" clId="{1D2B6224-A9FF-48A8-9023-72A500519C8E}" dt="2023-11-06T07:32:45.976" v="21" actId="47"/>
        <pc:sldMkLst>
          <pc:docMk/>
          <pc:sldMk cId="2049010438" sldId="280"/>
        </pc:sldMkLst>
      </pc:sldChg>
      <pc:sldChg chg="del">
        <pc:chgData name="Sirito Claudia" userId="d019a9f8-3886-491e-a843-0caa305fd6d4" providerId="ADAL" clId="{1D2B6224-A9FF-48A8-9023-72A500519C8E}" dt="2023-11-06T07:32:46.344" v="22" actId="47"/>
        <pc:sldMkLst>
          <pc:docMk/>
          <pc:sldMk cId="2616981335" sldId="281"/>
        </pc:sldMkLst>
      </pc:sldChg>
      <pc:sldChg chg="del">
        <pc:chgData name="Sirito Claudia" userId="d019a9f8-3886-491e-a843-0caa305fd6d4" providerId="ADAL" clId="{1D2B6224-A9FF-48A8-9023-72A500519C8E}" dt="2023-11-06T07:32:46.683" v="23" actId="47"/>
        <pc:sldMkLst>
          <pc:docMk/>
          <pc:sldMk cId="2656829802" sldId="282"/>
        </pc:sldMkLst>
      </pc:sldChg>
      <pc:sldChg chg="del">
        <pc:chgData name="Sirito Claudia" userId="d019a9f8-3886-491e-a843-0caa305fd6d4" providerId="ADAL" clId="{1D2B6224-A9FF-48A8-9023-72A500519C8E}" dt="2023-11-06T07:32:35" v="6" actId="47"/>
        <pc:sldMkLst>
          <pc:docMk/>
          <pc:sldMk cId="2991040506" sldId="283"/>
        </pc:sldMkLst>
      </pc:sldChg>
      <pc:sldChg chg="del">
        <pc:chgData name="Sirito Claudia" userId="d019a9f8-3886-491e-a843-0caa305fd6d4" providerId="ADAL" clId="{1D2B6224-A9FF-48A8-9023-72A500519C8E}" dt="2023-11-06T07:32:32.434" v="5" actId="47"/>
        <pc:sldMkLst>
          <pc:docMk/>
          <pc:sldMk cId="3881601430" sldId="289"/>
        </pc:sldMkLst>
      </pc:sldChg>
      <pc:sldChg chg="del">
        <pc:chgData name="Sirito Claudia" userId="d019a9f8-3886-491e-a843-0caa305fd6d4" providerId="ADAL" clId="{1D2B6224-A9FF-48A8-9023-72A500519C8E}" dt="2023-11-06T07:32:00.165" v="1" actId="47"/>
        <pc:sldMkLst>
          <pc:docMk/>
          <pc:sldMk cId="1819414309" sldId="296"/>
        </pc:sldMkLst>
      </pc:sldChg>
      <pc:sldChg chg="del">
        <pc:chgData name="Sirito Claudia" userId="d019a9f8-3886-491e-a843-0caa305fd6d4" providerId="ADAL" clId="{1D2B6224-A9FF-48A8-9023-72A500519C8E}" dt="2023-11-06T07:32:01.747" v="2" actId="47"/>
        <pc:sldMkLst>
          <pc:docMk/>
          <pc:sldMk cId="802963063" sldId="297"/>
        </pc:sldMkLst>
      </pc:sldChg>
      <pc:sldChg chg="modSp mod">
        <pc:chgData name="Sirito Claudia" userId="d019a9f8-3886-491e-a843-0caa305fd6d4" providerId="ADAL" clId="{1D2B6224-A9FF-48A8-9023-72A500519C8E}" dt="2023-11-06T07:32:09.629" v="4" actId="6549"/>
        <pc:sldMkLst>
          <pc:docMk/>
          <pc:sldMk cId="3396359610" sldId="298"/>
        </pc:sldMkLst>
        <pc:spChg chg="mod">
          <ac:chgData name="Sirito Claudia" userId="d019a9f8-3886-491e-a843-0caa305fd6d4" providerId="ADAL" clId="{1D2B6224-A9FF-48A8-9023-72A500519C8E}" dt="2023-11-06T07:32:09.629" v="4" actId="6549"/>
          <ac:spMkLst>
            <pc:docMk/>
            <pc:sldMk cId="3396359610" sldId="298"/>
            <ac:spMk id="4" creationId="{997EEAF8-95AF-E6C5-94E6-F87DE369D1BD}"/>
          </ac:spMkLst>
        </pc:spChg>
      </pc:sldChg>
      <pc:sldChg chg="del">
        <pc:chgData name="Sirito Claudia" userId="d019a9f8-3886-491e-a843-0caa305fd6d4" providerId="ADAL" clId="{1D2B6224-A9FF-48A8-9023-72A500519C8E}" dt="2023-11-06T07:31:58.383" v="0" actId="47"/>
        <pc:sldMkLst>
          <pc:docMk/>
          <pc:sldMk cId="3161172502" sldId="29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w2kge.intra.cciaa.net\fsge\SedeGaribaldi\StudiStatisticaEstero\StudiStat\Studi\Excelsior%20-%20mercato%20del%20lavoro\gruppo%20con%20Alfa\230518%20Professioni%20stem%20dal%202019%20al%202022%20-%20graduatorie%20in%20liguri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b="1" dirty="0">
                <a:solidFill>
                  <a:schemeClr val="tx1"/>
                </a:solidFill>
              </a:rPr>
              <a:t>Graduatoria</a:t>
            </a:r>
            <a:r>
              <a:rPr lang="it-IT" b="1" baseline="0" dirty="0">
                <a:solidFill>
                  <a:schemeClr val="tx1"/>
                </a:solidFill>
              </a:rPr>
              <a:t> professioni STEM più richieste - anno 2022</a:t>
            </a:r>
            <a:endParaRPr lang="it-IT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'dati(9)'!$A$6:$A$30</c:f>
              <c:strCache>
                <c:ptCount val="25"/>
                <c:pt idx="0">
                  <c:v>Tecnici programmatori</c:v>
                </c:pt>
                <c:pt idx="1">
                  <c:v>Analisti e progettisti di software</c:v>
                </c:pt>
                <c:pt idx="2">
                  <c:v>Tecnici esperti in applicazioni</c:v>
                </c:pt>
                <c:pt idx="3">
                  <c:v>Ingegneri industriali e gestionali</c:v>
                </c:pt>
                <c:pt idx="4">
                  <c:v>Ingegneri energetici e meccanici</c:v>
                </c:pt>
                <c:pt idx="5">
                  <c:v>Farmacisti</c:v>
                </c:pt>
                <c:pt idx="6">
                  <c:v>Ingegneri civili e professioni assimilate</c:v>
                </c:pt>
                <c:pt idx="7">
                  <c:v>Progettisti e amministratori di sistemi</c:v>
                </c:pt>
                <c:pt idx="8">
                  <c:v>Tecnici agronomi e forestali</c:v>
                </c:pt>
                <c:pt idx="9">
                  <c:v>Tecnici chimici</c:v>
                </c:pt>
                <c:pt idx="10">
                  <c:v>Tecnici gestori di reti e di sistemi telematici</c:v>
                </c:pt>
                <c:pt idx="11">
                  <c:v>Tecnici elettronici</c:v>
                </c:pt>
                <c:pt idx="12">
                  <c:v>Ingegneri elettrotecnici</c:v>
                </c:pt>
                <c:pt idx="13">
                  <c:v>Ingegneri elettronici e in telecomunicazioni</c:v>
                </c:pt>
                <c:pt idx="14">
                  <c:v>Tecnici gestori di basi di dati</c:v>
                </c:pt>
                <c:pt idx="15">
                  <c:v>Tecnici web</c:v>
                </c:pt>
                <c:pt idx="16">
                  <c:v>Ingegneri chimici, petroliferi e dei materiali</c:v>
                </c:pt>
                <c:pt idx="17">
                  <c:v>Chimici e professioni assimilate</c:v>
                </c:pt>
                <c:pt idx="18">
                  <c:v>Biologi, botanici, zoologi e professioni assimilate</c:v>
                </c:pt>
                <c:pt idx="19">
                  <c:v>Fisici e astronomi</c:v>
                </c:pt>
                <c:pt idx="20">
                  <c:v>Matematici, statistici e professioni assimilate</c:v>
                </c:pt>
                <c:pt idx="21">
                  <c:v>Geologi, meteorologi, geofisici e professioni assimilate</c:v>
                </c:pt>
                <c:pt idx="22">
                  <c:v>Farmacologi, batteriologi e professioni assimilate</c:v>
                </c:pt>
                <c:pt idx="23">
                  <c:v>Tecnici fisici e geologici</c:v>
                </c:pt>
                <c:pt idx="24">
                  <c:v>Tecnici biochimici e professioni assimilate</c:v>
                </c:pt>
              </c:strCache>
            </c:strRef>
          </c:cat>
          <c:val>
            <c:numRef>
              <c:f>'dati(9)'!$G$6:$G$30</c:f>
              <c:numCache>
                <c:formatCode>General</c:formatCode>
                <c:ptCount val="25"/>
                <c:pt idx="0">
                  <c:v>830</c:v>
                </c:pt>
                <c:pt idx="1">
                  <c:v>730</c:v>
                </c:pt>
                <c:pt idx="2">
                  <c:v>710</c:v>
                </c:pt>
                <c:pt idx="3">
                  <c:v>620</c:v>
                </c:pt>
                <c:pt idx="4">
                  <c:v>540</c:v>
                </c:pt>
                <c:pt idx="5">
                  <c:v>510</c:v>
                </c:pt>
                <c:pt idx="6">
                  <c:v>370</c:v>
                </c:pt>
                <c:pt idx="7">
                  <c:v>260</c:v>
                </c:pt>
                <c:pt idx="8">
                  <c:v>180</c:v>
                </c:pt>
                <c:pt idx="9">
                  <c:v>160</c:v>
                </c:pt>
                <c:pt idx="10">
                  <c:v>160</c:v>
                </c:pt>
                <c:pt idx="11">
                  <c:v>120</c:v>
                </c:pt>
                <c:pt idx="12">
                  <c:v>110</c:v>
                </c:pt>
                <c:pt idx="13">
                  <c:v>70</c:v>
                </c:pt>
                <c:pt idx="14">
                  <c:v>60</c:v>
                </c:pt>
                <c:pt idx="15">
                  <c:v>50</c:v>
                </c:pt>
                <c:pt idx="16">
                  <c:v>40</c:v>
                </c:pt>
                <c:pt idx="17">
                  <c:v>30</c:v>
                </c:pt>
                <c:pt idx="18">
                  <c:v>30</c:v>
                </c:pt>
                <c:pt idx="19">
                  <c:v>20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21-474F-B2A8-A7A099B13C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16642863"/>
        <c:axId val="1716643343"/>
      </c:barChart>
      <c:catAx>
        <c:axId val="171664286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16643343"/>
        <c:crosses val="autoZero"/>
        <c:auto val="1"/>
        <c:lblAlgn val="ctr"/>
        <c:lblOffset val="100"/>
        <c:noMultiLvlLbl val="0"/>
      </c:catAx>
      <c:valAx>
        <c:axId val="1716643343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16642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7E02C-1CD2-4044-B9A9-170EBFD5CA7E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22E2E-3356-4B89-9A38-5DD8AA552B1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8722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BE0E3-A224-4886-A67E-BE815A1EC449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680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051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692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706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95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429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109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613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751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914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507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546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822DB-1971-4349-9A94-66EB3F496E2B}" type="datetimeFigureOut">
              <a:rPr lang="it-IT" smtClean="0"/>
              <a:t>06/11/2023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30320-18F6-4261-9E94-7102EA22817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715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ge_cdc_ml_A_pos_CMYK_2_0 trasparent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38"/>
            <a:ext cx="23749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1588" y="5037513"/>
            <a:ext cx="12190412" cy="1820487"/>
            <a:chOff x="1" y="3641"/>
            <a:chExt cx="5759" cy="679"/>
          </a:xfrm>
        </p:grpSpPr>
        <p:pic>
          <p:nvPicPr>
            <p:cNvPr id="7" name="Picture 5" descr="piede slitt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8" r="410" b="8640"/>
            <a:stretch>
              <a:fillRect/>
            </a:stretch>
          </p:blipFill>
          <p:spPr bwMode="auto">
            <a:xfrm>
              <a:off x="1" y="3641"/>
              <a:ext cx="5759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4558" y="4065"/>
              <a:ext cx="99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endParaRPr lang="it-IT" altLang="it-IT" sz="1200" b="1" dirty="0">
                <a:solidFill>
                  <a:schemeClr val="accent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" name="Rectangle 8">
            <a:extLst>
              <a:ext uri="{FF2B5EF4-FFF2-40B4-BE49-F238E27FC236}">
                <a16:creationId xmlns:a16="http://schemas.microsoft.com/office/drawing/2014/main" id="{10FE8159-5DAB-78BA-21CF-E1627BE65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1075" y="6495028"/>
            <a:ext cx="4896700" cy="278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it-IT" altLang="it-IT" sz="1200" dirty="0">
                <a:solidFill>
                  <a:schemeClr val="bg1"/>
                </a:solidFill>
              </a:rPr>
              <a:t>Sportello Informativo Economico-Statistico </a:t>
            </a:r>
            <a:r>
              <a:rPr lang="it-IT" altLang="it-IT" sz="1200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97EEAF8-95AF-E6C5-94E6-F87DE369D1BD}"/>
              </a:ext>
            </a:extLst>
          </p:cNvPr>
          <p:cNvSpPr txBox="1"/>
          <p:nvPr/>
        </p:nvSpPr>
        <p:spPr>
          <a:xfrm>
            <a:off x="0" y="1820487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PROFESSIONI STEM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96359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B063F156-E335-7391-BBA3-ADE1F4AD8EF9}"/>
              </a:ext>
            </a:extLst>
          </p:cNvPr>
          <p:cNvGrpSpPr>
            <a:grpSpLocks/>
          </p:cNvGrpSpPr>
          <p:nvPr/>
        </p:nvGrpSpPr>
        <p:grpSpPr bwMode="auto">
          <a:xfrm>
            <a:off x="1588" y="5037513"/>
            <a:ext cx="12190412" cy="1820487"/>
            <a:chOff x="1" y="3641"/>
            <a:chExt cx="5759" cy="679"/>
          </a:xfrm>
        </p:grpSpPr>
        <p:pic>
          <p:nvPicPr>
            <p:cNvPr id="5" name="Picture 5" descr="piede slitta">
              <a:extLst>
                <a:ext uri="{FF2B5EF4-FFF2-40B4-BE49-F238E27FC236}">
                  <a16:creationId xmlns:a16="http://schemas.microsoft.com/office/drawing/2014/main" id="{F7676B0C-1B9A-F45F-2F6B-43AC0EDDDF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8" r="410" b="8640"/>
            <a:stretch>
              <a:fillRect/>
            </a:stretch>
          </p:blipFill>
          <p:spPr bwMode="auto">
            <a:xfrm>
              <a:off x="1" y="3641"/>
              <a:ext cx="5759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41A6DA6-630D-17B9-4BE1-FE1447183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" y="4065"/>
              <a:ext cx="99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endParaRPr lang="it-IT" altLang="it-IT" sz="1200" b="1" dirty="0">
                <a:solidFill>
                  <a:schemeClr val="accent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1C31BB8F-6B4E-7D3D-A99C-CE4C81E4C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8" y="4065"/>
              <a:ext cx="231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Servizio Statistica e Prezzi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  <a:sym typeface="Wingdings" panose="05000000000000000000" pitchFamily="2" charset="2"/>
                </a:rPr>
                <a:t>Camera di Commercio di Genova</a:t>
              </a:r>
            </a:p>
          </p:txBody>
        </p:sp>
      </p:grpSp>
      <p:pic>
        <p:nvPicPr>
          <p:cNvPr id="8" name="Picture 13" descr="ge_cdc_ml_A_pos_CMYK_2_0 trasparente">
            <a:extLst>
              <a:ext uri="{FF2B5EF4-FFF2-40B4-BE49-F238E27FC236}">
                <a16:creationId xmlns:a16="http://schemas.microsoft.com/office/drawing/2014/main" id="{12D4E2F1-C767-D633-7C98-95CA3162D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3849"/>
            <a:ext cx="23749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26C5F39-8631-ACCE-4EE7-0BD2351817C7}"/>
              </a:ext>
            </a:extLst>
          </p:cNvPr>
          <p:cNvSpPr txBox="1"/>
          <p:nvPr/>
        </p:nvSpPr>
        <p:spPr>
          <a:xfrm>
            <a:off x="10111451" y="6282743"/>
            <a:ext cx="18646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1353882A-77E3-4DBE-B941-EBEEC0D402F4}" type="slidenum">
              <a:rPr lang="it-IT" sz="1100" b="1" smtClean="0">
                <a:solidFill>
                  <a:schemeClr val="bg1"/>
                </a:solidFill>
              </a:rPr>
              <a:pPr algn="ctr"/>
              <a:t>2</a:t>
            </a:fld>
            <a:endParaRPr lang="it-IT" sz="1100" b="1" dirty="0">
              <a:solidFill>
                <a:schemeClr val="bg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70076DE-6353-B36D-5796-978E280E6AF0}"/>
              </a:ext>
            </a:extLst>
          </p:cNvPr>
          <p:cNvSpPr txBox="1"/>
          <p:nvPr/>
        </p:nvSpPr>
        <p:spPr>
          <a:xfrm>
            <a:off x="684596" y="1246860"/>
            <a:ext cx="105873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Le professioni STEM riguardano settori fondamentali per lo sviluppo dell’attuale economia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Ambito disciplinare nel quale rientrano materie che hanno un forte riscontro sul mercato del lavoro e che risultano addirittura essenziali nel settore industriale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b="0" i="0" dirty="0">
                <a:solidFill>
                  <a:srgbClr val="404040"/>
                </a:solidFill>
                <a:effectLst/>
              </a:rPr>
              <a:t>L’acronimo identifica quattro termini inglesi, ossia Science, Technology, Engineering and </a:t>
            </a:r>
            <a:r>
              <a:rPr lang="it-IT" sz="1800" b="0" i="0" dirty="0" err="1">
                <a:solidFill>
                  <a:srgbClr val="404040"/>
                </a:solidFill>
                <a:effectLst/>
              </a:rPr>
              <a:t>Mathematics</a:t>
            </a:r>
            <a:endParaRPr lang="it-IT" sz="1800" b="0" i="0" dirty="0">
              <a:solidFill>
                <a:srgbClr val="40404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Scienze, Tecnologie, Ingegneria e Matematica sono le scienze cosiddette ‘esatte’ e ‘naturali’; insieme formano una sorta di macro-area nella quale vengono incluse le materie e le aree di ricerca nell’ambito delle quali sono studiate le scienze e le soluzioni a problemi più o meno complessi.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Lo studio di tali materie è finalizzato a portare innovazioni nel campo della tecnologia, ovvero in quel processo che viene identificato come progresso scientifico.</a:t>
            </a:r>
          </a:p>
          <a:p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896A9E-21A1-535F-5EE1-EA1261783B5D}"/>
              </a:ext>
            </a:extLst>
          </p:cNvPr>
          <p:cNvSpPr txBox="1"/>
          <p:nvPr/>
        </p:nvSpPr>
        <p:spPr>
          <a:xfrm>
            <a:off x="2174735" y="273514"/>
            <a:ext cx="7844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STEM  - DEFINIZIONE</a:t>
            </a:r>
          </a:p>
        </p:txBody>
      </p:sp>
    </p:spTree>
    <p:extLst>
      <p:ext uri="{BB962C8B-B14F-4D97-AF65-F5344CB8AC3E}">
        <p14:creationId xmlns:p14="http://schemas.microsoft.com/office/powerpoint/2010/main" val="173133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5000"/>
    </mc:Choice>
    <mc:Fallback xmlns="">
      <p:transition spd="slow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B063F156-E335-7391-BBA3-ADE1F4AD8EF9}"/>
              </a:ext>
            </a:extLst>
          </p:cNvPr>
          <p:cNvGrpSpPr>
            <a:grpSpLocks/>
          </p:cNvGrpSpPr>
          <p:nvPr/>
        </p:nvGrpSpPr>
        <p:grpSpPr bwMode="auto">
          <a:xfrm>
            <a:off x="1588" y="5037513"/>
            <a:ext cx="12190412" cy="1820487"/>
            <a:chOff x="1" y="3641"/>
            <a:chExt cx="5759" cy="679"/>
          </a:xfrm>
        </p:grpSpPr>
        <p:pic>
          <p:nvPicPr>
            <p:cNvPr id="5" name="Picture 5" descr="piede slitta">
              <a:extLst>
                <a:ext uri="{FF2B5EF4-FFF2-40B4-BE49-F238E27FC236}">
                  <a16:creationId xmlns:a16="http://schemas.microsoft.com/office/drawing/2014/main" id="{F7676B0C-1B9A-F45F-2F6B-43AC0EDDDF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8" r="410" b="8640"/>
            <a:stretch>
              <a:fillRect/>
            </a:stretch>
          </p:blipFill>
          <p:spPr bwMode="auto">
            <a:xfrm>
              <a:off x="1" y="3641"/>
              <a:ext cx="5759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41A6DA6-630D-17B9-4BE1-FE1447183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" y="4065"/>
              <a:ext cx="99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endParaRPr lang="it-IT" altLang="it-IT" sz="1200" b="1" dirty="0">
                <a:solidFill>
                  <a:schemeClr val="accent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1C31BB8F-6B4E-7D3D-A99C-CE4C81E4C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8" y="4065"/>
              <a:ext cx="231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Servizio Statistica e Prezzi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  <a:sym typeface="Wingdings" panose="05000000000000000000" pitchFamily="2" charset="2"/>
                </a:rPr>
                <a:t>Camera di Commercio di Genova</a:t>
              </a:r>
            </a:p>
          </p:txBody>
        </p:sp>
      </p:grpSp>
      <p:pic>
        <p:nvPicPr>
          <p:cNvPr id="8" name="Picture 13" descr="ge_cdc_ml_A_pos_CMYK_2_0 trasparente">
            <a:extLst>
              <a:ext uri="{FF2B5EF4-FFF2-40B4-BE49-F238E27FC236}">
                <a16:creationId xmlns:a16="http://schemas.microsoft.com/office/drawing/2014/main" id="{12D4E2F1-C767-D633-7C98-95CA3162D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3849"/>
            <a:ext cx="23749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26C5F39-8631-ACCE-4EE7-0BD2351817C7}"/>
              </a:ext>
            </a:extLst>
          </p:cNvPr>
          <p:cNvSpPr txBox="1"/>
          <p:nvPr/>
        </p:nvSpPr>
        <p:spPr>
          <a:xfrm>
            <a:off x="10111451" y="6282743"/>
            <a:ext cx="18646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1353882A-77E3-4DBE-B941-EBEEC0D402F4}" type="slidenum">
              <a:rPr lang="it-IT" sz="1100" b="1" smtClean="0">
                <a:solidFill>
                  <a:schemeClr val="bg1"/>
                </a:solidFill>
              </a:rPr>
              <a:pPr algn="ctr"/>
              <a:t>3</a:t>
            </a:fld>
            <a:endParaRPr lang="it-IT" sz="1100" b="1" dirty="0">
              <a:solidFill>
                <a:schemeClr val="bg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16F5337-1AA3-1819-CAC5-46A3DC637EF1}"/>
              </a:ext>
            </a:extLst>
          </p:cNvPr>
          <p:cNvSpPr txBox="1"/>
          <p:nvPr/>
        </p:nvSpPr>
        <p:spPr>
          <a:xfrm>
            <a:off x="276702" y="1241271"/>
            <a:ext cx="11403106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Elenco delle classi di laurea, di primo e secondo livello, riconosciute dal MIUR come appartenenti alle STEM:</a:t>
            </a:r>
          </a:p>
          <a:p>
            <a:endParaRPr lang="it-IT" dirty="0"/>
          </a:p>
          <a:p>
            <a:r>
              <a:rPr lang="it-IT" dirty="0"/>
              <a:t>Classi di laurea appartenenti ai gruppi </a:t>
            </a:r>
            <a:r>
              <a:rPr lang="it-IT" b="1" dirty="0">
                <a:solidFill>
                  <a:srgbClr val="C00000"/>
                </a:solidFill>
              </a:rPr>
              <a:t>architettura e ingegneria</a:t>
            </a:r>
            <a:r>
              <a:rPr lang="it-IT" dirty="0"/>
              <a:t>, </a:t>
            </a:r>
            <a:r>
              <a:rPr lang="it-IT" sz="1400" dirty="0"/>
              <a:t>escluse le classi di laurea di primo livello in disegno industriale e di secondo livello in design</a:t>
            </a:r>
          </a:p>
          <a:p>
            <a:r>
              <a:rPr lang="it-IT" dirty="0"/>
              <a:t>Classi di laurea appartenenti al gruppo </a:t>
            </a:r>
            <a:r>
              <a:rPr lang="it-IT" b="1" dirty="0">
                <a:solidFill>
                  <a:srgbClr val="C00000"/>
                </a:solidFill>
              </a:rPr>
              <a:t>chimico-farmaceutico</a:t>
            </a:r>
            <a:r>
              <a:rPr lang="it-IT" dirty="0"/>
              <a:t>, </a:t>
            </a:r>
            <a:r>
              <a:rPr lang="it-IT" sz="1400" dirty="0"/>
              <a:t>escluse le lauree magistrali a ciclo unico in farmacia e farmacia industriale</a:t>
            </a:r>
          </a:p>
          <a:p>
            <a:r>
              <a:rPr lang="it-IT" dirty="0"/>
              <a:t>Classi di laurea di </a:t>
            </a:r>
            <a:r>
              <a:rPr lang="it-IT" b="1" dirty="0">
                <a:solidFill>
                  <a:srgbClr val="C00000"/>
                </a:solidFill>
              </a:rPr>
              <a:t>primo livello in statistica </a:t>
            </a:r>
            <a:r>
              <a:rPr lang="it-IT" dirty="0"/>
              <a:t>e di </a:t>
            </a:r>
            <a:r>
              <a:rPr lang="it-IT" b="1" dirty="0">
                <a:solidFill>
                  <a:srgbClr val="C00000"/>
                </a:solidFill>
              </a:rPr>
              <a:t>secondo livello in scienze statistiche attuariali e finanziarie e scienze statistiche</a:t>
            </a:r>
            <a:r>
              <a:rPr lang="it-IT" dirty="0"/>
              <a:t> all’interno del gruppo economico-statistico</a:t>
            </a:r>
          </a:p>
          <a:p>
            <a:r>
              <a:rPr lang="it-IT" dirty="0"/>
              <a:t>Classi di laurea appartenenti al gruppo </a:t>
            </a:r>
            <a:r>
              <a:rPr lang="it-IT" b="1" dirty="0">
                <a:solidFill>
                  <a:srgbClr val="C00000"/>
                </a:solidFill>
              </a:rPr>
              <a:t>geo-biologico</a:t>
            </a:r>
            <a:r>
              <a:rPr lang="it-IT" dirty="0"/>
              <a:t>, </a:t>
            </a:r>
            <a:r>
              <a:rPr lang="it-IT" sz="1400" dirty="0"/>
              <a:t>esclusa la classe di secondo livello in biotecnologie agrarie</a:t>
            </a:r>
          </a:p>
          <a:p>
            <a:r>
              <a:rPr lang="it-IT" dirty="0"/>
              <a:t>Classi di laurea appartenenti al gruppo </a:t>
            </a:r>
            <a:r>
              <a:rPr lang="it-IT" b="1" dirty="0">
                <a:solidFill>
                  <a:srgbClr val="C00000"/>
                </a:solidFill>
              </a:rPr>
              <a:t>scientifico</a:t>
            </a:r>
            <a:r>
              <a:rPr lang="it-IT" dirty="0"/>
              <a:t> </a:t>
            </a:r>
            <a:r>
              <a:rPr lang="it-IT" sz="1400" dirty="0"/>
              <a:t>ad eccezione di Metodologie informatiche per le discipline umanistiche (secondo livello)</a:t>
            </a:r>
          </a:p>
          <a:p>
            <a:r>
              <a:rPr lang="it-IT" dirty="0"/>
              <a:t>Classe di laurea in </a:t>
            </a:r>
            <a:r>
              <a:rPr lang="it-IT" b="1" dirty="0">
                <a:solidFill>
                  <a:srgbClr val="C00000"/>
                </a:solidFill>
              </a:rPr>
              <a:t>nutrizione umana</a:t>
            </a:r>
            <a:r>
              <a:rPr lang="it-IT" dirty="0"/>
              <a:t> del gruppo medico (secondo livello)</a:t>
            </a:r>
          </a:p>
          <a:p>
            <a:r>
              <a:rPr lang="it-IT" dirty="0"/>
              <a:t>Classe di laurea in </a:t>
            </a:r>
            <a:r>
              <a:rPr lang="it-IT" b="1" dirty="0">
                <a:solidFill>
                  <a:srgbClr val="C00000"/>
                </a:solidFill>
              </a:rPr>
              <a:t>tecniche e metodi per la società </a:t>
            </a:r>
            <a:r>
              <a:rPr lang="it-IT" dirty="0"/>
              <a:t>(secondo livello)</a:t>
            </a:r>
          </a:p>
          <a:p>
            <a:r>
              <a:rPr lang="it-IT" dirty="0"/>
              <a:t>Classi di laurea di primo livello in </a:t>
            </a:r>
            <a:r>
              <a:rPr lang="it-IT" b="1" dirty="0">
                <a:solidFill>
                  <a:srgbClr val="C00000"/>
                </a:solidFill>
              </a:rPr>
              <a:t>diagnostica per la conservazione dei beni culturali</a:t>
            </a:r>
          </a:p>
          <a:p>
            <a:r>
              <a:rPr lang="it-IT" dirty="0"/>
              <a:t>Classi di laurea di </a:t>
            </a:r>
            <a:r>
              <a:rPr lang="it-IT" b="1" dirty="0">
                <a:solidFill>
                  <a:srgbClr val="C00000"/>
                </a:solidFill>
              </a:rPr>
              <a:t>secondo livello in conservazione dei beni architettonici e ambientali, scienze per la conservazione dei beni culturali e conservazione e restauro dei beni culturali (ciclo unico) del gruppo letterario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4896A9E-21A1-535F-5EE1-EA1261783B5D}"/>
              </a:ext>
            </a:extLst>
          </p:cNvPr>
          <p:cNvSpPr txBox="1"/>
          <p:nvPr/>
        </p:nvSpPr>
        <p:spPr>
          <a:xfrm>
            <a:off x="2174735" y="273514"/>
            <a:ext cx="7844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STEM  - CLASSI DI LAUREA</a:t>
            </a:r>
          </a:p>
        </p:txBody>
      </p:sp>
    </p:spTree>
    <p:extLst>
      <p:ext uri="{BB962C8B-B14F-4D97-AF65-F5344CB8AC3E}">
        <p14:creationId xmlns:p14="http://schemas.microsoft.com/office/powerpoint/2010/main" val="415462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5000"/>
    </mc:Choice>
    <mc:Fallback xmlns="">
      <p:transition spd="slow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B063F156-E335-7391-BBA3-ADE1F4AD8EF9}"/>
              </a:ext>
            </a:extLst>
          </p:cNvPr>
          <p:cNvGrpSpPr>
            <a:grpSpLocks/>
          </p:cNvGrpSpPr>
          <p:nvPr/>
        </p:nvGrpSpPr>
        <p:grpSpPr bwMode="auto">
          <a:xfrm>
            <a:off x="1588" y="5037513"/>
            <a:ext cx="12190412" cy="1820487"/>
            <a:chOff x="1" y="3641"/>
            <a:chExt cx="5759" cy="679"/>
          </a:xfrm>
        </p:grpSpPr>
        <p:pic>
          <p:nvPicPr>
            <p:cNvPr id="5" name="Picture 5" descr="piede slitta">
              <a:extLst>
                <a:ext uri="{FF2B5EF4-FFF2-40B4-BE49-F238E27FC236}">
                  <a16:creationId xmlns:a16="http://schemas.microsoft.com/office/drawing/2014/main" id="{F7676B0C-1B9A-F45F-2F6B-43AC0EDDDF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8" r="410" b="8640"/>
            <a:stretch>
              <a:fillRect/>
            </a:stretch>
          </p:blipFill>
          <p:spPr bwMode="auto">
            <a:xfrm>
              <a:off x="1" y="3641"/>
              <a:ext cx="5759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41A6DA6-630D-17B9-4BE1-FE1447183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" y="4065"/>
              <a:ext cx="99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endParaRPr lang="it-IT" altLang="it-IT" sz="1200" b="1" dirty="0">
                <a:solidFill>
                  <a:schemeClr val="accent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1C31BB8F-6B4E-7D3D-A99C-CE4C81E4C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8" y="4065"/>
              <a:ext cx="231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Servizio Statistica e Prezzi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  <a:sym typeface="Wingdings" panose="05000000000000000000" pitchFamily="2" charset="2"/>
                </a:rPr>
                <a:t>Camera di Commercio di Genova</a:t>
              </a:r>
            </a:p>
          </p:txBody>
        </p:sp>
      </p:grpSp>
      <p:pic>
        <p:nvPicPr>
          <p:cNvPr id="8" name="Picture 13" descr="ge_cdc_ml_A_pos_CMYK_2_0 trasparente">
            <a:extLst>
              <a:ext uri="{FF2B5EF4-FFF2-40B4-BE49-F238E27FC236}">
                <a16:creationId xmlns:a16="http://schemas.microsoft.com/office/drawing/2014/main" id="{12D4E2F1-C767-D633-7C98-95CA3162D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3849"/>
            <a:ext cx="23749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26C5F39-8631-ACCE-4EE7-0BD2351817C7}"/>
              </a:ext>
            </a:extLst>
          </p:cNvPr>
          <p:cNvSpPr txBox="1"/>
          <p:nvPr/>
        </p:nvSpPr>
        <p:spPr>
          <a:xfrm>
            <a:off x="10111451" y="6282743"/>
            <a:ext cx="18646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1353882A-77E3-4DBE-B941-EBEEC0D402F4}" type="slidenum">
              <a:rPr lang="it-IT" sz="1100" b="1" smtClean="0">
                <a:solidFill>
                  <a:schemeClr val="bg1"/>
                </a:solidFill>
              </a:rPr>
              <a:pPr algn="ctr"/>
              <a:t>4</a:t>
            </a:fld>
            <a:endParaRPr lang="it-IT" sz="1100" b="1" dirty="0">
              <a:solidFill>
                <a:schemeClr val="bg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0026488-2582-6AEA-AEF1-8444F3EF2679}"/>
              </a:ext>
            </a:extLst>
          </p:cNvPr>
          <p:cNvSpPr txBox="1"/>
          <p:nvPr/>
        </p:nvSpPr>
        <p:spPr>
          <a:xfrm>
            <a:off x="735105" y="1174156"/>
            <a:ext cx="1112520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Nel 2022 i laureati STEM dell’Università di Genova costituiscono il 33% dei laureati dell’intero anno solare (circa 5 mila).</a:t>
            </a:r>
          </a:p>
          <a:p>
            <a:endParaRPr lang="it-IT" dirty="0"/>
          </a:p>
          <a:p>
            <a:r>
              <a:rPr lang="it-IT" b="0" i="0" dirty="0">
                <a:solidFill>
                  <a:srgbClr val="212529"/>
                </a:solidFill>
                <a:effectLst/>
              </a:rPr>
              <a:t>Tra </a:t>
            </a:r>
            <a:r>
              <a:rPr lang="it-IT" dirty="0"/>
              <a:t>i laureati STEM è più elevata la componente maschile, che raggiunge il 61,7%, in particolare nelle Facoltà di Ingegneria Navale e delle Telecomunicazioni (77,9%), Ingegneria Meccanica e Gestionale (77,7%) e Fisica (71,8%) mentre si osserva un’inversione di tendenza nella Medicina Sperimentale, Scienze della Terra, Architettura, Chimica e Chimica Industriale, dove sono le donne ad avere un’incidenza maggiore</a:t>
            </a:r>
            <a:r>
              <a:rPr lang="it-IT" b="0" i="0" dirty="0">
                <a:solidFill>
                  <a:srgbClr val="212529"/>
                </a:solidFill>
                <a:effectLst/>
              </a:rPr>
              <a:t>.</a:t>
            </a:r>
          </a:p>
          <a:p>
            <a:endParaRPr lang="it-IT" dirty="0">
              <a:solidFill>
                <a:srgbClr val="212529"/>
              </a:solidFill>
            </a:endParaRPr>
          </a:p>
          <a:p>
            <a:r>
              <a:rPr lang="it-IT" b="0" i="0" dirty="0">
                <a:solidFill>
                  <a:srgbClr val="212529"/>
                </a:solidFill>
                <a:effectLst/>
              </a:rPr>
              <a:t>A livello di genere, le donne hanno performance più brillanti degli uomini: le donne STEM sono caratterizzate da un voto medio di laurea lievemente più alto (105,2 su 110, contro 103,3 degli uomini) e da una maggiore regolarità negli studi (tra le donne il </a:t>
            </a:r>
            <a:r>
              <a:rPr lang="it-IT" dirty="0">
                <a:solidFill>
                  <a:srgbClr val="212529"/>
                </a:solidFill>
              </a:rPr>
              <a:t>63</a:t>
            </a:r>
            <a:r>
              <a:rPr lang="it-IT" b="0" i="0" dirty="0">
                <a:solidFill>
                  <a:srgbClr val="212529"/>
                </a:solidFill>
                <a:effectLst/>
              </a:rPr>
              <a:t>,1% risulta in corso contro il </a:t>
            </a:r>
            <a:r>
              <a:rPr lang="it-IT" dirty="0">
                <a:solidFill>
                  <a:srgbClr val="212529"/>
                </a:solidFill>
              </a:rPr>
              <a:t>55</a:t>
            </a:r>
            <a:r>
              <a:rPr lang="it-IT" b="0" i="0" dirty="0">
                <a:solidFill>
                  <a:srgbClr val="212529"/>
                </a:solidFill>
                <a:effectLst/>
              </a:rPr>
              <a:t>,2% degli uomini). Anche riguardo alle conoscenze linguistiche le donne superano gli uomini mentre per quelle informatiche i maschi eccellono nella conoscenza dei linguaggi di programmazione, nella realizzazione di siti web e nelle reti di trasmissione dati.</a:t>
            </a:r>
          </a:p>
          <a:p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6F85453-68DF-BF45-52E0-0D34C3536377}"/>
              </a:ext>
            </a:extLst>
          </p:cNvPr>
          <p:cNvSpPr txBox="1"/>
          <p:nvPr/>
        </p:nvSpPr>
        <p:spPr>
          <a:xfrm>
            <a:off x="735105" y="5496119"/>
            <a:ext cx="7261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Fonte: Università di Genova – </a:t>
            </a:r>
            <a:r>
              <a:rPr lang="it-IT" sz="1200" dirty="0" err="1"/>
              <a:t>AlmaLaurea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0CF5761-096E-C2E2-C13C-F7EFEFE71F49}"/>
              </a:ext>
            </a:extLst>
          </p:cNvPr>
          <p:cNvSpPr txBox="1"/>
          <p:nvPr/>
        </p:nvSpPr>
        <p:spPr>
          <a:xfrm>
            <a:off x="2375646" y="421317"/>
            <a:ext cx="7844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STEM  - COMPOSIZIONE DI GENERE E PERFORMANCE UNIVERSITARIA </a:t>
            </a:r>
          </a:p>
        </p:txBody>
      </p:sp>
    </p:spTree>
    <p:extLst>
      <p:ext uri="{BB962C8B-B14F-4D97-AF65-F5344CB8AC3E}">
        <p14:creationId xmlns:p14="http://schemas.microsoft.com/office/powerpoint/2010/main" val="44231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5000"/>
    </mc:Choice>
    <mc:Fallback xmlns="">
      <p:transition spd="slow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B063F156-E335-7391-BBA3-ADE1F4AD8EF9}"/>
              </a:ext>
            </a:extLst>
          </p:cNvPr>
          <p:cNvGrpSpPr>
            <a:grpSpLocks/>
          </p:cNvGrpSpPr>
          <p:nvPr/>
        </p:nvGrpSpPr>
        <p:grpSpPr bwMode="auto">
          <a:xfrm>
            <a:off x="1588" y="5037513"/>
            <a:ext cx="12190412" cy="1820487"/>
            <a:chOff x="1" y="3641"/>
            <a:chExt cx="5759" cy="679"/>
          </a:xfrm>
        </p:grpSpPr>
        <p:pic>
          <p:nvPicPr>
            <p:cNvPr id="5" name="Picture 5" descr="piede slitta">
              <a:extLst>
                <a:ext uri="{FF2B5EF4-FFF2-40B4-BE49-F238E27FC236}">
                  <a16:creationId xmlns:a16="http://schemas.microsoft.com/office/drawing/2014/main" id="{F7676B0C-1B9A-F45F-2F6B-43AC0EDDDF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8" r="410" b="8640"/>
            <a:stretch>
              <a:fillRect/>
            </a:stretch>
          </p:blipFill>
          <p:spPr bwMode="auto">
            <a:xfrm>
              <a:off x="1" y="3641"/>
              <a:ext cx="5759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41A6DA6-630D-17B9-4BE1-FE1447183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" y="4065"/>
              <a:ext cx="99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endParaRPr lang="it-IT" altLang="it-IT" sz="1200" b="1" dirty="0">
                <a:solidFill>
                  <a:schemeClr val="accent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1C31BB8F-6B4E-7D3D-A99C-CE4C81E4C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8" y="4065"/>
              <a:ext cx="231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Servizio Statistica e Prezzi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  <a:sym typeface="Wingdings" panose="05000000000000000000" pitchFamily="2" charset="2"/>
                </a:rPr>
                <a:t>Camera di Commercio di Genova</a:t>
              </a:r>
            </a:p>
          </p:txBody>
        </p:sp>
      </p:grpSp>
      <p:pic>
        <p:nvPicPr>
          <p:cNvPr id="8" name="Picture 13" descr="ge_cdc_ml_A_pos_CMYK_2_0 trasparente">
            <a:extLst>
              <a:ext uri="{FF2B5EF4-FFF2-40B4-BE49-F238E27FC236}">
                <a16:creationId xmlns:a16="http://schemas.microsoft.com/office/drawing/2014/main" id="{12D4E2F1-C767-D633-7C98-95CA3162D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3849"/>
            <a:ext cx="23749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26C5F39-8631-ACCE-4EE7-0BD2351817C7}"/>
              </a:ext>
            </a:extLst>
          </p:cNvPr>
          <p:cNvSpPr txBox="1"/>
          <p:nvPr/>
        </p:nvSpPr>
        <p:spPr>
          <a:xfrm>
            <a:off x="10111451" y="6282743"/>
            <a:ext cx="18646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1353882A-77E3-4DBE-B941-EBEEC0D402F4}" type="slidenum">
              <a:rPr lang="it-IT" sz="1100" b="1" smtClean="0">
                <a:solidFill>
                  <a:schemeClr val="bg1"/>
                </a:solidFill>
              </a:rPr>
              <a:pPr algn="ctr"/>
              <a:t>5</a:t>
            </a:fld>
            <a:endParaRPr lang="it-IT" sz="1100" b="1" dirty="0">
              <a:solidFill>
                <a:schemeClr val="bg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97494CF-EB48-742A-1E00-BCA2FCC275FD}"/>
              </a:ext>
            </a:extLst>
          </p:cNvPr>
          <p:cNvSpPr txBox="1"/>
          <p:nvPr/>
        </p:nvSpPr>
        <p:spPr>
          <a:xfrm>
            <a:off x="695522" y="1294171"/>
            <a:ext cx="1080095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/>
              <a:t>Attualmente i laureati STEM sono tra le figure più ricercate dalle aziende. La percentuale in Italia relativa alla domanda di tali profili professionali è del 49%, di cui il 38,9% riguarda i laureati in ingegneria e il 31,2% i laureati in economia.</a:t>
            </a:r>
          </a:p>
          <a:p>
            <a:endParaRPr lang="it-IT" sz="1600" dirty="0">
              <a:solidFill>
                <a:srgbClr val="FF0000"/>
              </a:solidFill>
            </a:endParaRPr>
          </a:p>
          <a:p>
            <a:r>
              <a:rPr lang="it-IT" sz="1600" dirty="0"/>
              <a:t>La laurea STEM consente di accedere a numerosissime opportunità lavorative e di ricoprire un’enorme quantità di posizioni.</a:t>
            </a:r>
          </a:p>
          <a:p>
            <a:r>
              <a:rPr lang="it-IT" sz="1600" dirty="0"/>
              <a:t>I settori che direttamente o indirettamente afferiscono alle scienze, alle tecnologie e alle ingegnerie sono in continuo mutamento; evoluzioni e processi di rinnovamento determinano continuamente la nascita di nuovi profili e nuovi ambiti di specializzazione. Secondo i dati relativi al tasso di occupazione i settori disciplinari STEM si confermano come i più promettenti in ottica occupazionale. In particolare, i dati </a:t>
            </a:r>
            <a:r>
              <a:rPr lang="it-IT" sz="1600" dirty="0" err="1"/>
              <a:t>AlmaLaurea</a:t>
            </a:r>
            <a:r>
              <a:rPr lang="it-IT" sz="1600" dirty="0"/>
              <a:t> riferiti all’Università di Genova rivelano che il 96% dei laureati (uomini e donne) trova impiego entro i 5 anni dal conseguimento del titolo: Ingegneria Industriale è la facoltà che in assoluto vanta il tasso di occupazione più alto (97,0%).</a:t>
            </a:r>
          </a:p>
          <a:p>
            <a:endParaRPr lang="it-IT" dirty="0"/>
          </a:p>
          <a:p>
            <a:r>
              <a:rPr lang="it-IT" sz="1600" dirty="0"/>
              <a:t>I settori ai quali fanno riferimento, ovvero trovano riscontro, le materie STEM sono il settore automobilistico, i servizi finanziari, la sicurezza informatica, le biotecnologie, il settore aerospaziale, il settore energetico; tra gli sbocchi più interessanti rientrano anche il settore dell’intelligenza artificiale e del data science.</a:t>
            </a:r>
          </a:p>
          <a:p>
            <a:endParaRPr lang="it-IT" sz="1600" dirty="0"/>
          </a:p>
          <a:p>
            <a:endParaRPr lang="it-IT" sz="1600" dirty="0"/>
          </a:p>
          <a:p>
            <a:endParaRPr lang="it-IT" sz="1600" dirty="0"/>
          </a:p>
          <a:p>
            <a:r>
              <a:rPr lang="it-IT" sz="1050" dirty="0">
                <a:solidFill>
                  <a:srgbClr val="404040"/>
                </a:solidFill>
              </a:rPr>
              <a:t>https://www.unicusano.it/blog/didattica/corsi/lauree-stem/Lauree STEM: cosa sono e quali sono gli sbocchi lavorativi</a:t>
            </a:r>
          </a:p>
          <a:p>
            <a:endParaRPr lang="it-IT" sz="1600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9328FA5-EE1F-E4AE-C7CA-09E975790478}"/>
              </a:ext>
            </a:extLst>
          </p:cNvPr>
          <p:cNvSpPr txBox="1"/>
          <p:nvPr/>
        </p:nvSpPr>
        <p:spPr>
          <a:xfrm>
            <a:off x="2625725" y="402606"/>
            <a:ext cx="7844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STEM  - GLI SBOCCHI OCCUPAZIONALI DOPO LA LAUREA</a:t>
            </a:r>
          </a:p>
        </p:txBody>
      </p:sp>
    </p:spTree>
    <p:extLst>
      <p:ext uri="{BB962C8B-B14F-4D97-AF65-F5344CB8AC3E}">
        <p14:creationId xmlns:p14="http://schemas.microsoft.com/office/powerpoint/2010/main" val="394661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5000"/>
    </mc:Choice>
    <mc:Fallback xmlns="">
      <p:transition spd="slow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116632"/>
            <a:ext cx="2051720" cy="648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0" y="5845968"/>
            <a:ext cx="12192000" cy="1039415"/>
            <a:chOff x="23" y="3641"/>
            <a:chExt cx="5759" cy="679"/>
          </a:xfrm>
        </p:grpSpPr>
        <p:pic>
          <p:nvPicPr>
            <p:cNvPr id="8" name="Picture 5" descr="piede slitt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8" r="410" b="8640"/>
            <a:stretch>
              <a:fillRect/>
            </a:stretch>
          </p:blipFill>
          <p:spPr bwMode="auto">
            <a:xfrm>
              <a:off x="23" y="3641"/>
              <a:ext cx="5759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49" y="4065"/>
              <a:ext cx="99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it-IT" altLang="it-IT" sz="1200" dirty="0">
                  <a:solidFill>
                    <a:schemeClr val="bg1"/>
                  </a:solidFill>
                </a:rPr>
                <a:t>Pag. </a:t>
              </a:r>
              <a:fld id="{256B57DA-1A51-46B5-836E-D74D4AB163B2}" type="slidenum">
                <a:rPr lang="it-IT" altLang="it-IT" sz="1200">
                  <a:solidFill>
                    <a:schemeClr val="bg1"/>
                  </a:solidFill>
                </a:rPr>
                <a:pPr eaLnBrk="1" hangingPunct="1"/>
                <a:t>6</a:t>
              </a:fld>
              <a:endParaRPr lang="it-IT" altLang="it-IT" sz="120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58" y="4065"/>
              <a:ext cx="99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/>
              <a:endParaRPr lang="it-IT" altLang="it-IT" sz="1200" dirty="0">
                <a:solidFill>
                  <a:schemeClr val="accent1"/>
                </a:solidFill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724" y="4065"/>
              <a:ext cx="231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altLang="it-IT" sz="1200" dirty="0">
                  <a:solidFill>
                    <a:schemeClr val="bg1"/>
                  </a:solidFill>
                </a:rPr>
                <a:t>Sportello Informativo Economico-Statistico </a:t>
              </a:r>
              <a:r>
                <a:rPr lang="it-IT" altLang="it-IT" sz="1200" dirty="0">
                  <a:solidFill>
                    <a:schemeClr val="bg1"/>
                  </a:solidFill>
                  <a:sym typeface="Wingdings" pitchFamily="2" charset="2"/>
                </a:rPr>
                <a:t>Camera di Commercio di Genova</a:t>
              </a:r>
            </a:p>
          </p:txBody>
        </p:sp>
      </p:grp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E4D9F9A-4E7C-D88B-735A-2956A8C3F6E9}"/>
              </a:ext>
            </a:extLst>
          </p:cNvPr>
          <p:cNvSpPr txBox="1"/>
          <p:nvPr/>
        </p:nvSpPr>
        <p:spPr>
          <a:xfrm>
            <a:off x="3000713" y="162118"/>
            <a:ext cx="60974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ENTRATE PREVISTE NELLE PROFESSIONI STEM IN LIGURIA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B329371-5497-634A-19B9-6F8C9A7BC384}"/>
              </a:ext>
            </a:extLst>
          </p:cNvPr>
          <p:cNvSpPr txBox="1"/>
          <p:nvPr/>
        </p:nvSpPr>
        <p:spPr>
          <a:xfrm>
            <a:off x="644231" y="5591332"/>
            <a:ext cx="609742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900" dirty="0"/>
              <a:t>Fonte: Unioncamere - ANPAL, Sistema informativo Excelsior 2022</a:t>
            </a:r>
            <a:endParaRPr lang="it-IT" sz="900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486DE103-DDCC-F176-E12B-8D0872AAB8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5865129"/>
              </p:ext>
            </p:extLst>
          </p:nvPr>
        </p:nvGraphicFramePr>
        <p:xfrm>
          <a:off x="644232" y="890399"/>
          <a:ext cx="6890424" cy="4443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7A91553C-CF3A-5937-A6D0-3FB8909E9FB0}"/>
              </a:ext>
            </a:extLst>
          </p:cNvPr>
          <p:cNvSpPr txBox="1"/>
          <p:nvPr/>
        </p:nvSpPr>
        <p:spPr>
          <a:xfrm>
            <a:off x="7611887" y="2306479"/>
            <a:ext cx="3977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Nel 2022 il dato delle richieste sale a 5.660, valore che rappresenta il 4,3% del totale delle entrate complessive previste </a:t>
            </a:r>
            <a:r>
              <a:rPr lang="it-IT"/>
              <a:t>dalle imprese.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280563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</TotalTime>
  <Words>923</Words>
  <Application>Microsoft Office PowerPoint</Application>
  <PresentationFormat>Widescreen</PresentationFormat>
  <Paragraphs>62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Pizzi Giovanna</dc:creator>
  <cp:lastModifiedBy>Sirito Claudia</cp:lastModifiedBy>
  <cp:revision>136</cp:revision>
  <dcterms:created xsi:type="dcterms:W3CDTF">2022-03-11T08:35:16Z</dcterms:created>
  <dcterms:modified xsi:type="dcterms:W3CDTF">2023-11-06T07:33:38Z</dcterms:modified>
</cp:coreProperties>
</file>