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424" y="-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B0735-FCA9-4AB1-BE36-E44B1322F2E6}" type="datetimeFigureOut">
              <a:rPr lang="it-IT" smtClean="0"/>
              <a:t>03/08/2022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B57F-C56F-4BA8-88CD-59517866B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01061"/>
            <a:ext cx="1270000" cy="493395"/>
          </a:xfrm>
          <a:custGeom>
            <a:avLst/>
            <a:gdLst/>
            <a:ahLst/>
            <a:cxnLst/>
            <a:rect l="l" t="t" r="r" b="b"/>
            <a:pathLst>
              <a:path w="1270000" h="493395">
                <a:moveTo>
                  <a:pt x="1270000" y="0"/>
                </a:moveTo>
                <a:lnTo>
                  <a:pt x="0" y="0"/>
                </a:lnTo>
                <a:lnTo>
                  <a:pt x="0" y="493289"/>
                </a:lnTo>
                <a:lnTo>
                  <a:pt x="1270000" y="493289"/>
                </a:lnTo>
                <a:lnTo>
                  <a:pt x="1270000" y="0"/>
                </a:lnTo>
                <a:close/>
              </a:path>
            </a:pathLst>
          </a:custGeom>
          <a:solidFill>
            <a:srgbClr val="D5D5D5">
              <a:alpha val="20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86500" y="10101061"/>
            <a:ext cx="1270000" cy="493395"/>
          </a:xfrm>
          <a:custGeom>
            <a:avLst/>
            <a:gdLst/>
            <a:ahLst/>
            <a:cxnLst/>
            <a:rect l="l" t="t" r="r" b="b"/>
            <a:pathLst>
              <a:path w="1270000" h="493395">
                <a:moveTo>
                  <a:pt x="1270000" y="0"/>
                </a:moveTo>
                <a:lnTo>
                  <a:pt x="0" y="0"/>
                </a:lnTo>
                <a:lnTo>
                  <a:pt x="0" y="493289"/>
                </a:lnTo>
                <a:lnTo>
                  <a:pt x="1270000" y="493289"/>
                </a:lnTo>
                <a:lnTo>
                  <a:pt x="1270000" y="0"/>
                </a:lnTo>
                <a:close/>
              </a:path>
            </a:pathLst>
          </a:custGeom>
          <a:solidFill>
            <a:srgbClr val="D5D5D5">
              <a:alpha val="20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3048" y="10098554"/>
            <a:ext cx="2171065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hyperlink" Target="http://www.ilportaleofferte.it/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30.png"/><Relationship Id="rId3" Type="http://schemas.openxmlformats.org/officeDocument/2006/relationships/image" Target="../media/image44.png"/><Relationship Id="rId21" Type="http://schemas.openxmlformats.org/officeDocument/2006/relationships/image" Target="../media/image58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4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24" Type="http://schemas.openxmlformats.org/officeDocument/2006/relationships/image" Target="../media/image61.jpg"/><Relationship Id="rId5" Type="http://schemas.openxmlformats.org/officeDocument/2006/relationships/image" Target="../media/image7.png"/><Relationship Id="rId15" Type="http://schemas.openxmlformats.org/officeDocument/2006/relationships/image" Target="../media/image52.jpg"/><Relationship Id="rId23" Type="http://schemas.openxmlformats.org/officeDocument/2006/relationships/image" Target="../media/image60.jp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176" y="7919125"/>
            <a:ext cx="3814424" cy="14800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56500" cy="1783714"/>
            <a:chOff x="0" y="0"/>
            <a:chExt cx="7556500" cy="1783714"/>
          </a:xfrm>
        </p:grpSpPr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2056" y="0"/>
            <a:ext cx="2293620" cy="3416935"/>
            <a:chOff x="242056" y="0"/>
            <a:chExt cx="2293620" cy="3416935"/>
          </a:xfrm>
        </p:grpSpPr>
        <p:sp>
          <p:nvSpPr>
            <p:cNvPr id="7" name="object 7"/>
            <p:cNvSpPr/>
            <p:nvPr/>
          </p:nvSpPr>
          <p:spPr>
            <a:xfrm>
              <a:off x="242056" y="1965301"/>
              <a:ext cx="1213485" cy="1208405"/>
            </a:xfrm>
            <a:custGeom>
              <a:avLst/>
              <a:gdLst/>
              <a:ahLst/>
              <a:cxnLst/>
              <a:rect l="l" t="t" r="r" b="b"/>
              <a:pathLst>
                <a:path w="1213485" h="1208405">
                  <a:moveTo>
                    <a:pt x="628629" y="0"/>
                  </a:moveTo>
                  <a:lnTo>
                    <a:pt x="584263" y="0"/>
                  </a:lnTo>
                  <a:lnTo>
                    <a:pt x="539993" y="3212"/>
                  </a:lnTo>
                  <a:lnTo>
                    <a:pt x="496010" y="9636"/>
                  </a:lnTo>
                  <a:lnTo>
                    <a:pt x="452503" y="19273"/>
                  </a:lnTo>
                  <a:lnTo>
                    <a:pt x="409664" y="32122"/>
                  </a:lnTo>
                  <a:lnTo>
                    <a:pt x="367684" y="48183"/>
                  </a:lnTo>
                  <a:lnTo>
                    <a:pt x="326753" y="67456"/>
                  </a:lnTo>
                  <a:lnTo>
                    <a:pt x="287062" y="89942"/>
                  </a:lnTo>
                  <a:lnTo>
                    <a:pt x="248802" y="115640"/>
                  </a:lnTo>
                  <a:lnTo>
                    <a:pt x="212164" y="144550"/>
                  </a:lnTo>
                  <a:lnTo>
                    <a:pt x="177339" y="176672"/>
                  </a:lnTo>
                  <a:lnTo>
                    <a:pt x="145095" y="211367"/>
                  </a:lnTo>
                  <a:lnTo>
                    <a:pt x="116076" y="247868"/>
                  </a:lnTo>
                  <a:lnTo>
                    <a:pt x="90281" y="285984"/>
                  </a:lnTo>
                  <a:lnTo>
                    <a:pt x="67711" y="325525"/>
                  </a:lnTo>
                  <a:lnTo>
                    <a:pt x="48365" y="366303"/>
                  </a:lnTo>
                  <a:lnTo>
                    <a:pt x="32243" y="408125"/>
                  </a:lnTo>
                  <a:lnTo>
                    <a:pt x="19346" y="450803"/>
                  </a:lnTo>
                  <a:lnTo>
                    <a:pt x="9673" y="494147"/>
                  </a:lnTo>
                  <a:lnTo>
                    <a:pt x="3224" y="537965"/>
                  </a:lnTo>
                  <a:lnTo>
                    <a:pt x="0" y="582069"/>
                  </a:lnTo>
                  <a:lnTo>
                    <a:pt x="0" y="626267"/>
                  </a:lnTo>
                  <a:lnTo>
                    <a:pt x="3224" y="670371"/>
                  </a:lnTo>
                  <a:lnTo>
                    <a:pt x="9673" y="714189"/>
                  </a:lnTo>
                  <a:lnTo>
                    <a:pt x="19346" y="757532"/>
                  </a:lnTo>
                  <a:lnTo>
                    <a:pt x="32243" y="800210"/>
                  </a:lnTo>
                  <a:lnTo>
                    <a:pt x="48365" y="842033"/>
                  </a:lnTo>
                  <a:lnTo>
                    <a:pt x="67711" y="882810"/>
                  </a:lnTo>
                  <a:lnTo>
                    <a:pt x="90281" y="922352"/>
                  </a:lnTo>
                  <a:lnTo>
                    <a:pt x="116076" y="960468"/>
                  </a:lnTo>
                  <a:lnTo>
                    <a:pt x="145095" y="996968"/>
                  </a:lnTo>
                  <a:lnTo>
                    <a:pt x="177339" y="1031663"/>
                  </a:lnTo>
                  <a:lnTo>
                    <a:pt x="212164" y="1063786"/>
                  </a:lnTo>
                  <a:lnTo>
                    <a:pt x="248802" y="1092696"/>
                  </a:lnTo>
                  <a:lnTo>
                    <a:pt x="287062" y="1118394"/>
                  </a:lnTo>
                  <a:lnTo>
                    <a:pt x="326753" y="1140879"/>
                  </a:lnTo>
                  <a:lnTo>
                    <a:pt x="367684" y="1160153"/>
                  </a:lnTo>
                  <a:lnTo>
                    <a:pt x="409664" y="1176214"/>
                  </a:lnTo>
                  <a:lnTo>
                    <a:pt x="452503" y="1189063"/>
                  </a:lnTo>
                  <a:lnTo>
                    <a:pt x="496010" y="1198699"/>
                  </a:lnTo>
                  <a:lnTo>
                    <a:pt x="539993" y="1205124"/>
                  </a:lnTo>
                  <a:lnTo>
                    <a:pt x="584263" y="1208336"/>
                  </a:lnTo>
                  <a:lnTo>
                    <a:pt x="628629" y="1208336"/>
                  </a:lnTo>
                  <a:lnTo>
                    <a:pt x="672899" y="1205124"/>
                  </a:lnTo>
                  <a:lnTo>
                    <a:pt x="716882" y="1198699"/>
                  </a:lnTo>
                  <a:lnTo>
                    <a:pt x="760389" y="1189063"/>
                  </a:lnTo>
                  <a:lnTo>
                    <a:pt x="803228" y="1176214"/>
                  </a:lnTo>
                  <a:lnTo>
                    <a:pt x="845208" y="1160153"/>
                  </a:lnTo>
                  <a:lnTo>
                    <a:pt x="886139" y="1140879"/>
                  </a:lnTo>
                  <a:lnTo>
                    <a:pt x="925830" y="1118394"/>
                  </a:lnTo>
                  <a:lnTo>
                    <a:pt x="964090" y="1092696"/>
                  </a:lnTo>
                  <a:lnTo>
                    <a:pt x="1000728" y="1063786"/>
                  </a:lnTo>
                  <a:lnTo>
                    <a:pt x="1035553" y="1031663"/>
                  </a:lnTo>
                  <a:lnTo>
                    <a:pt x="1067797" y="996968"/>
                  </a:lnTo>
                  <a:lnTo>
                    <a:pt x="1096816" y="960468"/>
                  </a:lnTo>
                  <a:lnTo>
                    <a:pt x="1122610" y="922352"/>
                  </a:lnTo>
                  <a:lnTo>
                    <a:pt x="1145181" y="882810"/>
                  </a:lnTo>
                  <a:lnTo>
                    <a:pt x="1164527" y="842033"/>
                  </a:lnTo>
                  <a:lnTo>
                    <a:pt x="1180649" y="800210"/>
                  </a:lnTo>
                  <a:lnTo>
                    <a:pt x="1193546" y="757532"/>
                  </a:lnTo>
                  <a:lnTo>
                    <a:pt x="1203219" y="714189"/>
                  </a:lnTo>
                  <a:lnTo>
                    <a:pt x="1209668" y="670371"/>
                  </a:lnTo>
                  <a:lnTo>
                    <a:pt x="1212892" y="626267"/>
                  </a:lnTo>
                  <a:lnTo>
                    <a:pt x="1212892" y="582069"/>
                  </a:lnTo>
                  <a:lnTo>
                    <a:pt x="1209668" y="537965"/>
                  </a:lnTo>
                  <a:lnTo>
                    <a:pt x="1203219" y="494147"/>
                  </a:lnTo>
                  <a:lnTo>
                    <a:pt x="1193546" y="450803"/>
                  </a:lnTo>
                  <a:lnTo>
                    <a:pt x="1180649" y="408125"/>
                  </a:lnTo>
                  <a:lnTo>
                    <a:pt x="1164527" y="366303"/>
                  </a:lnTo>
                  <a:lnTo>
                    <a:pt x="1145181" y="325525"/>
                  </a:lnTo>
                  <a:lnTo>
                    <a:pt x="1122610" y="285984"/>
                  </a:lnTo>
                  <a:lnTo>
                    <a:pt x="1096816" y="247868"/>
                  </a:lnTo>
                  <a:lnTo>
                    <a:pt x="1067797" y="211367"/>
                  </a:lnTo>
                  <a:lnTo>
                    <a:pt x="1035553" y="176672"/>
                  </a:lnTo>
                  <a:lnTo>
                    <a:pt x="1000728" y="144550"/>
                  </a:lnTo>
                  <a:lnTo>
                    <a:pt x="964090" y="115640"/>
                  </a:lnTo>
                  <a:lnTo>
                    <a:pt x="925830" y="89942"/>
                  </a:lnTo>
                  <a:lnTo>
                    <a:pt x="886139" y="67456"/>
                  </a:lnTo>
                  <a:lnTo>
                    <a:pt x="845208" y="48183"/>
                  </a:lnTo>
                  <a:lnTo>
                    <a:pt x="803228" y="32122"/>
                  </a:lnTo>
                  <a:lnTo>
                    <a:pt x="760389" y="19273"/>
                  </a:lnTo>
                  <a:lnTo>
                    <a:pt x="716882" y="9636"/>
                  </a:lnTo>
                  <a:lnTo>
                    <a:pt x="672899" y="3212"/>
                  </a:lnTo>
                  <a:lnTo>
                    <a:pt x="628629" y="0"/>
                  </a:lnTo>
                  <a:close/>
                </a:path>
              </a:pathLst>
            </a:custGeom>
            <a:solidFill>
              <a:srgbClr val="B6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0783" y="2207016"/>
              <a:ext cx="1374254" cy="9715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01" y="2198754"/>
              <a:ext cx="1928158" cy="120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800" y="17877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579" y="632675"/>
              <a:ext cx="1386840" cy="469900"/>
            </a:xfrm>
            <a:custGeom>
              <a:avLst/>
              <a:gdLst/>
              <a:ahLst/>
              <a:cxnLst/>
              <a:rect l="l" t="t" r="r" b="b"/>
              <a:pathLst>
                <a:path w="1386839" h="469900">
                  <a:moveTo>
                    <a:pt x="1386801" y="221983"/>
                  </a:moveTo>
                  <a:lnTo>
                    <a:pt x="1023416" y="221983"/>
                  </a:lnTo>
                  <a:lnTo>
                    <a:pt x="1023416" y="0"/>
                  </a:lnTo>
                  <a:lnTo>
                    <a:pt x="0" y="0"/>
                  </a:lnTo>
                  <a:lnTo>
                    <a:pt x="0" y="247383"/>
                  </a:lnTo>
                  <a:lnTo>
                    <a:pt x="38455" y="247383"/>
                  </a:lnTo>
                  <a:lnTo>
                    <a:pt x="38455" y="469366"/>
                  </a:lnTo>
                  <a:lnTo>
                    <a:pt x="1386801" y="469366"/>
                  </a:lnTo>
                  <a:lnTo>
                    <a:pt x="1386801" y="221983"/>
                  </a:lnTo>
                  <a:close/>
                </a:path>
              </a:pathLst>
            </a:custGeom>
            <a:solidFill>
              <a:srgbClr val="EE4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76295" y="2161853"/>
            <a:ext cx="181991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end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bolle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ù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ece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6295" y="2597694"/>
            <a:ext cx="3935095" cy="457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Vai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Portale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Offerte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Luce&amp;Gas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ARERA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Acquirente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Unico: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50" b="1" spc="-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5"/>
              </a:rPr>
              <a:t>www.ilportaleofferte.it</a:t>
            </a:r>
            <a:endParaRPr sz="115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156" y="6571617"/>
            <a:ext cx="206057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Scegli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vuo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1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27" y="8037633"/>
            <a:ext cx="1801495" cy="17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</a:t>
            </a:r>
            <a:r>
              <a:rPr sz="1050" spc="-1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7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impegnat</a:t>
            </a:r>
            <a:r>
              <a:rPr sz="1050" spc="-5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156" y="8546571"/>
            <a:ext cx="1827530" cy="533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Scegli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asce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orari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ugual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 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</a:t>
            </a:r>
            <a:r>
              <a:rPr sz="1050" spc="-6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giornat</a:t>
            </a:r>
            <a:r>
              <a:rPr sz="1050" spc="-8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389" y="9445195"/>
            <a:ext cx="346964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av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rgi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rinnovabili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(l’opzione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è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facoltativa)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54230" y="70094"/>
            <a:ext cx="4515485" cy="1241425"/>
            <a:chOff x="3054230" y="70094"/>
            <a:chExt cx="4515485" cy="1241425"/>
          </a:xfrm>
        </p:grpSpPr>
        <p:sp>
          <p:nvSpPr>
            <p:cNvPr id="20" name="object 20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81856" y="2096791"/>
            <a:ext cx="271987" cy="2921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895490" y="2176640"/>
            <a:ext cx="476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1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1856" y="2647433"/>
            <a:ext cx="271987" cy="2921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873265" y="2727281"/>
            <a:ext cx="920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2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32418" y="3218918"/>
            <a:ext cx="6175375" cy="1079500"/>
            <a:chOff x="832418" y="3218918"/>
            <a:chExt cx="6175375" cy="1079500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9477" y="3218918"/>
              <a:ext cx="3807766" cy="10789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418" y="3819610"/>
              <a:ext cx="2367182" cy="12369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1246" y="3760915"/>
            <a:ext cx="271987" cy="2921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09607" y="3840763"/>
            <a:ext cx="977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3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80541" y="4704861"/>
            <a:ext cx="3820927" cy="315863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1246" y="4842464"/>
            <a:ext cx="271987" cy="2921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06051" y="4266008"/>
            <a:ext cx="640842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>
              <a:lnSpc>
                <a:spcPct val="111100"/>
              </a:lnSpc>
              <a:spcBef>
                <a:spcPts val="100"/>
              </a:spcBef>
            </a:pP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Nella 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Home 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Page: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indica 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fornitura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interesse 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(energia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elettrica,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gas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combinata)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inserisci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il </a:t>
            </a:r>
            <a:r>
              <a:rPr sz="1050" spc="-3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tuo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CAP.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Poi</a:t>
            </a:r>
            <a:r>
              <a:rPr sz="1050" spc="-7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clicca</a:t>
            </a:r>
            <a:r>
              <a:rPr sz="1050" spc="-7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“inizia</a:t>
            </a:r>
            <a:r>
              <a:rPr sz="1050" spc="-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2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ora”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32740" algn="l"/>
              </a:tabLst>
            </a:pPr>
            <a:r>
              <a:rPr sz="800" spc="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4	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4062729">
              <a:lnSpc>
                <a:spcPts val="1400"/>
              </a:lnSpc>
              <a:spcBef>
                <a:spcPts val="50"/>
              </a:spcBef>
            </a:pP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3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ariabil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?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  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r</a:t>
            </a:r>
            <a:r>
              <a:rPr sz="105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v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ariabil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4020820">
              <a:lnSpc>
                <a:spcPts val="1400"/>
              </a:lnSpc>
            </a:pP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bolle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cambi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bas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ezzi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ing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ener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gia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3810635">
              <a:lnSpc>
                <a:spcPts val="1400"/>
              </a:lnSpc>
            </a:pP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r</a:t>
            </a:r>
            <a:r>
              <a:rPr sz="105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1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iss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della  f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vigenza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contratto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70179" y="6147428"/>
            <a:ext cx="1681480" cy="1320165"/>
            <a:chOff x="2770179" y="6147428"/>
            <a:chExt cx="1681480" cy="1320165"/>
          </a:xfrm>
        </p:grpSpPr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06800" y="6147428"/>
              <a:ext cx="1644321" cy="2880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0179" y="7343646"/>
              <a:ext cx="530193" cy="12369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72722" y="6820749"/>
              <a:ext cx="427617" cy="15918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60138" y="190496"/>
            <a:ext cx="6766559" cy="13952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4929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ELETTRICA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INFORMATI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OLI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b="1" spc="-7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</a:t>
            </a:r>
            <a:r>
              <a:rPr b="1" spc="-8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b="1" spc="-6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12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8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b="1" spc="-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4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-6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10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6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5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</a:t>
            </a:r>
            <a:r>
              <a:rPr lang="it-IT" b="1" spc="-5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</a:t>
            </a:r>
            <a:r>
              <a:rPr b="1" spc="49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0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3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b="1" spc="-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b="1" spc="-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7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1246" y="6531697"/>
            <a:ext cx="271987" cy="29210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511575" y="6611545"/>
            <a:ext cx="93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5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156" y="6972210"/>
            <a:ext cx="192913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Indica</a:t>
            </a:r>
            <a:r>
              <a:rPr sz="105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it-IT"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hai diritto al servizio di maggio tutela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1246" y="7041060"/>
            <a:ext cx="271987" cy="29210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11766" y="7120909"/>
            <a:ext cx="93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6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1246" y="8006653"/>
            <a:ext cx="271987" cy="2921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516274" y="8086500"/>
            <a:ext cx="84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7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6155" y="7542114"/>
            <a:ext cx="237332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cc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“</a:t>
            </a:r>
            <a:r>
              <a:rPr sz="1050" spc="6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r>
              <a:rPr sz="1050" spc="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v</a:t>
            </a:r>
            <a:r>
              <a:rPr sz="1050" spc="2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r>
              <a:rPr sz="1050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n</a:t>
            </a:r>
            <a:r>
              <a:rPr sz="1050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t</a:t>
            </a:r>
            <a:r>
              <a:rPr sz="1050" spc="-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</a:t>
            </a:r>
            <a:r>
              <a:rPr sz="1050" spc="10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”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1246" y="8624011"/>
            <a:ext cx="271987" cy="29210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512020" y="8703858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8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1246" y="9433570"/>
            <a:ext cx="271987" cy="29210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16020" y="9513418"/>
            <a:ext cx="850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9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02385" y="9211747"/>
            <a:ext cx="1434908" cy="28962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91130" y="8011318"/>
            <a:ext cx="523170" cy="29210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2883428" y="8091166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64" name="object 6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06080" y="8624011"/>
            <a:ext cx="522091" cy="292100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2898568" y="87038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B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F9FF4410-76A4-E332-E06D-1FD207FD235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616722" y="9840709"/>
            <a:ext cx="2376704" cy="831846"/>
          </a:xfrm>
          <a:prstGeom prst="rect">
            <a:avLst/>
          </a:prstGeom>
        </p:spPr>
      </p:pic>
      <p:sp>
        <p:nvSpPr>
          <p:cNvPr id="71" name="Rettangolo 70">
            <a:extLst>
              <a:ext uri="{FF2B5EF4-FFF2-40B4-BE49-F238E27FC236}">
                <a16:creationId xmlns:a16="http://schemas.microsoft.com/office/drawing/2014/main" id="{BA866658-E001-1449-F439-86B47838B77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778D7031-497F-25A8-E01B-961ACA0E7956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6" name="Immagine 75">
            <a:extLst>
              <a:ext uri="{FF2B5EF4-FFF2-40B4-BE49-F238E27FC236}">
                <a16:creationId xmlns:a16="http://schemas.microsoft.com/office/drawing/2014/main" id="{0213993F-BABB-9B52-80D7-CDF01C03784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28171" y="6815758"/>
            <a:ext cx="2888479" cy="764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7569200" cy="2217420"/>
            <a:chOff x="0" y="0"/>
            <a:chExt cx="7569200" cy="2217420"/>
          </a:xfrm>
        </p:grpSpPr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800" y="17750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6579" y="632675"/>
              <a:ext cx="1386840" cy="469900"/>
            </a:xfrm>
            <a:custGeom>
              <a:avLst/>
              <a:gdLst/>
              <a:ahLst/>
              <a:cxnLst/>
              <a:rect l="l" t="t" r="r" b="b"/>
              <a:pathLst>
                <a:path w="1386839" h="469900">
                  <a:moveTo>
                    <a:pt x="1386801" y="221983"/>
                  </a:moveTo>
                  <a:lnTo>
                    <a:pt x="1023416" y="221983"/>
                  </a:lnTo>
                  <a:lnTo>
                    <a:pt x="1023416" y="0"/>
                  </a:lnTo>
                  <a:lnTo>
                    <a:pt x="0" y="0"/>
                  </a:lnTo>
                  <a:lnTo>
                    <a:pt x="0" y="247383"/>
                  </a:lnTo>
                  <a:lnTo>
                    <a:pt x="38455" y="247383"/>
                  </a:lnTo>
                  <a:lnTo>
                    <a:pt x="38455" y="469366"/>
                  </a:lnTo>
                  <a:lnTo>
                    <a:pt x="1386801" y="469366"/>
                  </a:lnTo>
                  <a:lnTo>
                    <a:pt x="1386801" y="221983"/>
                  </a:lnTo>
                  <a:close/>
                </a:path>
              </a:pathLst>
            </a:custGeom>
            <a:solidFill>
              <a:srgbClr val="EE4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4310" y="2286838"/>
            <a:ext cx="2344420" cy="892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it-IT"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non </a:t>
            </a:r>
            <a:r>
              <a:rPr sz="1050" spc="3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cono</a:t>
            </a:r>
            <a:r>
              <a:rPr sz="105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s</a:t>
            </a:r>
            <a:r>
              <a:rPr sz="1050" spc="5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c</a:t>
            </a:r>
            <a:r>
              <a:rPr sz="1050" spc="15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annu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  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rgi</a:t>
            </a:r>
            <a:r>
              <a:rPr sz="1050" spc="-8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it-IT"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in fasce, </a:t>
            </a:r>
            <a:r>
              <a:rPr lang="it-IT"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ripartizione viene calcolata automaticamente dopo aver inserito il consumo annuo.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138" y="190496"/>
            <a:ext cx="6766559" cy="14344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4929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ELETTRICA</a:t>
            </a:r>
            <a:endParaRPr sz="1500" dirty="0">
              <a:latin typeface="Arial MT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Arial MT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Arial MT"/>
                <a:cs typeface="Arial MT"/>
              </a:rPr>
              <a:t>INFORMATI</a:t>
            </a:r>
            <a:endParaRPr sz="1500" dirty="0">
              <a:latin typeface="Arial MT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Arial MT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Arial MT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Arial MT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Arial MT"/>
                <a:cs typeface="Arial MT"/>
              </a:rPr>
              <a:t>OLI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 MT"/>
              <a:cs typeface="Arial MT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sz="2100" b="1" spc="-75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45" dirty="0">
                <a:solidFill>
                  <a:srgbClr val="EF42A1"/>
                </a:solidFill>
                <a:latin typeface="Arial"/>
                <a:cs typeface="Arial"/>
              </a:rPr>
              <a:t>C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0" dirty="0">
                <a:solidFill>
                  <a:srgbClr val="EF42A1"/>
                </a:solidFill>
                <a:latin typeface="Arial"/>
                <a:cs typeface="Arial"/>
              </a:rPr>
              <a:t>G</a:t>
            </a:r>
            <a:r>
              <a:rPr sz="2100" b="1" spc="-85" dirty="0">
                <a:solidFill>
                  <a:srgbClr val="EF42A1"/>
                </a:solidFill>
                <a:latin typeface="Arial"/>
                <a:cs typeface="Arial"/>
              </a:rPr>
              <a:t>L</a:t>
            </a:r>
            <a:r>
              <a:rPr sz="2100" b="1" spc="-60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12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80" dirty="0">
                <a:solidFill>
                  <a:srgbClr val="EF42A1"/>
                </a:solidFill>
                <a:latin typeface="Arial"/>
                <a:cs typeface="Arial"/>
              </a:rPr>
              <a:t>L</a:t>
            </a:r>
            <a:r>
              <a:rPr sz="2100" b="1" spc="-150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40" dirty="0">
                <a:solidFill>
                  <a:srgbClr val="EF42A1"/>
                </a:solidFill>
                <a:latin typeface="Arial"/>
                <a:cs typeface="Arial"/>
              </a:rPr>
              <a:t>F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O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-65" dirty="0">
                <a:solidFill>
                  <a:srgbClr val="EF42A1"/>
                </a:solidFill>
                <a:latin typeface="Arial"/>
                <a:cs typeface="Arial"/>
              </a:rPr>
              <a:t>N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100" dirty="0">
                <a:solidFill>
                  <a:srgbClr val="EF42A1"/>
                </a:solidFill>
                <a:latin typeface="Arial"/>
                <a:cs typeface="Arial"/>
              </a:rPr>
              <a:t>T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O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60" dirty="0">
                <a:solidFill>
                  <a:srgbClr val="EF42A1"/>
                </a:solidFill>
                <a:latin typeface="Arial"/>
                <a:cs typeface="Arial"/>
              </a:rPr>
              <a:t>N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515" dirty="0">
                <a:solidFill>
                  <a:srgbClr val="EF42A1"/>
                </a:solidFill>
                <a:latin typeface="Arial"/>
                <a:cs typeface="Arial"/>
              </a:rPr>
              <a:t>1</a:t>
            </a:r>
            <a:r>
              <a:rPr lang="it-IT" sz="2100" b="1" spc="-515" dirty="0">
                <a:solidFill>
                  <a:srgbClr val="EF42A1"/>
                </a:solidFill>
                <a:latin typeface="Arial"/>
                <a:cs typeface="Arial"/>
              </a:rPr>
              <a:t>    </a:t>
            </a:r>
            <a:r>
              <a:rPr sz="2100" b="1" spc="490" dirty="0">
                <a:solidFill>
                  <a:srgbClr val="EF42A1"/>
                </a:solidFill>
                <a:latin typeface="Arial"/>
                <a:cs typeface="Arial"/>
              </a:rPr>
              <a:t>0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EF42A1"/>
                </a:solidFill>
                <a:latin typeface="Arial"/>
                <a:cs typeface="Arial"/>
              </a:rPr>
              <a:t>P</a:t>
            </a:r>
            <a:r>
              <a:rPr sz="2100" b="1" spc="-5" dirty="0">
                <a:solidFill>
                  <a:srgbClr val="EF42A1"/>
                </a:solidFill>
                <a:latin typeface="Arial"/>
                <a:cs typeface="Arial"/>
              </a:rPr>
              <a:t>A</a:t>
            </a:r>
            <a:r>
              <a:rPr sz="2100" b="1" spc="-10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75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8107" y="2290240"/>
            <a:ext cx="272415" cy="527050"/>
            <a:chOff x="488107" y="2290240"/>
            <a:chExt cx="272415" cy="52705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107" y="2290240"/>
              <a:ext cx="271987" cy="292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107" y="2524695"/>
              <a:ext cx="271987" cy="29210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08054" y="2286616"/>
            <a:ext cx="3489385" cy="2071961"/>
            <a:chOff x="492124" y="2419883"/>
            <a:chExt cx="3489385" cy="2071961"/>
          </a:xfrm>
        </p:grpSpPr>
        <p:pic>
          <p:nvPicPr>
            <p:cNvPr id="26" name="object 26"/>
            <p:cNvPicPr/>
            <p:nvPr/>
          </p:nvPicPr>
          <p:blipFill rotWithShape="1">
            <a:blip r:embed="rId12" cstate="print"/>
            <a:srcRect t="32299"/>
            <a:stretch/>
          </p:blipFill>
          <p:spPr>
            <a:xfrm>
              <a:off x="492124" y="3618398"/>
              <a:ext cx="3235161" cy="8734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2737" y="3288338"/>
              <a:ext cx="117098" cy="4095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9523" y="2419883"/>
              <a:ext cx="271986" cy="52655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66498" y="2368058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>
              <a:latin typeface="Lucida Sans Unicode"/>
              <a:cs typeface="Lucida Sans Unicode"/>
            </a:endParaRPr>
          </a:p>
          <a:p>
            <a:pPr marL="26034">
              <a:lnSpc>
                <a:spcPct val="100000"/>
              </a:lnSpc>
              <a:spcBef>
                <a:spcPts val="900"/>
              </a:spcBef>
            </a:pPr>
            <a:r>
              <a:rPr sz="800" spc="-45" dirty="0">
                <a:solidFill>
                  <a:srgbClr val="EF42A1"/>
                </a:solidFill>
                <a:latin typeface="Lucida Sans Unicode"/>
                <a:cs typeface="Lucida Sans Unicode"/>
              </a:rPr>
              <a:t>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115" y="2360478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 dirty="0">
              <a:latin typeface="Lucida Sans Unicode"/>
              <a:cs typeface="Lucida Sans Unicode"/>
            </a:endParaRPr>
          </a:p>
          <a:p>
            <a:pPr marL="26670">
              <a:lnSpc>
                <a:spcPct val="100000"/>
              </a:lnSpc>
              <a:spcBef>
                <a:spcPts val="900"/>
              </a:spcBef>
            </a:pPr>
            <a:r>
              <a:rPr sz="800" spc="40" dirty="0">
                <a:solidFill>
                  <a:srgbClr val="EF42A1"/>
                </a:solidFill>
                <a:latin typeface="Lucida Sans Unicode"/>
                <a:cs typeface="Lucida Sans Unicode"/>
              </a:rPr>
              <a:t>B</a:t>
            </a:r>
            <a:endParaRPr sz="800" dirty="0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75896" y="4312730"/>
            <a:ext cx="1450975" cy="1790700"/>
            <a:chOff x="3078752" y="4621299"/>
            <a:chExt cx="1450975" cy="179070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8752" y="4621299"/>
              <a:ext cx="1450756" cy="17907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67805" y="5774370"/>
              <a:ext cx="60504" cy="12373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053996" y="2324383"/>
            <a:ext cx="295656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b="1" spc="3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cono</a:t>
            </a:r>
            <a:r>
              <a:rPr sz="1050" b="1" spc="-2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sz="1050" b="1" spc="5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sz="1050" b="1" spc="1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10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annu</a:t>
            </a:r>
            <a:r>
              <a:rPr sz="1050" spc="-6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lang="it-IT"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in fasce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puoi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it-IT"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inserire i valori nei campi sottostanti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02628" y="6327609"/>
            <a:ext cx="3831468" cy="3258028"/>
            <a:chOff x="3577023" y="6541920"/>
            <a:chExt cx="3610610" cy="307022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3031" y="6541920"/>
              <a:ext cx="3384012" cy="30702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77023" y="9406105"/>
              <a:ext cx="1890121" cy="12369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14858" y="6547586"/>
            <a:ext cx="271987" cy="52655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693250" y="6625404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>
              <a:latin typeface="Lucida Sans Unicode"/>
              <a:cs typeface="Lucida Sans Unicode"/>
            </a:endParaRPr>
          </a:p>
          <a:p>
            <a:pPr marL="27940">
              <a:lnSpc>
                <a:spcPct val="100000"/>
              </a:lnSpc>
              <a:spcBef>
                <a:spcPts val="900"/>
              </a:spcBef>
            </a:pPr>
            <a:r>
              <a:rPr sz="800" spc="-80" dirty="0">
                <a:solidFill>
                  <a:srgbClr val="EF42A1"/>
                </a:solidFill>
                <a:latin typeface="Lucida Sans Unicode"/>
                <a:cs typeface="Lucida Sans Unicode"/>
              </a:rPr>
              <a:t>C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1846" y="6553753"/>
            <a:ext cx="187071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35" dirty="0">
                <a:latin typeface="Verdana"/>
                <a:cs typeface="Verdana"/>
              </a:rPr>
              <a:t>Indic</a:t>
            </a:r>
            <a:r>
              <a:rPr sz="1050" spc="-70" dirty="0">
                <a:latin typeface="Verdana"/>
                <a:cs typeface="Verdana"/>
              </a:rPr>
              <a:t>a </a:t>
            </a:r>
            <a:r>
              <a:rPr sz="1050" spc="-30" dirty="0">
                <a:latin typeface="Verdana"/>
                <a:cs typeface="Verdana"/>
              </a:rPr>
              <a:t>alcun</a:t>
            </a:r>
            <a:r>
              <a:rPr sz="1050" spc="-25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crit</a:t>
            </a:r>
            <a:r>
              <a:rPr sz="1050" spc="-55" dirty="0">
                <a:latin typeface="Verdana"/>
                <a:cs typeface="Verdana"/>
              </a:rPr>
              <a:t>er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aggiu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5" dirty="0">
                <a:latin typeface="Verdana"/>
                <a:cs typeface="Verdana"/>
              </a:rPr>
              <a:t>tivi  </a:t>
            </a:r>
            <a:r>
              <a:rPr sz="1050" spc="-50" dirty="0">
                <a:latin typeface="Verdana"/>
                <a:cs typeface="Verdana"/>
              </a:rPr>
              <a:t>(facoltativo)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1846" y="9331942"/>
            <a:ext cx="21113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Verdana"/>
                <a:cs typeface="Verdana"/>
              </a:rPr>
              <a:t>Per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procedere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clicca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EF42A1"/>
                </a:solidFill>
                <a:latin typeface="Lucida Sans Unicode"/>
                <a:cs typeface="Lucida Sans Unicode"/>
              </a:rPr>
              <a:t>“confronta”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4B74FC84-5DE2-2DF5-8729-0A96CF7097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16722" y="9840709"/>
            <a:ext cx="2376704" cy="831846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9530013A-78DC-CCC8-0C8A-B9D44FE7F28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F8A4D19C-F935-82B9-5C18-451DCD189FEA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0" name="object 25">
            <a:extLst>
              <a:ext uri="{FF2B5EF4-FFF2-40B4-BE49-F238E27FC236}">
                <a16:creationId xmlns:a16="http://schemas.microsoft.com/office/drawing/2014/main" id="{3D6524D4-87DE-0374-E518-6619C8072B94}"/>
              </a:ext>
            </a:extLst>
          </p:cNvPr>
          <p:cNvGrpSpPr/>
          <p:nvPr/>
        </p:nvGrpSpPr>
        <p:grpSpPr>
          <a:xfrm>
            <a:off x="3798057" y="2752233"/>
            <a:ext cx="3235161" cy="1605588"/>
            <a:chOff x="411795" y="2768319"/>
            <a:chExt cx="3235161" cy="1605588"/>
          </a:xfrm>
        </p:grpSpPr>
        <p:pic>
          <p:nvPicPr>
            <p:cNvPr id="51" name="object 26">
              <a:extLst>
                <a:ext uri="{FF2B5EF4-FFF2-40B4-BE49-F238E27FC236}">
                  <a16:creationId xmlns:a16="http://schemas.microsoft.com/office/drawing/2014/main" id="{2A959F54-7258-A8C1-C6F3-38027B516E9C}"/>
                </a:ext>
              </a:extLst>
            </p:cNvPr>
            <p:cNvPicPr/>
            <p:nvPr/>
          </p:nvPicPr>
          <p:blipFill rotWithShape="1">
            <a:blip r:embed="rId12" cstate="print"/>
            <a:srcRect t="32299"/>
            <a:stretch/>
          </p:blipFill>
          <p:spPr>
            <a:xfrm>
              <a:off x="411795" y="3500461"/>
              <a:ext cx="3235161" cy="873446"/>
            </a:xfrm>
            <a:prstGeom prst="rect">
              <a:avLst/>
            </a:prstGeom>
          </p:spPr>
        </p:pic>
        <p:pic>
          <p:nvPicPr>
            <p:cNvPr id="52" name="object 27">
              <a:extLst>
                <a:ext uri="{FF2B5EF4-FFF2-40B4-BE49-F238E27FC236}">
                  <a16:creationId xmlns:a16="http://schemas.microsoft.com/office/drawing/2014/main" id="{49EA8C62-08EB-3B13-CE02-9799B9F0413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7650" y="2768319"/>
              <a:ext cx="117098" cy="1206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9200" cy="6717030"/>
            <a:chOff x="0" y="0"/>
            <a:chExt cx="7569200" cy="67170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8B5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8B5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800" y="17750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8B5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5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9346" y="6412969"/>
              <a:ext cx="271986" cy="2921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70406" y="6477068"/>
            <a:ext cx="72390" cy="1625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9176" y="0"/>
            <a:ext cx="2219960" cy="3435350"/>
            <a:chOff x="329176" y="0"/>
            <a:chExt cx="2219960" cy="3435350"/>
          </a:xfrm>
        </p:grpSpPr>
        <p:sp>
          <p:nvSpPr>
            <p:cNvPr id="20" name="object 20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7374" y="2158152"/>
              <a:ext cx="959485" cy="634365"/>
            </a:xfrm>
            <a:custGeom>
              <a:avLst/>
              <a:gdLst/>
              <a:ahLst/>
              <a:cxnLst/>
              <a:rect l="l" t="t" r="r" b="b"/>
              <a:pathLst>
                <a:path w="959485" h="634364">
                  <a:moveTo>
                    <a:pt x="860463" y="0"/>
                  </a:moveTo>
                  <a:lnTo>
                    <a:pt x="98975" y="0"/>
                  </a:lnTo>
                  <a:lnTo>
                    <a:pt x="79264" y="75"/>
                  </a:lnTo>
                  <a:lnTo>
                    <a:pt x="40842" y="4853"/>
                  </a:lnTo>
                  <a:lnTo>
                    <a:pt x="10629" y="29069"/>
                  </a:lnTo>
                  <a:lnTo>
                    <a:pt x="0" y="79340"/>
                  </a:lnTo>
                  <a:lnTo>
                    <a:pt x="0" y="554886"/>
                  </a:lnTo>
                  <a:lnTo>
                    <a:pt x="4778" y="593308"/>
                  </a:lnTo>
                  <a:lnTo>
                    <a:pt x="28993" y="623521"/>
                  </a:lnTo>
                  <a:lnTo>
                    <a:pt x="79264" y="634151"/>
                  </a:lnTo>
                  <a:lnTo>
                    <a:pt x="98975" y="634227"/>
                  </a:lnTo>
                  <a:lnTo>
                    <a:pt x="860463" y="634227"/>
                  </a:lnTo>
                  <a:lnTo>
                    <a:pt x="908695" y="632180"/>
                  </a:lnTo>
                  <a:lnTo>
                    <a:pt x="948809" y="605156"/>
                  </a:lnTo>
                  <a:lnTo>
                    <a:pt x="959438" y="554886"/>
                  </a:lnTo>
                  <a:lnTo>
                    <a:pt x="959438" y="79340"/>
                  </a:lnTo>
                  <a:lnTo>
                    <a:pt x="954660" y="40918"/>
                  </a:lnTo>
                  <a:lnTo>
                    <a:pt x="930444" y="10705"/>
                  </a:lnTo>
                  <a:lnTo>
                    <a:pt x="880174" y="75"/>
                  </a:lnTo>
                  <a:lnTo>
                    <a:pt x="860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100" y="1569880"/>
              <a:ext cx="1003650" cy="18484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4775" y="2230539"/>
              <a:ext cx="154230" cy="2127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2183" y="2825802"/>
              <a:ext cx="971982" cy="5911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22183" y="2825802"/>
              <a:ext cx="972185" cy="591185"/>
            </a:xfrm>
            <a:custGeom>
              <a:avLst/>
              <a:gdLst/>
              <a:ahLst/>
              <a:cxnLst/>
              <a:rect l="l" t="t" r="r" b="b"/>
              <a:pathLst>
                <a:path w="972185" h="591185">
                  <a:moveTo>
                    <a:pt x="971982" y="0"/>
                  </a:moveTo>
                  <a:lnTo>
                    <a:pt x="0" y="0"/>
                  </a:lnTo>
                  <a:lnTo>
                    <a:pt x="0" y="591164"/>
                  </a:lnTo>
                  <a:lnTo>
                    <a:pt x="971982" y="591164"/>
                  </a:lnTo>
                  <a:lnTo>
                    <a:pt x="971982" y="0"/>
                  </a:lnTo>
                  <a:close/>
                </a:path>
              </a:pathLst>
            </a:custGeom>
            <a:ln w="9525">
              <a:solidFill>
                <a:srgbClr val="C153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4198" y="2786780"/>
              <a:ext cx="1057275" cy="45720"/>
            </a:xfrm>
            <a:custGeom>
              <a:avLst/>
              <a:gdLst/>
              <a:ahLst/>
              <a:cxnLst/>
              <a:rect l="l" t="t" r="r" b="b"/>
              <a:pathLst>
                <a:path w="1057275" h="45719">
                  <a:moveTo>
                    <a:pt x="1038350" y="0"/>
                  </a:moveTo>
                  <a:lnTo>
                    <a:pt x="18865" y="0"/>
                  </a:lnTo>
                  <a:lnTo>
                    <a:pt x="14918" y="1367"/>
                  </a:lnTo>
                  <a:lnTo>
                    <a:pt x="8620" y="3660"/>
                  </a:lnTo>
                  <a:lnTo>
                    <a:pt x="3658" y="8620"/>
                  </a:lnTo>
                  <a:lnTo>
                    <a:pt x="462" y="17404"/>
                  </a:lnTo>
                  <a:lnTo>
                    <a:pt x="0" y="20029"/>
                  </a:lnTo>
                  <a:lnTo>
                    <a:pt x="0" y="25318"/>
                  </a:lnTo>
                  <a:lnTo>
                    <a:pt x="18865" y="45346"/>
                  </a:lnTo>
                  <a:lnTo>
                    <a:pt x="1038350" y="45346"/>
                  </a:lnTo>
                  <a:lnTo>
                    <a:pt x="1057217" y="25318"/>
                  </a:lnTo>
                  <a:lnTo>
                    <a:pt x="1057217" y="20029"/>
                  </a:lnTo>
                  <a:lnTo>
                    <a:pt x="10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0997" y="2958230"/>
              <a:ext cx="713105" cy="459740"/>
            </a:xfrm>
            <a:custGeom>
              <a:avLst/>
              <a:gdLst/>
              <a:ahLst/>
              <a:cxnLst/>
              <a:rect l="l" t="t" r="r" b="b"/>
              <a:pathLst>
                <a:path w="713105" h="459739">
                  <a:moveTo>
                    <a:pt x="713067" y="0"/>
                  </a:moveTo>
                  <a:lnTo>
                    <a:pt x="0" y="0"/>
                  </a:lnTo>
                  <a:lnTo>
                    <a:pt x="0" y="459463"/>
                  </a:lnTo>
                  <a:lnTo>
                    <a:pt x="713067" y="459463"/>
                  </a:lnTo>
                  <a:lnTo>
                    <a:pt x="713067" y="0"/>
                  </a:lnTo>
                  <a:close/>
                </a:path>
              </a:pathLst>
            </a:custGeom>
            <a:ln w="9525">
              <a:solidFill>
                <a:srgbClr val="C153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141" y="2233014"/>
              <a:ext cx="795048" cy="52299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942384" y="3786756"/>
            <a:ext cx="1180465" cy="147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 algn="just">
              <a:lnSpc>
                <a:spcPct val="111100"/>
              </a:lnSpc>
              <a:spcBef>
                <a:spcPts val="100"/>
              </a:spcBef>
            </a:pPr>
            <a:r>
              <a:rPr sz="1050" spc="-20" dirty="0">
                <a:latin typeface="Verdana"/>
                <a:cs typeface="Verdana"/>
              </a:rPr>
              <a:t>Riepilog</a:t>
            </a:r>
            <a:r>
              <a:rPr sz="1050" spc="-5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delle  </a:t>
            </a:r>
            <a:r>
              <a:rPr sz="1050" spc="-35" dirty="0">
                <a:latin typeface="Verdana"/>
                <a:cs typeface="Verdana"/>
              </a:rPr>
              <a:t>caratteristiche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contrattuali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11100"/>
              </a:lnSpc>
            </a:pPr>
            <a:r>
              <a:rPr sz="1050" spc="-30" dirty="0">
                <a:latin typeface="Verdana"/>
                <a:cs typeface="Verdana"/>
              </a:rPr>
              <a:t>P</a:t>
            </a:r>
            <a:r>
              <a:rPr sz="1050" spc="-15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ssi</a:t>
            </a:r>
            <a:r>
              <a:rPr sz="1050" spc="5" dirty="0">
                <a:latin typeface="Verdana"/>
                <a:cs typeface="Verdana"/>
              </a:rPr>
              <a:t>b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40" dirty="0">
                <a:latin typeface="Verdana"/>
                <a:cs typeface="Verdana"/>
              </a:rPr>
              <a:t>it</a:t>
            </a:r>
            <a:r>
              <a:rPr sz="1050" spc="-80" dirty="0">
                <a:latin typeface="Verdana"/>
                <a:cs typeface="Verdana"/>
              </a:rPr>
              <a:t>à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70" dirty="0">
                <a:latin typeface="Verdana"/>
                <a:cs typeface="Verdana"/>
              </a:rPr>
              <a:t>i  </a:t>
            </a:r>
            <a:r>
              <a:rPr sz="1050" spc="-45" dirty="0">
                <a:latin typeface="Verdana"/>
                <a:cs typeface="Verdana"/>
              </a:rPr>
              <a:t>passa</a:t>
            </a:r>
            <a:r>
              <a:rPr sz="1050" spc="-55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o</a:t>
            </a:r>
            <a:r>
              <a:rPr sz="1050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55" dirty="0">
                <a:latin typeface="Verdana"/>
                <a:cs typeface="Verdana"/>
              </a:rPr>
              <a:t>e</a:t>
            </a:r>
            <a:r>
              <a:rPr sz="1050" spc="-3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5" dirty="0">
                <a:latin typeface="Verdana"/>
                <a:cs typeface="Verdana"/>
              </a:rPr>
              <a:t>a  </a:t>
            </a:r>
            <a:r>
              <a:rPr sz="1050" spc="-40" dirty="0">
                <a:latin typeface="Verdana"/>
                <a:cs typeface="Verdana"/>
              </a:rPr>
              <a:t>p</a:t>
            </a:r>
            <a:r>
              <a:rPr sz="1050" spc="-4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ez</a:t>
            </a:r>
            <a:r>
              <a:rPr sz="1050" spc="-50" dirty="0">
                <a:latin typeface="Verdana"/>
                <a:cs typeface="Verdana"/>
              </a:rPr>
              <a:t>z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20" dirty="0">
                <a:latin typeface="Tahoma"/>
                <a:cs typeface="Tahoma"/>
              </a:rPr>
              <a:t>f</a:t>
            </a:r>
            <a:r>
              <a:rPr sz="1050" spc="-25" dirty="0">
                <a:latin typeface="Verdana"/>
                <a:cs typeface="Verdana"/>
              </a:rPr>
              <a:t>iss</a:t>
            </a:r>
            <a:r>
              <a:rPr sz="1050" spc="-65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  </a:t>
            </a:r>
            <a:r>
              <a:rPr sz="1050" spc="-40" dirty="0">
                <a:latin typeface="Verdana"/>
                <a:cs typeface="Verdana"/>
              </a:rPr>
              <a:t>p</a:t>
            </a:r>
            <a:r>
              <a:rPr sz="1050" spc="-4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ez</a:t>
            </a:r>
            <a:r>
              <a:rPr sz="1050" spc="-50" dirty="0">
                <a:latin typeface="Verdana"/>
                <a:cs typeface="Verdana"/>
              </a:rPr>
              <a:t>z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v</a:t>
            </a:r>
            <a:r>
              <a:rPr sz="1050" spc="-40" dirty="0">
                <a:latin typeface="Verdana"/>
                <a:cs typeface="Verdana"/>
              </a:rPr>
              <a:t>ariabile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2384" y="5855404"/>
            <a:ext cx="114935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25" dirty="0">
                <a:latin typeface="Verdana"/>
                <a:cs typeface="Verdana"/>
              </a:rPr>
              <a:t>C</a:t>
            </a:r>
            <a:r>
              <a:rPr sz="1050" spc="20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rv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z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15" dirty="0">
                <a:latin typeface="Verdana"/>
                <a:cs typeface="Verdana"/>
              </a:rPr>
              <a:t>o  </a:t>
            </a:r>
            <a:r>
              <a:rPr sz="1050" spc="-30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maggio</a:t>
            </a:r>
            <a:r>
              <a:rPr sz="1050" spc="-5" dirty="0">
                <a:latin typeface="Lucida Sans Unicode"/>
                <a:cs typeface="Lucida Sans Unicode"/>
              </a:rPr>
              <a:t>r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tutela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384" y="6618941"/>
            <a:ext cx="12458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25" dirty="0">
                <a:latin typeface="Verdana"/>
                <a:cs typeface="Verdana"/>
              </a:rPr>
              <a:t>C</a:t>
            </a:r>
            <a:r>
              <a:rPr sz="1050" spc="20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35" dirty="0">
                <a:latin typeface="Verdana"/>
                <a:cs typeface="Verdana"/>
              </a:rPr>
              <a:t>ll</a:t>
            </a:r>
            <a:r>
              <a:rPr sz="1050" spc="-155" dirty="0">
                <a:latin typeface="Verdana"/>
                <a:cs typeface="Verdana"/>
              </a:rPr>
              <a:t>’</a:t>
            </a:r>
            <a:r>
              <a:rPr sz="1050" spc="-5" dirty="0">
                <a:latin typeface="Verdana"/>
                <a:cs typeface="Verdana"/>
              </a:rPr>
              <a:t>o</a:t>
            </a:r>
            <a:r>
              <a:rPr sz="1050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55" dirty="0">
                <a:latin typeface="Verdana"/>
                <a:cs typeface="Verdana"/>
              </a:rPr>
              <a:t>a  </a:t>
            </a:r>
            <a:r>
              <a:rPr sz="1050" spc="-20" dirty="0">
                <a:latin typeface="Verdana"/>
                <a:cs typeface="Verdana"/>
              </a:rPr>
              <a:t>pi</a:t>
            </a:r>
            <a:r>
              <a:rPr sz="1050" spc="-55" dirty="0">
                <a:latin typeface="Verdana"/>
                <a:cs typeface="Verdana"/>
              </a:rPr>
              <a:t>ù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co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75" dirty="0">
                <a:latin typeface="Verdana"/>
                <a:cs typeface="Verdana"/>
              </a:rPr>
              <a:t>v</a:t>
            </a:r>
            <a:r>
              <a:rPr sz="1050" spc="-30" dirty="0">
                <a:latin typeface="Verdana"/>
                <a:cs typeface="Verdana"/>
              </a:rPr>
              <a:t>enie</a:t>
            </a:r>
            <a:r>
              <a:rPr sz="1050" spc="-45" dirty="0">
                <a:latin typeface="Verdana"/>
                <a:cs typeface="Verdana"/>
              </a:rPr>
              <a:t>nte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sul  </a:t>
            </a:r>
            <a:r>
              <a:rPr sz="1050" spc="20" dirty="0">
                <a:latin typeface="Lucida Sans Unicode"/>
                <a:cs typeface="Lucida Sans Unicode"/>
              </a:rPr>
              <a:t>mercato</a:t>
            </a:r>
            <a:r>
              <a:rPr sz="1050" spc="-5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libero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038" y="3309653"/>
            <a:ext cx="5456010" cy="426169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795117" y="6706468"/>
            <a:ext cx="1270000" cy="3860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55"/>
              </a:spcBef>
            </a:pPr>
            <a:r>
              <a:rPr sz="950" spc="35" dirty="0">
                <a:latin typeface="Lucida Sans Unicode"/>
                <a:cs typeface="Lucida Sans Unicode"/>
              </a:rPr>
              <a:t>NOME</a:t>
            </a:r>
            <a:r>
              <a:rPr sz="950" spc="-7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FORNITORE</a:t>
            </a:r>
            <a:endParaRPr sz="95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96616" y="6706467"/>
            <a:ext cx="958215" cy="493395"/>
            <a:chOff x="1796616" y="6706467"/>
            <a:chExt cx="958215" cy="493395"/>
          </a:xfrm>
        </p:grpSpPr>
        <p:sp>
          <p:nvSpPr>
            <p:cNvPr id="35" name="object 35"/>
            <p:cNvSpPr/>
            <p:nvPr/>
          </p:nvSpPr>
          <p:spPr>
            <a:xfrm>
              <a:off x="1796616" y="6706467"/>
              <a:ext cx="958215" cy="493395"/>
            </a:xfrm>
            <a:custGeom>
              <a:avLst/>
              <a:gdLst/>
              <a:ahLst/>
              <a:cxnLst/>
              <a:rect l="l" t="t" r="r" b="b"/>
              <a:pathLst>
                <a:path w="958214" h="493395">
                  <a:moveTo>
                    <a:pt x="958023" y="0"/>
                  </a:moveTo>
                  <a:lnTo>
                    <a:pt x="0" y="0"/>
                  </a:lnTo>
                  <a:lnTo>
                    <a:pt x="0" y="493289"/>
                  </a:lnTo>
                  <a:lnTo>
                    <a:pt x="958023" y="493289"/>
                  </a:lnTo>
                  <a:lnTo>
                    <a:pt x="95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0154" y="6737239"/>
              <a:ext cx="203601" cy="19363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96616" y="6706467"/>
            <a:ext cx="958215" cy="4933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45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z="750" spc="15" dirty="0">
                <a:latin typeface="Lucida Sans Unicode"/>
                <a:cs typeface="Lucida Sans Unicode"/>
              </a:rPr>
              <a:t>FORNITORE</a:t>
            </a:r>
            <a:endParaRPr sz="750">
              <a:latin typeface="Lucida Sans Unicode"/>
              <a:cs typeface="Lucida Sans Unicode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13182" y="3946041"/>
            <a:ext cx="262255" cy="2888615"/>
            <a:chOff x="5613182" y="3946041"/>
            <a:chExt cx="262255" cy="288861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13182" y="3946041"/>
              <a:ext cx="261672" cy="1236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3182" y="4597842"/>
              <a:ext cx="261672" cy="1236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13182" y="5925789"/>
              <a:ext cx="261672" cy="1236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3182" y="6710608"/>
              <a:ext cx="261672" cy="123698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942384" y="7360294"/>
            <a:ext cx="13068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90" dirty="0">
                <a:latin typeface="Verdana"/>
                <a:cs typeface="Verdana"/>
              </a:rPr>
              <a:t>P</a:t>
            </a:r>
            <a:r>
              <a:rPr sz="1050" spc="-65" dirty="0">
                <a:latin typeface="Verdana"/>
                <a:cs typeface="Verdana"/>
              </a:rPr>
              <a:t>e</a:t>
            </a:r>
            <a:r>
              <a:rPr sz="1050" spc="-110" dirty="0">
                <a:latin typeface="Verdana"/>
                <a:cs typeface="Verdana"/>
              </a:rPr>
              <a:t>r</a:t>
            </a:r>
            <a:r>
              <a:rPr sz="1050" spc="-85" dirty="0">
                <a:latin typeface="Verdana"/>
                <a:cs typeface="Verdana"/>
              </a:rPr>
              <a:t>i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d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q</a:t>
            </a:r>
            <a:r>
              <a:rPr sz="1050" spc="-85" dirty="0">
                <a:latin typeface="Verdana"/>
                <a:cs typeface="Verdana"/>
              </a:rPr>
              <a:t>u</a:t>
            </a:r>
            <a:r>
              <a:rPr sz="1050" spc="-105" dirty="0">
                <a:latin typeface="Verdana"/>
                <a:cs typeface="Verdana"/>
              </a:rPr>
              <a:t>a</a:t>
            </a:r>
            <a:r>
              <a:rPr sz="1050" spc="-80" dirty="0">
                <a:latin typeface="Verdana"/>
                <a:cs typeface="Verdana"/>
              </a:rPr>
              <a:t>l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è  </a:t>
            </a:r>
            <a:r>
              <a:rPr sz="1050" spc="-40" dirty="0">
                <a:latin typeface="Verdana"/>
                <a:cs typeface="Verdana"/>
              </a:rPr>
              <a:t>po</a:t>
            </a:r>
            <a:r>
              <a:rPr sz="1050" spc="-75" dirty="0">
                <a:latin typeface="Verdana"/>
                <a:cs typeface="Verdana"/>
              </a:rPr>
              <a:t>ssibil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so</a:t>
            </a:r>
            <a:r>
              <a:rPr sz="1050" spc="-65" dirty="0">
                <a:latin typeface="Verdana"/>
                <a:cs typeface="Verdana"/>
              </a:rPr>
              <a:t>t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scri</a:t>
            </a:r>
            <a:r>
              <a:rPr sz="1050" spc="-105" dirty="0">
                <a:latin typeface="Verdana"/>
                <a:cs typeface="Verdana"/>
              </a:rPr>
              <a:t>v</a:t>
            </a:r>
            <a:r>
              <a:rPr sz="1050" spc="-100" dirty="0">
                <a:latin typeface="Verdana"/>
                <a:cs typeface="Verdana"/>
              </a:rPr>
              <a:t>er</a:t>
            </a:r>
            <a:r>
              <a:rPr sz="1050" spc="-35" dirty="0">
                <a:latin typeface="Verdana"/>
                <a:cs typeface="Verdana"/>
              </a:rPr>
              <a:t>e  </a:t>
            </a:r>
            <a:r>
              <a:rPr sz="1050" spc="-85" dirty="0">
                <a:latin typeface="Verdana"/>
                <a:cs typeface="Verdana"/>
              </a:rPr>
              <a:t>l’offerta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37929" y="7103485"/>
            <a:ext cx="2383983" cy="105893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942384" y="8114345"/>
            <a:ext cx="131699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15" dirty="0">
                <a:latin typeface="Verdana"/>
                <a:cs typeface="Verdana"/>
              </a:rPr>
              <a:t>C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45" dirty="0">
                <a:latin typeface="Verdana"/>
                <a:cs typeface="Verdana"/>
              </a:rPr>
              <a:t>f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c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55" dirty="0">
                <a:latin typeface="Verdana"/>
                <a:cs typeface="Verdana"/>
              </a:rPr>
              <a:t>n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i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c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85" dirty="0">
                <a:latin typeface="Verdana"/>
                <a:cs typeface="Verdana"/>
              </a:rPr>
              <a:t>s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15" dirty="0">
                <a:latin typeface="Verdana"/>
                <a:cs typeface="Verdana"/>
              </a:rPr>
              <a:t>o  </a:t>
            </a:r>
            <a:r>
              <a:rPr sz="1050" spc="-70" dirty="0">
                <a:latin typeface="Verdana"/>
                <a:cs typeface="Verdana"/>
              </a:rPr>
              <a:t>dell</a:t>
            </a:r>
            <a:r>
              <a:rPr sz="1050" spc="-65" dirty="0">
                <a:latin typeface="Verdana"/>
                <a:cs typeface="Verdana"/>
              </a:rPr>
              <a:t>a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30" dirty="0">
                <a:latin typeface="Lucida Sans Unicode"/>
                <a:cs typeface="Lucida Sans Unicode"/>
              </a:rPr>
              <a:t>maggio</a:t>
            </a:r>
            <a:r>
              <a:rPr sz="1050" spc="-5" dirty="0">
                <a:latin typeface="Lucida Sans Unicode"/>
                <a:cs typeface="Lucida Sans Unicode"/>
              </a:rPr>
              <a:t>r</a:t>
            </a:r>
            <a:r>
              <a:rPr sz="1050" spc="-125" dirty="0">
                <a:latin typeface="Lucida Sans Unicode"/>
                <a:cs typeface="Lucida Sans Unicode"/>
              </a:rPr>
              <a:t> </a:t>
            </a:r>
            <a:r>
              <a:rPr sz="1050" spc="-30" dirty="0">
                <a:latin typeface="Lucida Sans Unicode"/>
                <a:cs typeface="Lucida Sans Unicode"/>
              </a:rPr>
              <a:t>tutela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7659" y="7598643"/>
            <a:ext cx="960875" cy="124476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95250" y="9149680"/>
            <a:ext cx="1263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/>
                <a:cs typeface="Verdana"/>
              </a:rPr>
              <a:t>È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po</a:t>
            </a:r>
            <a:r>
              <a:rPr sz="1050" spc="-65" dirty="0">
                <a:latin typeface="Verdana"/>
                <a:cs typeface="Verdana"/>
              </a:rPr>
              <a:t>ssibil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af</a:t>
            </a:r>
            <a:r>
              <a:rPr sz="1050" spc="-15" dirty="0">
                <a:latin typeface="Tahoma"/>
                <a:cs typeface="Tahoma"/>
              </a:rPr>
              <a:t>f</a:t>
            </a:r>
            <a:r>
              <a:rPr sz="1050" spc="-85" dirty="0">
                <a:latin typeface="Verdana"/>
                <a:cs typeface="Verdana"/>
              </a:rPr>
              <a:t>ina</a:t>
            </a:r>
            <a:r>
              <a:rPr sz="1050" spc="-95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la  </a:t>
            </a:r>
            <a:r>
              <a:rPr sz="1050" spc="-65" dirty="0">
                <a:latin typeface="Verdana"/>
                <a:cs typeface="Verdana"/>
              </a:rPr>
              <a:t>rice</a:t>
            </a:r>
            <a:r>
              <a:rPr sz="1050" spc="-80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c</a:t>
            </a:r>
            <a:r>
              <a:rPr sz="1050" spc="-25" dirty="0">
                <a:latin typeface="Verdana"/>
                <a:cs typeface="Verdana"/>
              </a:rPr>
              <a:t>a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in</a:t>
            </a:r>
            <a:r>
              <a:rPr sz="1050" spc="-85" dirty="0">
                <a:latin typeface="Verdana"/>
                <a:cs typeface="Verdana"/>
              </a:rPr>
              <a:t>t</a:t>
            </a:r>
            <a:r>
              <a:rPr sz="1050" spc="-110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oducendo  </a:t>
            </a:r>
            <a:r>
              <a:rPr sz="1050" spc="-75" dirty="0">
                <a:latin typeface="Verdana"/>
                <a:cs typeface="Verdana"/>
              </a:rPr>
              <a:t>ult</a:t>
            </a:r>
            <a:r>
              <a:rPr sz="1050" spc="-80" dirty="0">
                <a:latin typeface="Verdana"/>
                <a:cs typeface="Verdana"/>
              </a:rPr>
              <a:t>erior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crit</a:t>
            </a:r>
            <a:r>
              <a:rPr sz="1050" spc="-80" dirty="0">
                <a:latin typeface="Verdana"/>
                <a:cs typeface="Verdana"/>
              </a:rPr>
              <a:t>eri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5100" y="7609685"/>
            <a:ext cx="5000625" cy="2282825"/>
            <a:chOff x="665100" y="7609685"/>
            <a:chExt cx="5000625" cy="2282825"/>
          </a:xfrm>
        </p:grpSpPr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5100" y="8868328"/>
              <a:ext cx="123749" cy="28243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00794" y="8746264"/>
              <a:ext cx="3964471" cy="11457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5394" y="7609685"/>
              <a:ext cx="3964471" cy="113084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778135" y="7697888"/>
              <a:ext cx="2490470" cy="347980"/>
            </a:xfrm>
            <a:custGeom>
              <a:avLst/>
              <a:gdLst/>
              <a:ahLst/>
              <a:cxnLst/>
              <a:rect l="l" t="t" r="r" b="b"/>
              <a:pathLst>
                <a:path w="2490470" h="347979">
                  <a:moveTo>
                    <a:pt x="2490354" y="0"/>
                  </a:moveTo>
                  <a:lnTo>
                    <a:pt x="0" y="0"/>
                  </a:lnTo>
                  <a:lnTo>
                    <a:pt x="0" y="347835"/>
                  </a:lnTo>
                  <a:lnTo>
                    <a:pt x="2490354" y="347835"/>
                  </a:lnTo>
                  <a:lnTo>
                    <a:pt x="249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803264" y="7684203"/>
            <a:ext cx="1125855" cy="330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950" spc="40" dirty="0">
                <a:latin typeface="Lucida Sans Unicode"/>
                <a:cs typeface="Lucida Sans Unicode"/>
              </a:rPr>
              <a:t>NOM</a:t>
            </a:r>
            <a:r>
              <a:rPr sz="950" spc="20" dirty="0">
                <a:latin typeface="Lucida Sans Unicode"/>
                <a:cs typeface="Lucida Sans Unicode"/>
              </a:rPr>
              <a:t>E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</a:t>
            </a:r>
            <a:r>
              <a:rPr sz="950" spc="20" dirty="0">
                <a:latin typeface="Lucida Sans Unicode"/>
                <a:cs typeface="Lucida Sans Unicode"/>
              </a:rPr>
              <a:t>ORNI</a:t>
            </a:r>
            <a:r>
              <a:rPr sz="950" spc="-10" dirty="0">
                <a:latin typeface="Lucida Sans Unicode"/>
                <a:cs typeface="Lucida Sans Unicode"/>
              </a:rPr>
              <a:t>T</a:t>
            </a:r>
            <a:r>
              <a:rPr sz="950" spc="45" dirty="0">
                <a:latin typeface="Lucida Sans Unicode"/>
                <a:cs typeface="Lucida Sans Unicode"/>
              </a:rPr>
              <a:t>ORE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90463" y="7715625"/>
            <a:ext cx="204077" cy="194089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2113206" y="7714953"/>
            <a:ext cx="563880" cy="3130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25" dirty="0">
                <a:latin typeface="Lucida Sans Unicode"/>
                <a:cs typeface="Lucida Sans Unicode"/>
              </a:rPr>
              <a:t>F</a:t>
            </a:r>
            <a:r>
              <a:rPr sz="750" spc="40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10" dirty="0">
                <a:latin typeface="Lucida Sans Unicode"/>
                <a:cs typeface="Lucida Sans Unicode"/>
              </a:rPr>
              <a:t>N</a:t>
            </a:r>
            <a:r>
              <a:rPr sz="750" spc="5" dirty="0">
                <a:latin typeface="Lucida Sans Unicode"/>
                <a:cs typeface="Lucida Sans Unicode"/>
              </a:rPr>
              <a:t>I</a:t>
            </a:r>
            <a:r>
              <a:rPr sz="750" spc="-60" dirty="0">
                <a:latin typeface="Lucida Sans Unicode"/>
                <a:cs typeface="Lucida Sans Unicode"/>
              </a:rPr>
              <a:t>T</a:t>
            </a:r>
            <a:r>
              <a:rPr sz="750" spc="45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20" dirty="0">
                <a:latin typeface="Lucida Sans Unicode"/>
                <a:cs typeface="Lucida Sans Unicode"/>
              </a:rPr>
              <a:t>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89694" y="8840888"/>
            <a:ext cx="2479040" cy="347980"/>
          </a:xfrm>
          <a:custGeom>
            <a:avLst/>
            <a:gdLst/>
            <a:ahLst/>
            <a:cxnLst/>
            <a:rect l="l" t="t" r="r" b="b"/>
            <a:pathLst>
              <a:path w="2479040" h="347979">
                <a:moveTo>
                  <a:pt x="2478794" y="0"/>
                </a:moveTo>
                <a:lnTo>
                  <a:pt x="0" y="0"/>
                </a:lnTo>
                <a:lnTo>
                  <a:pt x="0" y="347835"/>
                </a:lnTo>
                <a:lnTo>
                  <a:pt x="2478794" y="347835"/>
                </a:lnTo>
                <a:lnTo>
                  <a:pt x="2478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68820" y="8840311"/>
            <a:ext cx="1125855" cy="330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950" spc="40" dirty="0">
                <a:latin typeface="Lucida Sans Unicode"/>
                <a:cs typeface="Lucida Sans Unicode"/>
              </a:rPr>
              <a:t>NOM</a:t>
            </a:r>
            <a:r>
              <a:rPr sz="950" spc="20" dirty="0">
                <a:latin typeface="Lucida Sans Unicode"/>
                <a:cs typeface="Lucida Sans Unicode"/>
              </a:rPr>
              <a:t>E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</a:t>
            </a:r>
            <a:r>
              <a:rPr sz="950" spc="20" dirty="0">
                <a:latin typeface="Lucida Sans Unicode"/>
                <a:cs typeface="Lucida Sans Unicode"/>
              </a:rPr>
              <a:t>ORNI</a:t>
            </a:r>
            <a:r>
              <a:rPr sz="950" spc="-10" dirty="0">
                <a:latin typeface="Lucida Sans Unicode"/>
                <a:cs typeface="Lucida Sans Unicode"/>
              </a:rPr>
              <a:t>T</a:t>
            </a:r>
            <a:r>
              <a:rPr sz="950" spc="45" dirty="0">
                <a:latin typeface="Lucida Sans Unicode"/>
                <a:cs typeface="Lucida Sans Unicode"/>
              </a:rPr>
              <a:t>ORE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58116" y="8871661"/>
            <a:ext cx="203600" cy="193635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080375" y="8870972"/>
            <a:ext cx="563880" cy="3130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25" dirty="0">
                <a:latin typeface="Lucida Sans Unicode"/>
                <a:cs typeface="Lucida Sans Unicode"/>
              </a:rPr>
              <a:t>F</a:t>
            </a:r>
            <a:r>
              <a:rPr sz="750" spc="40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10" dirty="0">
                <a:latin typeface="Lucida Sans Unicode"/>
                <a:cs typeface="Lucida Sans Unicode"/>
              </a:rPr>
              <a:t>N</a:t>
            </a:r>
            <a:r>
              <a:rPr sz="750" spc="5" dirty="0">
                <a:latin typeface="Lucida Sans Unicode"/>
                <a:cs typeface="Lucida Sans Unicode"/>
              </a:rPr>
              <a:t>I</a:t>
            </a:r>
            <a:r>
              <a:rPr sz="750" spc="-60" dirty="0">
                <a:latin typeface="Lucida Sans Unicode"/>
                <a:cs typeface="Lucida Sans Unicode"/>
              </a:rPr>
              <a:t>T</a:t>
            </a:r>
            <a:r>
              <a:rPr sz="750" spc="45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20" dirty="0">
                <a:latin typeface="Lucida Sans Unicode"/>
                <a:cs typeface="Lucida Sans Unicode"/>
              </a:rPr>
              <a:t>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26579" y="632675"/>
            <a:ext cx="1386840" cy="469900"/>
          </a:xfrm>
          <a:custGeom>
            <a:avLst/>
            <a:gdLst/>
            <a:ahLst/>
            <a:cxnLst/>
            <a:rect l="l" t="t" r="r" b="b"/>
            <a:pathLst>
              <a:path w="1386839" h="469900">
                <a:moveTo>
                  <a:pt x="1386801" y="221983"/>
                </a:moveTo>
                <a:lnTo>
                  <a:pt x="1023416" y="221983"/>
                </a:lnTo>
                <a:lnTo>
                  <a:pt x="1023416" y="0"/>
                </a:lnTo>
                <a:lnTo>
                  <a:pt x="0" y="0"/>
                </a:lnTo>
                <a:lnTo>
                  <a:pt x="0" y="247383"/>
                </a:lnTo>
                <a:lnTo>
                  <a:pt x="38455" y="247383"/>
                </a:lnTo>
                <a:lnTo>
                  <a:pt x="38455" y="469366"/>
                </a:lnTo>
                <a:lnTo>
                  <a:pt x="1386801" y="469366"/>
                </a:lnTo>
                <a:lnTo>
                  <a:pt x="1386801" y="221983"/>
                </a:lnTo>
                <a:close/>
              </a:path>
            </a:pathLst>
          </a:custGeom>
          <a:solidFill>
            <a:srgbClr val="8B5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60138" y="190496"/>
            <a:ext cx="6785609" cy="3115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6834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ELETTRICA</a:t>
            </a:r>
            <a:endParaRPr sz="1500">
              <a:latin typeface="Arial MT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Arial MT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Arial MT"/>
                <a:cs typeface="Arial MT"/>
              </a:rPr>
              <a:t>INFORMATI</a:t>
            </a:r>
            <a:endParaRPr sz="1500">
              <a:latin typeface="Arial MT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Arial MT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Arial MT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Arial MT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Arial MT"/>
                <a:cs typeface="Arial MT"/>
              </a:rPr>
              <a:t>OLI</a:t>
            </a:r>
            <a:endParaRPr sz="1500">
              <a:latin typeface="Arial MT"/>
              <a:cs typeface="Arial MT"/>
            </a:endParaRPr>
          </a:p>
          <a:p>
            <a:pPr marL="1837055">
              <a:lnSpc>
                <a:spcPct val="100000"/>
              </a:lnSpc>
              <a:spcBef>
                <a:spcPts val="1425"/>
              </a:spcBef>
            </a:pP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15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0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75" dirty="0">
                <a:solidFill>
                  <a:srgbClr val="8B509C"/>
                </a:solidFill>
                <a:latin typeface="Arial"/>
                <a:cs typeface="Arial"/>
              </a:rPr>
              <a:t>S</a:t>
            </a: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-55" dirty="0">
                <a:solidFill>
                  <a:srgbClr val="8B509C"/>
                </a:solidFill>
                <a:latin typeface="Arial"/>
                <a:cs typeface="Arial"/>
              </a:rPr>
              <a:t>I</a:t>
            </a:r>
            <a:r>
              <a:rPr sz="2100" b="1" spc="-15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5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90" dirty="0">
                <a:solidFill>
                  <a:srgbClr val="8B509C"/>
                </a:solidFill>
                <a:latin typeface="Arial"/>
                <a:cs typeface="Arial"/>
              </a:rPr>
              <a:t>FR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5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-210" dirty="0">
                <a:solidFill>
                  <a:srgbClr val="8B509C"/>
                </a:solidFill>
                <a:latin typeface="Arial"/>
                <a:cs typeface="Arial"/>
              </a:rPr>
              <a:t>T</a:t>
            </a:r>
            <a:r>
              <a:rPr sz="2100" b="1" spc="65" dirty="0">
                <a:solidFill>
                  <a:srgbClr val="8B509C"/>
                </a:solidFill>
                <a:latin typeface="Arial"/>
                <a:cs typeface="Arial"/>
              </a:rPr>
              <a:t>A</a:t>
            </a:r>
            <a:r>
              <a:rPr sz="2100" b="1" spc="-15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8B509C"/>
                </a:solidFill>
                <a:latin typeface="Arial"/>
                <a:cs typeface="Arial"/>
              </a:rPr>
              <a:t>L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15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25" dirty="0">
                <a:solidFill>
                  <a:srgbClr val="8B509C"/>
                </a:solidFill>
                <a:latin typeface="Arial"/>
                <a:cs typeface="Arial"/>
              </a:rPr>
              <a:t>FF</a:t>
            </a:r>
            <a:r>
              <a:rPr sz="2100" b="1" spc="-12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150" dirty="0">
                <a:solidFill>
                  <a:srgbClr val="8B509C"/>
                </a:solidFill>
                <a:latin typeface="Arial"/>
                <a:cs typeface="Arial"/>
              </a:rPr>
              <a:t>R</a:t>
            </a:r>
            <a:r>
              <a:rPr sz="2100" b="1" spc="85" dirty="0">
                <a:solidFill>
                  <a:srgbClr val="8B509C"/>
                </a:solidFill>
                <a:latin typeface="Arial"/>
                <a:cs typeface="Arial"/>
              </a:rPr>
              <a:t>T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marL="2322195" marR="81280">
              <a:lnSpc>
                <a:spcPct val="131900"/>
              </a:lnSpc>
              <a:spcBef>
                <a:spcPts val="2125"/>
              </a:spcBef>
            </a:pPr>
            <a:r>
              <a:rPr sz="1200" b="1" spc="-55" dirty="0">
                <a:solidFill>
                  <a:srgbClr val="8B509C"/>
                </a:solidFill>
                <a:latin typeface="Arial"/>
                <a:cs typeface="Arial"/>
              </a:rPr>
              <a:t>Come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B509C"/>
                </a:solidFill>
                <a:latin typeface="Arial"/>
                <a:cs typeface="Arial"/>
              </a:rPr>
              <a:t>confronto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8B509C"/>
                </a:solidFill>
                <a:latin typeface="Arial"/>
                <a:cs typeface="Arial"/>
              </a:rPr>
              <a:t>la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8B509C"/>
                </a:solidFill>
                <a:latin typeface="Arial"/>
                <a:cs typeface="Arial"/>
              </a:rPr>
              <a:t>mia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B509C"/>
                </a:solidFill>
                <a:latin typeface="Arial"/>
                <a:cs typeface="Arial"/>
              </a:rPr>
              <a:t>attuale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8B509C"/>
                </a:solidFill>
                <a:latin typeface="Arial"/>
                <a:cs typeface="Arial"/>
              </a:rPr>
              <a:t>offerta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8B509C"/>
                </a:solidFill>
                <a:latin typeface="Arial"/>
                <a:cs typeface="Arial"/>
              </a:rPr>
              <a:t>commerciale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8B509C"/>
                </a:solidFill>
                <a:latin typeface="Arial"/>
                <a:cs typeface="Arial"/>
              </a:rPr>
              <a:t>con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8B509C"/>
                </a:solidFill>
                <a:latin typeface="Arial"/>
                <a:cs typeface="Arial"/>
              </a:rPr>
              <a:t>quelle </a:t>
            </a:r>
            <a:r>
              <a:rPr sz="1200" b="1" spc="-32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8B509C"/>
                </a:solidFill>
                <a:latin typeface="Arial"/>
                <a:cs typeface="Arial"/>
              </a:rPr>
              <a:t>che</a:t>
            </a:r>
            <a:r>
              <a:rPr sz="1200" b="1" spc="5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B509C"/>
                </a:solidFill>
                <a:latin typeface="Arial"/>
                <a:cs typeface="Arial"/>
              </a:rPr>
              <a:t>trovo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8B509C"/>
                </a:solidFill>
                <a:latin typeface="Arial"/>
                <a:cs typeface="Arial"/>
              </a:rPr>
              <a:t>nel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8B509C"/>
                </a:solidFill>
                <a:latin typeface="Arial"/>
                <a:cs typeface="Arial"/>
              </a:rPr>
              <a:t>portale?</a:t>
            </a:r>
            <a:endParaRPr sz="1200">
              <a:latin typeface="Arial"/>
              <a:cs typeface="Arial"/>
            </a:endParaRPr>
          </a:p>
          <a:p>
            <a:pPr marL="2322195" marR="5080">
              <a:lnSpc>
                <a:spcPct val="111100"/>
              </a:lnSpc>
              <a:spcBef>
                <a:spcPts val="520"/>
              </a:spcBef>
            </a:pPr>
            <a:r>
              <a:rPr sz="1050" spc="-20" dirty="0">
                <a:latin typeface="Verdana"/>
                <a:cs typeface="Verdana"/>
              </a:rPr>
              <a:t>Cerca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il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“</a:t>
            </a:r>
            <a:r>
              <a:rPr sz="1050" spc="-10" dirty="0">
                <a:latin typeface="Lucida Sans Unicode"/>
                <a:cs typeface="Lucida Sans Unicode"/>
              </a:rPr>
              <a:t>nome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commerciale</a:t>
            </a:r>
            <a:r>
              <a:rPr sz="1050" spc="15" dirty="0">
                <a:latin typeface="Verdana"/>
                <a:cs typeface="Verdana"/>
              </a:rPr>
              <a:t>”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della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5" dirty="0">
                <a:latin typeface="Verdana"/>
                <a:cs typeface="Verdana"/>
              </a:rPr>
              <a:t>tua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attuale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offerta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nell’elenco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che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ti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viene </a:t>
            </a:r>
            <a:r>
              <a:rPr sz="1050" spc="-45" dirty="0">
                <a:latin typeface="Verdana"/>
                <a:cs typeface="Verdana"/>
              </a:rPr>
              <a:t>reso </a:t>
            </a:r>
            <a:r>
              <a:rPr sz="1050" spc="-25" dirty="0">
                <a:latin typeface="Verdana"/>
                <a:cs typeface="Verdana"/>
              </a:rPr>
              <a:t>disponibile </a:t>
            </a:r>
            <a:r>
              <a:rPr sz="1050" spc="-35" dirty="0">
                <a:latin typeface="Verdana"/>
                <a:cs typeface="Verdana"/>
              </a:rPr>
              <a:t>dal </a:t>
            </a:r>
            <a:r>
              <a:rPr sz="1050" spc="-40" dirty="0">
                <a:latin typeface="Verdana"/>
                <a:cs typeface="Verdana"/>
              </a:rPr>
              <a:t>Portale </a:t>
            </a:r>
            <a:r>
              <a:rPr sz="1050" spc="-25" dirty="0">
                <a:latin typeface="Verdana"/>
                <a:cs typeface="Verdana"/>
              </a:rPr>
              <a:t>Offerte </a:t>
            </a:r>
            <a:r>
              <a:rPr sz="1050" spc="-45" dirty="0">
                <a:latin typeface="Verdana"/>
                <a:cs typeface="Verdana"/>
              </a:rPr>
              <a:t>e </a:t>
            </a:r>
            <a:r>
              <a:rPr sz="1050" spc="-30" dirty="0">
                <a:latin typeface="Verdana"/>
                <a:cs typeface="Verdana"/>
              </a:rPr>
              <a:t>veri</a:t>
            </a:r>
            <a:r>
              <a:rPr sz="1050" spc="-30" dirty="0">
                <a:latin typeface="Tahoma"/>
                <a:cs typeface="Tahoma"/>
              </a:rPr>
              <a:t>f</a:t>
            </a:r>
            <a:r>
              <a:rPr sz="1050" spc="-30" dirty="0">
                <a:latin typeface="Verdana"/>
                <a:cs typeface="Verdana"/>
              </a:rPr>
              <a:t>ica </a:t>
            </a:r>
            <a:r>
              <a:rPr sz="1050" spc="-45" dirty="0">
                <a:latin typeface="Verdana"/>
                <a:cs typeface="Verdana"/>
              </a:rPr>
              <a:t>se </a:t>
            </a:r>
            <a:r>
              <a:rPr sz="1050" spc="-30" dirty="0">
                <a:latin typeface="Verdana"/>
                <a:cs typeface="Verdana"/>
              </a:rPr>
              <a:t>esistono offerte 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45" dirty="0">
                <a:latin typeface="Verdana"/>
                <a:cs typeface="Verdana"/>
              </a:rPr>
              <a:t>un </a:t>
            </a:r>
            <a:r>
              <a:rPr sz="1050" spc="-30" dirty="0">
                <a:latin typeface="Verdana"/>
                <a:cs typeface="Verdana"/>
              </a:rPr>
              <a:t>rapporto </a:t>
            </a:r>
            <a:r>
              <a:rPr sz="1050" spc="-40" dirty="0">
                <a:latin typeface="Verdana"/>
                <a:cs typeface="Verdana"/>
              </a:rPr>
              <a:t>qualità </a:t>
            </a:r>
            <a:r>
              <a:rPr sz="1050" spc="-140" dirty="0">
                <a:latin typeface="Verdana"/>
                <a:cs typeface="Verdana"/>
              </a:rPr>
              <a:t>– </a:t>
            </a:r>
            <a:r>
              <a:rPr sz="1050" spc="-40" dirty="0">
                <a:latin typeface="Verdana"/>
                <a:cs typeface="Verdana"/>
              </a:rPr>
              <a:t>prezzo </a:t>
            </a:r>
            <a:r>
              <a:rPr sz="1050" spc="-10" dirty="0">
                <a:latin typeface="Verdana"/>
                <a:cs typeface="Verdana"/>
              </a:rPr>
              <a:t>che </a:t>
            </a:r>
            <a:r>
              <a:rPr sz="1050" spc="-50" dirty="0">
                <a:latin typeface="Verdana"/>
                <a:cs typeface="Verdana"/>
              </a:rPr>
              <a:t>preferisci: hai </a:t>
            </a:r>
            <a:r>
              <a:rPr sz="1050" spc="-60" dirty="0">
                <a:latin typeface="Verdana"/>
                <a:cs typeface="Verdana"/>
              </a:rPr>
              <a:t>la </a:t>
            </a:r>
            <a:r>
              <a:rPr sz="1050" spc="-30" dirty="0">
                <a:latin typeface="Verdana"/>
                <a:cs typeface="Verdana"/>
              </a:rPr>
              <a:t>possibilità </a:t>
            </a:r>
            <a:r>
              <a:rPr sz="1050" spc="-15" dirty="0">
                <a:latin typeface="Verdana"/>
                <a:cs typeface="Verdana"/>
              </a:rPr>
              <a:t>di 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confrontare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45" dirty="0">
                <a:latin typeface="Verdana"/>
                <a:cs typeface="Verdana"/>
              </a:rPr>
              <a:t>tutte </a:t>
            </a:r>
            <a:r>
              <a:rPr sz="1050" spc="-40" dirty="0">
                <a:latin typeface="Verdana"/>
                <a:cs typeface="Verdana"/>
              </a:rPr>
              <a:t>le </a:t>
            </a:r>
            <a:r>
              <a:rPr sz="1050" spc="-55" dirty="0">
                <a:latin typeface="Verdana"/>
                <a:cs typeface="Verdana"/>
              </a:rPr>
              <a:t>altre </a:t>
            </a:r>
            <a:r>
              <a:rPr sz="1050" spc="-30" dirty="0">
                <a:latin typeface="Verdana"/>
                <a:cs typeface="Verdana"/>
              </a:rPr>
              <a:t>offerte </a:t>
            </a:r>
            <a:r>
              <a:rPr sz="1050" spc="-25" dirty="0">
                <a:latin typeface="Verdana"/>
                <a:cs typeface="Verdana"/>
              </a:rPr>
              <a:t>del </a:t>
            </a:r>
            <a:r>
              <a:rPr sz="1050" spc="-35" dirty="0">
                <a:latin typeface="Verdana"/>
                <a:cs typeface="Verdana"/>
              </a:rPr>
              <a:t>tuo stesso </a:t>
            </a:r>
            <a:r>
              <a:rPr sz="1050" spc="-40" dirty="0">
                <a:latin typeface="Verdana"/>
                <a:cs typeface="Verdana"/>
              </a:rPr>
              <a:t>fornitore </a:t>
            </a:r>
            <a:r>
              <a:rPr sz="1050" spc="-60" dirty="0">
                <a:latin typeface="Verdana"/>
                <a:cs typeface="Verdana"/>
              </a:rPr>
              <a:t>e/o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30" dirty="0">
                <a:latin typeface="Verdana"/>
                <a:cs typeface="Verdana"/>
              </a:rPr>
              <a:t>le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</a:t>
            </a:r>
            <a:r>
              <a:rPr sz="1050" spc="5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t</a:t>
            </a:r>
            <a:r>
              <a:rPr sz="1050" spc="-55" dirty="0">
                <a:latin typeface="Verdana"/>
                <a:cs typeface="Verdana"/>
              </a:rPr>
              <a:t>u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g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5" dirty="0">
                <a:latin typeface="Verdana"/>
                <a:cs typeface="Verdana"/>
              </a:rPr>
              <a:t>c</a:t>
            </a:r>
            <a:r>
              <a:rPr sz="1050" spc="-35" dirty="0">
                <a:latin typeface="Verdana"/>
                <a:cs typeface="Verdana"/>
              </a:rPr>
              <a:t>h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40" dirty="0">
                <a:latin typeface="Verdana"/>
                <a:cs typeface="Verdana"/>
              </a:rPr>
              <a:t>is</a:t>
            </a:r>
            <a:r>
              <a:rPr sz="1050" spc="55" dirty="0">
                <a:latin typeface="Verdana"/>
                <a:cs typeface="Verdana"/>
              </a:rPr>
              <a:t>c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35" dirty="0">
                <a:latin typeface="Verdana"/>
                <a:cs typeface="Verdana"/>
              </a:rPr>
              <a:t>ll</a:t>
            </a:r>
            <a:r>
              <a:rPr sz="1050" spc="-50" dirty="0">
                <a:latin typeface="Verdana"/>
                <a:cs typeface="Verdana"/>
              </a:rPr>
              <a:t>’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z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40" dirty="0">
                <a:latin typeface="Verdana"/>
                <a:cs typeface="Verdana"/>
              </a:rPr>
              <a:t>ti</a:t>
            </a:r>
            <a:r>
              <a:rPr sz="1050" spc="-70" dirty="0">
                <a:latin typeface="Verdana"/>
                <a:cs typeface="Verdana"/>
              </a:rPr>
              <a:t>v</a:t>
            </a:r>
            <a:r>
              <a:rPr sz="1050" spc="-80" dirty="0">
                <a:latin typeface="Verdana"/>
                <a:cs typeface="Verdana"/>
              </a:rPr>
              <a:t>a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B3B36540-B077-90A8-B2AD-C36DF80DEB9D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534"/>
          <a:stretch/>
        </p:blipFill>
        <p:spPr>
          <a:xfrm>
            <a:off x="2616722" y="9953289"/>
            <a:ext cx="2376704" cy="719265"/>
          </a:xfrm>
          <a:prstGeom prst="rect">
            <a:avLst/>
          </a:prstGeom>
        </p:spPr>
      </p:pic>
      <p:sp>
        <p:nvSpPr>
          <p:cNvPr id="67" name="Rettangolo 66">
            <a:extLst>
              <a:ext uri="{FF2B5EF4-FFF2-40B4-BE49-F238E27FC236}">
                <a16:creationId xmlns:a16="http://schemas.microsoft.com/office/drawing/2014/main" id="{59F40F23-045B-F7E6-EAD6-8513AF880BA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5965D084-E7F7-52EA-5C0A-737532118C38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42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400</Words>
  <Application>Microsoft Office PowerPoint</Application>
  <PresentationFormat>Personalizzato</PresentationFormat>
  <Paragraphs>72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Arial</vt:lpstr>
      <vt:lpstr>Arial MT</vt:lpstr>
      <vt:lpstr>Calibri</vt:lpstr>
      <vt:lpstr>Lucida Sans Unicode</vt:lpstr>
      <vt:lpstr>Tahoma</vt:lpstr>
      <vt:lpstr>Trebuchet MS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BROCHURE_EE_Calabria_v2</dc:title>
  <dc:creator>Filippo Galimberti</dc:creator>
  <cp:lastModifiedBy>Filippo Galimberti</cp:lastModifiedBy>
  <cp:revision>2</cp:revision>
  <dcterms:created xsi:type="dcterms:W3CDTF">2022-08-02T15:05:42Z</dcterms:created>
  <dcterms:modified xsi:type="dcterms:W3CDTF">2022-08-03T13:55:40Z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2021-07-19T00:00:00Z</vt:filetime>
  </property>
  <property fmtid="{D5CDD505-2E9C-101B-9397-08002B2CF9AE}" pid="3" name="Creator">
    <vt:lpwstr>Keynote</vt:lpwstr>
  </property>
  <property fmtid="{D5CDD505-2E9C-101B-9397-08002B2CF9AE}" pid="4" name="LastSaved">
    <vt:filetime>2022-08-02T00:00:00Z</vt:filetime>
  </property>
</Properties>
</file>