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2" r:id="rId6"/>
  </p:sldMasterIdLst>
  <p:notesMasterIdLst>
    <p:notesMasterId r:id="rId16"/>
  </p:notesMasterIdLst>
  <p:handoutMasterIdLst>
    <p:handoutMasterId r:id="rId17"/>
  </p:handoutMasterIdLst>
  <p:sldIdLst>
    <p:sldId id="259" r:id="rId7"/>
    <p:sldId id="600" r:id="rId8"/>
    <p:sldId id="598" r:id="rId9"/>
    <p:sldId id="638" r:id="rId10"/>
    <p:sldId id="573" r:id="rId11"/>
    <p:sldId id="639" r:id="rId12"/>
    <p:sldId id="640" r:id="rId13"/>
    <p:sldId id="641" r:id="rId14"/>
    <p:sldId id="634" r:id="rId15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lippo Galimberti" initials="FG" lastIdx="1" clrIdx="0">
    <p:extLst>
      <p:ext uri="{19B8F6BF-5375-455C-9EA6-DF929625EA0E}">
        <p15:presenceInfo xmlns:p15="http://schemas.microsoft.com/office/powerpoint/2012/main" userId="S::fgalimberti@refricerche.it::7e07dbf9-0536-4e38-9b85-48810c679c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CBF9"/>
    <a:srgbClr val="253356"/>
    <a:srgbClr val="00B050"/>
    <a:srgbClr val="E46C0A"/>
    <a:srgbClr val="5AA2AE"/>
    <a:srgbClr val="4F81BD"/>
    <a:srgbClr val="E6E6E6"/>
    <a:srgbClr val="7F8FA9"/>
    <a:srgbClr val="FFFFFF"/>
    <a:srgbClr val="8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23" autoAdjust="0"/>
    <p:restoredTop sz="95226" autoAdjust="0"/>
  </p:normalViewPr>
  <p:slideViewPr>
    <p:cSldViewPr snapToGrid="0" snapToObjects="1">
      <p:cViewPr varScale="1">
        <p:scale>
          <a:sx n="90" d="100"/>
          <a:sy n="90" d="100"/>
        </p:scale>
        <p:origin x="39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192.168.1.3\Disco%20H\PREZZI\CCIAA%20Genova\EnergiaPMI\EnergiaPMI_Ela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'Pivot (2)'!$B$17</c:f>
              <c:strCache>
                <c:ptCount val="1"/>
                <c:pt idx="0">
                  <c:v>Vendita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(2)'!$A$19,'Pivot (2)'!$A$20,'Pivot (2)'!$A$22,'Pivot (2)'!$A$23)</c:f>
              <c:strCache>
                <c:ptCount val="4"/>
                <c:pt idx="0">
                  <c:v>Prezzo fisso a fasce</c:v>
                </c:pt>
                <c:pt idx="1">
                  <c:v>Prezzo fisso monorario</c:v>
                </c:pt>
                <c:pt idx="2">
                  <c:v>Prezzo variabile a fasce</c:v>
                </c:pt>
                <c:pt idx="3">
                  <c:v>Prezzo variabile monorario</c:v>
                </c:pt>
              </c:strCache>
            </c:strRef>
          </c:cat>
          <c:val>
            <c:numRef>
              <c:f>('Pivot (2)'!$B$19:$B$20,'Pivot (2)'!$B$22:$B$23)</c:f>
              <c:numCache>
                <c:formatCode>_-* #,##0_-;\-* #,##0_-;_-* "-"??_-;_-@_-</c:formatCode>
                <c:ptCount val="4"/>
                <c:pt idx="0">
                  <c:v>2115.0740000000001</c:v>
                </c:pt>
                <c:pt idx="1">
                  <c:v>2018.0162500000004</c:v>
                </c:pt>
                <c:pt idx="2">
                  <c:v>1410.2033333333318</c:v>
                </c:pt>
                <c:pt idx="3">
                  <c:v>1445.0355555555557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6-42E7-8F4F-9E215BA8C9B5}"/>
            </c:ext>
          </c:extLst>
        </c:ser>
        <c:ser>
          <c:idx val="1"/>
          <c:order val="1"/>
          <c:tx>
            <c:strRef>
              <c:f>'Pivot (2)'!$C$17</c:f>
              <c:strCache>
                <c:ptCount val="1"/>
                <c:pt idx="0">
                  <c:v>Tassazione</c:v>
                </c:pt>
              </c:strCache>
            </c:strRef>
          </c:tx>
          <c:spPr>
            <a:solidFill>
              <a:srgbClr val="07517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(2)'!$A$19,'Pivot (2)'!$A$20,'Pivot (2)'!$A$22,'Pivot (2)'!$A$23)</c:f>
              <c:strCache>
                <c:ptCount val="4"/>
                <c:pt idx="0">
                  <c:v>Prezzo fisso a fasce</c:v>
                </c:pt>
                <c:pt idx="1">
                  <c:v>Prezzo fisso monorario</c:v>
                </c:pt>
                <c:pt idx="2">
                  <c:v>Prezzo variabile a fasce</c:v>
                </c:pt>
                <c:pt idx="3">
                  <c:v>Prezzo variabile monorario</c:v>
                </c:pt>
              </c:strCache>
            </c:strRef>
          </c:cat>
          <c:val>
            <c:numRef>
              <c:f>('Pivot (2)'!$C$19:$C$20,'Pivot (2)'!$C$22:$C$23)</c:f>
              <c:numCache>
                <c:formatCode>_-* #,##0_-;\-* #,##0_-;_-* "-"??_-;_-@_-</c:formatCode>
                <c:ptCount val="4"/>
                <c:pt idx="0">
                  <c:v>570.36</c:v>
                </c:pt>
                <c:pt idx="1">
                  <c:v>552.255</c:v>
                </c:pt>
                <c:pt idx="2">
                  <c:v>423.8428571428575</c:v>
                </c:pt>
                <c:pt idx="3">
                  <c:v>431.61111111111109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06-42E7-8F4F-9E215BA8C9B5}"/>
            </c:ext>
          </c:extLst>
        </c:ser>
        <c:ser>
          <c:idx val="2"/>
          <c:order val="2"/>
          <c:tx>
            <c:strRef>
              <c:f>'Pivot (2)'!$D$17</c:f>
              <c:strCache>
                <c:ptCount val="1"/>
                <c:pt idx="0">
                  <c:v>Oneri generali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(2)'!$A$19,'Pivot (2)'!$A$20,'Pivot (2)'!$A$22,'Pivot (2)'!$A$23)</c:f>
              <c:strCache>
                <c:ptCount val="4"/>
                <c:pt idx="0">
                  <c:v>Prezzo fisso a fasce</c:v>
                </c:pt>
                <c:pt idx="1">
                  <c:v>Prezzo fisso monorario</c:v>
                </c:pt>
                <c:pt idx="2">
                  <c:v>Prezzo variabile a fasce</c:v>
                </c:pt>
                <c:pt idx="3">
                  <c:v>Prezzo variabile monorario</c:v>
                </c:pt>
              </c:strCache>
            </c:strRef>
          </c:cat>
          <c:val>
            <c:numRef>
              <c:f>('Pivot (2)'!$D$19:$D$20,'Pivot (2)'!$D$22:$D$23)</c:f>
              <c:numCache>
                <c:formatCode>_-* #,##0_-;\-* #,##0_-;_-* "-"??_-;_-@_-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06-42E7-8F4F-9E215BA8C9B5}"/>
            </c:ext>
          </c:extLst>
        </c:ser>
        <c:ser>
          <c:idx val="3"/>
          <c:order val="3"/>
          <c:tx>
            <c:strRef>
              <c:f>'Pivot (2)'!$E$17</c:f>
              <c:strCache>
                <c:ptCount val="1"/>
                <c:pt idx="0">
                  <c:v>Infrastrutture</c:v>
                </c:pt>
              </c:strCache>
            </c:strRef>
          </c:tx>
          <c:spPr>
            <a:solidFill>
              <a:srgbClr val="0B80B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(2)'!$A$19,'Pivot (2)'!$A$20,'Pivot (2)'!$A$22,'Pivot (2)'!$A$23)</c:f>
              <c:strCache>
                <c:ptCount val="4"/>
                <c:pt idx="0">
                  <c:v>Prezzo fisso a fasce</c:v>
                </c:pt>
                <c:pt idx="1">
                  <c:v>Prezzo fisso monorario</c:v>
                </c:pt>
                <c:pt idx="2">
                  <c:v>Prezzo variabile a fasce</c:v>
                </c:pt>
                <c:pt idx="3">
                  <c:v>Prezzo variabile monorario</c:v>
                </c:pt>
              </c:strCache>
            </c:strRef>
          </c:cat>
          <c:val>
            <c:numRef>
              <c:f>('Pivot (2)'!$E$19:$E$20,'Pivot (2)'!$E$22:$E$23)</c:f>
              <c:numCache>
                <c:formatCode>_-* #,##0_-;\-* #,##0_-;_-* "-"??_-;_-@_-</c:formatCode>
                <c:ptCount val="4"/>
                <c:pt idx="0">
                  <c:v>239.59</c:v>
                </c:pt>
                <c:pt idx="1">
                  <c:v>239.58999999999997</c:v>
                </c:pt>
                <c:pt idx="2">
                  <c:v>239.59000000000012</c:v>
                </c:pt>
                <c:pt idx="3">
                  <c:v>239.59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06-42E7-8F4F-9E215BA8C9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17277183"/>
        <c:axId val="17290495"/>
      </c:barChart>
      <c:catAx>
        <c:axId val="17277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290495"/>
        <c:crosses val="autoZero"/>
        <c:auto val="1"/>
        <c:lblAlgn val="ctr"/>
        <c:lblOffset val="100"/>
        <c:noMultiLvlLbl val="0"/>
      </c:catAx>
      <c:valAx>
        <c:axId val="17290495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7277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'Pivot parrucchiere'!$B$17</c:f>
              <c:strCache>
                <c:ptCount val="1"/>
                <c:pt idx="0">
                  <c:v>Vendita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parrucchiere'!$A$19,'Pivot parrucchiere'!$A$20,'Pivot parrucchiere'!$A$22,'Pivot parrucchiere'!$A$23)</c:f>
              <c:strCache>
                <c:ptCount val="4"/>
                <c:pt idx="0">
                  <c:v>Prezzo fisso a fasce</c:v>
                </c:pt>
                <c:pt idx="1">
                  <c:v>Prezzo fisso monorario</c:v>
                </c:pt>
                <c:pt idx="2">
                  <c:v>Prezzo variabile a fasce</c:v>
                </c:pt>
                <c:pt idx="3">
                  <c:v>Prezzo variabile monorario</c:v>
                </c:pt>
              </c:strCache>
            </c:strRef>
          </c:cat>
          <c:val>
            <c:numRef>
              <c:f>('Pivot parrucchiere'!$B$19:$B$20,'Pivot parrucchiere'!$B$22:$B$23)</c:f>
              <c:numCache>
                <c:formatCode>_-* #,##0_-;\-* #,##0_-;_-* "-"??_-;_-@_-</c:formatCode>
                <c:ptCount val="4"/>
                <c:pt idx="0">
                  <c:v>4553.6779999999999</c:v>
                </c:pt>
                <c:pt idx="1">
                  <c:v>4329.05</c:v>
                </c:pt>
                <c:pt idx="2">
                  <c:v>2919.2450943396229</c:v>
                </c:pt>
                <c:pt idx="3">
                  <c:v>3033.4839999999995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47-4223-841F-A8ABA18AB081}"/>
            </c:ext>
          </c:extLst>
        </c:ser>
        <c:ser>
          <c:idx val="1"/>
          <c:order val="1"/>
          <c:tx>
            <c:strRef>
              <c:f>'Pivot parrucchiere'!$C$17</c:f>
              <c:strCache>
                <c:ptCount val="1"/>
                <c:pt idx="0">
                  <c:v>Tassazione</c:v>
                </c:pt>
              </c:strCache>
            </c:strRef>
          </c:tx>
          <c:spPr>
            <a:solidFill>
              <a:srgbClr val="07517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parrucchiere'!$A$19,'Pivot parrucchiere'!$A$20,'Pivot parrucchiere'!$A$22,'Pivot parrucchiere'!$A$23)</c:f>
              <c:strCache>
                <c:ptCount val="4"/>
                <c:pt idx="0">
                  <c:v>Prezzo fisso a fasce</c:v>
                </c:pt>
                <c:pt idx="1">
                  <c:v>Prezzo fisso monorario</c:v>
                </c:pt>
                <c:pt idx="2">
                  <c:v>Prezzo variabile a fasce</c:v>
                </c:pt>
                <c:pt idx="3">
                  <c:v>Prezzo variabile monorario</c:v>
                </c:pt>
              </c:strCache>
            </c:strRef>
          </c:cat>
          <c:val>
            <c:numRef>
              <c:f>('Pivot parrucchiere'!$C$19:$C$20,'Pivot parrucchiere'!$C$22:$C$23)</c:f>
              <c:numCache>
                <c:formatCode>_-* #,##0_-;\-* #,##0_-;_-* "-"??_-;_-@_-</c:formatCode>
                <c:ptCount val="4"/>
                <c:pt idx="0">
                  <c:v>1245.873472</c:v>
                </c:pt>
                <c:pt idx="1">
                  <c:v>1199.7018520000001</c:v>
                </c:pt>
                <c:pt idx="2">
                  <c:v>894.84982369811314</c:v>
                </c:pt>
                <c:pt idx="3">
                  <c:v>920.08823200000006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47-4223-841F-A8ABA18AB081}"/>
            </c:ext>
          </c:extLst>
        </c:ser>
        <c:ser>
          <c:idx val="2"/>
          <c:order val="2"/>
          <c:tx>
            <c:strRef>
              <c:f>'Pivot parrucchiere'!$D$17</c:f>
              <c:strCache>
                <c:ptCount val="1"/>
                <c:pt idx="0">
                  <c:v>Oneri generali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parrucchiere'!$A$19,'Pivot parrucchiere'!$A$20,'Pivot parrucchiere'!$A$22,'Pivot parrucchiere'!$A$23)</c:f>
              <c:strCache>
                <c:ptCount val="4"/>
                <c:pt idx="0">
                  <c:v>Prezzo fisso a fasce</c:v>
                </c:pt>
                <c:pt idx="1">
                  <c:v>Prezzo fisso monorario</c:v>
                </c:pt>
                <c:pt idx="2">
                  <c:v>Prezzo variabile a fasce</c:v>
                </c:pt>
                <c:pt idx="3">
                  <c:v>Prezzo variabile monorario</c:v>
                </c:pt>
              </c:strCache>
            </c:strRef>
          </c:cat>
          <c:val>
            <c:numRef>
              <c:f>('Pivot parrucchiere'!$D$19:$D$20,'Pivot parrucchiere'!$D$22:$D$23)</c:f>
              <c:numCache>
                <c:formatCode>_-* #,##0_-;\-* #,##0_-;_-* "-"??_-;_-@_-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47-4223-841F-A8ABA18AB081}"/>
            </c:ext>
          </c:extLst>
        </c:ser>
        <c:ser>
          <c:idx val="3"/>
          <c:order val="3"/>
          <c:tx>
            <c:strRef>
              <c:f>'Pivot parrucchiere'!$E$17</c:f>
              <c:strCache>
                <c:ptCount val="1"/>
                <c:pt idx="0">
                  <c:v>Infrastrutture</c:v>
                </c:pt>
              </c:strCache>
            </c:strRef>
          </c:tx>
          <c:spPr>
            <a:solidFill>
              <a:srgbClr val="0B80B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parrucchiere'!$A$19,'Pivot parrucchiere'!$A$20,'Pivot parrucchiere'!$A$22,'Pivot parrucchiere'!$A$23)</c:f>
              <c:strCache>
                <c:ptCount val="4"/>
                <c:pt idx="0">
                  <c:v>Prezzo fisso a fasce</c:v>
                </c:pt>
                <c:pt idx="1">
                  <c:v>Prezzo fisso monorario</c:v>
                </c:pt>
                <c:pt idx="2">
                  <c:v>Prezzo variabile a fasce</c:v>
                </c:pt>
                <c:pt idx="3">
                  <c:v>Prezzo variabile monorario</c:v>
                </c:pt>
              </c:strCache>
            </c:strRef>
          </c:cat>
          <c:val>
            <c:numRef>
              <c:f>('Pivot parrucchiere'!$E$19:$E$20,'Pivot parrucchiere'!$E$22:$E$23)</c:f>
              <c:numCache>
                <c:formatCode>_-* #,##0_-;\-* #,##0_-;_-* "-"??_-;_-@_-</c:formatCode>
                <c:ptCount val="4"/>
                <c:pt idx="0">
                  <c:v>524.87159999999994</c:v>
                </c:pt>
                <c:pt idx="1">
                  <c:v>524.87159999999994</c:v>
                </c:pt>
                <c:pt idx="2">
                  <c:v>524.87159999999915</c:v>
                </c:pt>
                <c:pt idx="3">
                  <c:v>524.87160000000006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47-4223-841F-A8ABA18AB0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17277183"/>
        <c:axId val="17290495"/>
      </c:barChart>
      <c:catAx>
        <c:axId val="17277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290495"/>
        <c:crosses val="autoZero"/>
        <c:auto val="1"/>
        <c:lblAlgn val="ctr"/>
        <c:lblOffset val="100"/>
        <c:noMultiLvlLbl val="0"/>
      </c:catAx>
      <c:valAx>
        <c:axId val="17290495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7277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'Pivot bar'!$B$17</c:f>
              <c:strCache>
                <c:ptCount val="1"/>
                <c:pt idx="0">
                  <c:v>Vendita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bar'!$A$19,'Pivot bar'!$A$20,'Pivot bar'!$A$22,'Pivot bar'!$A$23)</c:f>
              <c:strCache>
                <c:ptCount val="4"/>
                <c:pt idx="0">
                  <c:v>Prezzo fisso a fasce</c:v>
                </c:pt>
                <c:pt idx="1">
                  <c:v>Prezzo fisso monorario</c:v>
                </c:pt>
                <c:pt idx="2">
                  <c:v>Prezzo variabile a fasce</c:v>
                </c:pt>
                <c:pt idx="3">
                  <c:v>Prezzo variabile monorario</c:v>
                </c:pt>
              </c:strCache>
            </c:strRef>
          </c:cat>
          <c:val>
            <c:numRef>
              <c:f>('Pivot bar'!$B$19:$B$20,'Pivot bar'!$B$22:$B$23)</c:f>
              <c:numCache>
                <c:formatCode>_-* #,##0_-;\-* #,##0_-;_-* "-"??_-;_-@_-</c:formatCode>
                <c:ptCount val="4"/>
                <c:pt idx="0">
                  <c:v>9402.0712500000009</c:v>
                </c:pt>
                <c:pt idx="1">
                  <c:v>9906.5839999999989</c:v>
                </c:pt>
                <c:pt idx="2">
                  <c:v>6542.3369999999995</c:v>
                </c:pt>
                <c:pt idx="3">
                  <c:v>6248.2242452830169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ED-4BC1-9F87-4A581AD5F3C2}"/>
            </c:ext>
          </c:extLst>
        </c:ser>
        <c:ser>
          <c:idx val="1"/>
          <c:order val="1"/>
          <c:tx>
            <c:strRef>
              <c:f>'Pivot bar'!$C$17</c:f>
              <c:strCache>
                <c:ptCount val="1"/>
                <c:pt idx="0">
                  <c:v>Tassazione</c:v>
                </c:pt>
              </c:strCache>
            </c:strRef>
          </c:tx>
          <c:spPr>
            <a:solidFill>
              <a:srgbClr val="07517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bar'!$A$19,'Pivot bar'!$A$20,'Pivot bar'!$A$22,'Pivot bar'!$A$23)</c:f>
              <c:strCache>
                <c:ptCount val="4"/>
                <c:pt idx="0">
                  <c:v>Prezzo fisso a fasce</c:v>
                </c:pt>
                <c:pt idx="1">
                  <c:v>Prezzo fisso monorario</c:v>
                </c:pt>
                <c:pt idx="2">
                  <c:v>Prezzo variabile a fasce</c:v>
                </c:pt>
                <c:pt idx="3">
                  <c:v>Prezzo variabile monorario</c:v>
                </c:pt>
              </c:strCache>
            </c:strRef>
          </c:cat>
          <c:val>
            <c:numRef>
              <c:f>('Pivot bar'!$C$19:$C$20,'Pivot bar'!$C$22:$C$23)</c:f>
              <c:numCache>
                <c:formatCode>_-* #,##0_-;\-* #,##0_-;_-* "-"??_-;_-@_-</c:formatCode>
                <c:ptCount val="4"/>
                <c:pt idx="0">
                  <c:v>2518.0333609999998</c:v>
                </c:pt>
                <c:pt idx="1">
                  <c:v>2629.0261660000001</c:v>
                </c:pt>
                <c:pt idx="2">
                  <c:v>1888.8918260000003</c:v>
                </c:pt>
                <c:pt idx="3">
                  <c:v>1824.1870199622645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ED-4BC1-9F87-4A581AD5F3C2}"/>
            </c:ext>
          </c:extLst>
        </c:ser>
        <c:ser>
          <c:idx val="2"/>
          <c:order val="2"/>
          <c:tx>
            <c:strRef>
              <c:f>'Pivot bar'!$D$17</c:f>
              <c:strCache>
                <c:ptCount val="1"/>
                <c:pt idx="0">
                  <c:v>Oneri generali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bar'!$A$19,'Pivot bar'!$A$20,'Pivot bar'!$A$22,'Pivot bar'!$A$23)</c:f>
              <c:strCache>
                <c:ptCount val="4"/>
                <c:pt idx="0">
                  <c:v>Prezzo fisso a fasce</c:v>
                </c:pt>
                <c:pt idx="1">
                  <c:v>Prezzo fisso monorario</c:v>
                </c:pt>
                <c:pt idx="2">
                  <c:v>Prezzo variabile a fasce</c:v>
                </c:pt>
                <c:pt idx="3">
                  <c:v>Prezzo variabile monorario</c:v>
                </c:pt>
              </c:strCache>
            </c:strRef>
          </c:cat>
          <c:val>
            <c:numRef>
              <c:f>('Pivot bar'!$D$19:$D$20,'Pivot bar'!$D$22:$D$23)</c:f>
              <c:numCache>
                <c:formatCode>_-* #,##0_-;\-* #,##0_-;_-* "-"??_-;_-@_-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ED-4BC1-9F87-4A581AD5F3C2}"/>
            </c:ext>
          </c:extLst>
        </c:ser>
        <c:ser>
          <c:idx val="3"/>
          <c:order val="3"/>
          <c:tx>
            <c:strRef>
              <c:f>'Pivot bar'!$E$17</c:f>
              <c:strCache>
                <c:ptCount val="1"/>
                <c:pt idx="0">
                  <c:v>Infrastrutture</c:v>
                </c:pt>
              </c:strCache>
            </c:strRef>
          </c:tx>
          <c:spPr>
            <a:solidFill>
              <a:srgbClr val="0B80B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bar'!$A$19,'Pivot bar'!$A$20,'Pivot bar'!$A$22,'Pivot bar'!$A$23)</c:f>
              <c:strCache>
                <c:ptCount val="4"/>
                <c:pt idx="0">
                  <c:v>Prezzo fisso a fasce</c:v>
                </c:pt>
                <c:pt idx="1">
                  <c:v>Prezzo fisso monorario</c:v>
                </c:pt>
                <c:pt idx="2">
                  <c:v>Prezzo variabile a fasce</c:v>
                </c:pt>
                <c:pt idx="3">
                  <c:v>Prezzo variabile monorario</c:v>
                </c:pt>
              </c:strCache>
            </c:strRef>
          </c:cat>
          <c:val>
            <c:numRef>
              <c:f>('Pivot bar'!$E$19:$E$20,'Pivot bar'!$E$22:$E$23)</c:f>
              <c:numCache>
                <c:formatCode>_-* #,##0_-;\-* #,##0_-;_-* "-"??_-;_-@_-</c:formatCode>
                <c:ptCount val="4"/>
                <c:pt idx="0">
                  <c:v>657.17130000000009</c:v>
                </c:pt>
                <c:pt idx="1">
                  <c:v>657.17130000000009</c:v>
                </c:pt>
                <c:pt idx="2">
                  <c:v>657.17130000000009</c:v>
                </c:pt>
                <c:pt idx="3">
                  <c:v>657.17130000000134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ED-4BC1-9F87-4A581AD5F3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17277183"/>
        <c:axId val="17290495"/>
      </c:barChart>
      <c:catAx>
        <c:axId val="17277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290495"/>
        <c:crosses val="autoZero"/>
        <c:auto val="1"/>
        <c:lblAlgn val="ctr"/>
        <c:lblOffset val="100"/>
        <c:noMultiLvlLbl val="0"/>
      </c:catAx>
      <c:valAx>
        <c:axId val="17290495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7277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'Pivot surgelati'!$B$17</c:f>
              <c:strCache>
                <c:ptCount val="1"/>
                <c:pt idx="0">
                  <c:v>Vendita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surgelati'!$A$19,'Pivot surgelati'!$A$20,'Pivot surgelati'!$A$22,'Pivot surgelati'!$A$23)</c:f>
              <c:strCache>
                <c:ptCount val="4"/>
                <c:pt idx="0">
                  <c:v>Prezzo fisso a fasce</c:v>
                </c:pt>
                <c:pt idx="1">
                  <c:v>Prezzo fisso monorario</c:v>
                </c:pt>
                <c:pt idx="2">
                  <c:v>Prezzo variabile a fasce</c:v>
                </c:pt>
                <c:pt idx="3">
                  <c:v>Prezzo variabile monorario</c:v>
                </c:pt>
              </c:strCache>
            </c:strRef>
          </c:cat>
          <c:val>
            <c:numRef>
              <c:f>('Pivot surgelati'!$B$19:$B$20,'Pivot surgelati'!$B$22:$B$23)</c:f>
              <c:numCache>
                <c:formatCode>_-* #,##0_-;\-* #,##0_-;_-* "-"??_-;_-@_-</c:formatCode>
                <c:ptCount val="4"/>
                <c:pt idx="0">
                  <c:v>16314.71125</c:v>
                </c:pt>
                <c:pt idx="1">
                  <c:v>17200.55</c:v>
                </c:pt>
                <c:pt idx="2">
                  <c:v>11493.212</c:v>
                </c:pt>
                <c:pt idx="3">
                  <c:v>10816.902058823538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EA-44A6-939A-A90E1D28F412}"/>
            </c:ext>
          </c:extLst>
        </c:ser>
        <c:ser>
          <c:idx val="1"/>
          <c:order val="1"/>
          <c:tx>
            <c:strRef>
              <c:f>'Pivot surgelati'!$C$17</c:f>
              <c:strCache>
                <c:ptCount val="1"/>
                <c:pt idx="0">
                  <c:v>Tassazione</c:v>
                </c:pt>
              </c:strCache>
            </c:strRef>
          </c:tx>
          <c:spPr>
            <a:solidFill>
              <a:srgbClr val="07517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surgelati'!$A$19,'Pivot surgelati'!$A$20,'Pivot surgelati'!$A$22,'Pivot surgelati'!$A$23)</c:f>
              <c:strCache>
                <c:ptCount val="4"/>
                <c:pt idx="0">
                  <c:v>Prezzo fisso a fasce</c:v>
                </c:pt>
                <c:pt idx="1">
                  <c:v>Prezzo fisso monorario</c:v>
                </c:pt>
                <c:pt idx="2">
                  <c:v>Prezzo variabile a fasce</c:v>
                </c:pt>
                <c:pt idx="3">
                  <c:v>Prezzo variabile monorario</c:v>
                </c:pt>
              </c:strCache>
            </c:strRef>
          </c:cat>
          <c:val>
            <c:numRef>
              <c:f>('Pivot surgelati'!$C$19:$C$20,'Pivot surgelati'!$C$22:$C$23)</c:f>
              <c:numCache>
                <c:formatCode>_-* #,##0_-;\-* #,##0_-;_-* "-"??_-;_-@_-</c:formatCode>
                <c:ptCount val="4"/>
                <c:pt idx="0">
                  <c:v>4286.3612499999999</c:v>
                </c:pt>
                <c:pt idx="1">
                  <c:v>4477.9980000000005</c:v>
                </c:pt>
                <c:pt idx="2">
                  <c:v>3231.0410000000002</c:v>
                </c:pt>
                <c:pt idx="3">
                  <c:v>3082.1424509803915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EA-44A6-939A-A90E1D28F412}"/>
            </c:ext>
          </c:extLst>
        </c:ser>
        <c:ser>
          <c:idx val="2"/>
          <c:order val="2"/>
          <c:tx>
            <c:strRef>
              <c:f>'Pivot surgelati'!$D$17</c:f>
              <c:strCache>
                <c:ptCount val="1"/>
                <c:pt idx="0">
                  <c:v>Oneri generali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surgelati'!$A$19,'Pivot surgelati'!$A$20,'Pivot surgelati'!$A$22,'Pivot surgelati'!$A$23)</c:f>
              <c:strCache>
                <c:ptCount val="4"/>
                <c:pt idx="0">
                  <c:v>Prezzo fisso a fasce</c:v>
                </c:pt>
                <c:pt idx="1">
                  <c:v>Prezzo fisso monorario</c:v>
                </c:pt>
                <c:pt idx="2">
                  <c:v>Prezzo variabile a fasce</c:v>
                </c:pt>
                <c:pt idx="3">
                  <c:v>Prezzo variabile monorario</c:v>
                </c:pt>
              </c:strCache>
            </c:strRef>
          </c:cat>
          <c:val>
            <c:numRef>
              <c:f>('Pivot surgelati'!$D$19:$D$20,'Pivot surgelati'!$D$22:$D$23)</c:f>
              <c:numCache>
                <c:formatCode>_-* #,##0_-;\-* #,##0_-;_-* "-"??_-;_-@_-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EA-44A6-939A-A90E1D28F412}"/>
            </c:ext>
          </c:extLst>
        </c:ser>
        <c:ser>
          <c:idx val="3"/>
          <c:order val="3"/>
          <c:tx>
            <c:strRef>
              <c:f>'Pivot surgelati'!$E$17</c:f>
              <c:strCache>
                <c:ptCount val="1"/>
                <c:pt idx="0">
                  <c:v>Infrastrutture</c:v>
                </c:pt>
              </c:strCache>
            </c:strRef>
          </c:tx>
          <c:spPr>
            <a:solidFill>
              <a:srgbClr val="0B80B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surgelati'!$A$19,'Pivot surgelati'!$A$20,'Pivot surgelati'!$A$22,'Pivot surgelati'!$A$23)</c:f>
              <c:strCache>
                <c:ptCount val="4"/>
                <c:pt idx="0">
                  <c:v>Prezzo fisso a fasce</c:v>
                </c:pt>
                <c:pt idx="1">
                  <c:v>Prezzo fisso monorario</c:v>
                </c:pt>
                <c:pt idx="2">
                  <c:v>Prezzo variabile a fasce</c:v>
                </c:pt>
                <c:pt idx="3">
                  <c:v>Prezzo variabile monorario</c:v>
                </c:pt>
              </c:strCache>
            </c:strRef>
          </c:cat>
          <c:val>
            <c:numRef>
              <c:f>('Pivot surgelati'!$E$19:$E$20,'Pivot surgelati'!$E$22:$E$23)</c:f>
              <c:numCache>
                <c:formatCode>_-* #,##0_-;\-* #,##0_-;_-* "-"??_-;_-@_-</c:formatCode>
                <c:ptCount val="4"/>
                <c:pt idx="0">
                  <c:v>767.19</c:v>
                </c:pt>
                <c:pt idx="1">
                  <c:v>767.19</c:v>
                </c:pt>
                <c:pt idx="2">
                  <c:v>767.19000000000017</c:v>
                </c:pt>
                <c:pt idx="3">
                  <c:v>767.19000000000119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6EA-44A6-939A-A90E1D28F4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17277183"/>
        <c:axId val="17290495"/>
      </c:barChart>
      <c:catAx>
        <c:axId val="17277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290495"/>
        <c:crosses val="autoZero"/>
        <c:auto val="1"/>
        <c:lblAlgn val="ctr"/>
        <c:lblOffset val="100"/>
        <c:noMultiLvlLbl val="0"/>
      </c:catAx>
      <c:valAx>
        <c:axId val="17290495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7277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BoxPlot!$L$2:$L$1052</cx:f>
        <cx:lvl ptCount="1051" formatCode="_-* #.##0_-;\-* #.##0_-;_-* &quot;-&quot;??_-;_-@_-">
          <cx:pt idx="0">8878.7600000000002</cx:pt>
          <cx:pt idx="1">8597.5599999999995</cx:pt>
          <cx:pt idx="2">12550.74</cx:pt>
          <cx:pt idx="3">8932.4400000000005</cx:pt>
          <cx:pt idx="4">10342.76</cx:pt>
          <cx:pt idx="5">15648.98</cx:pt>
          <cx:pt idx="6">8993.4400000000005</cx:pt>
          <cx:pt idx="7">9772.7299999999996</cx:pt>
          <cx:pt idx="8">9805.9599999999991</cx:pt>
          <cx:pt idx="9">10428.16</cx:pt>
          <cx:pt idx="10">9047.5799999999999</cx:pt>
          <cx:pt idx="11">10354.959999999999</cx:pt>
          <cx:pt idx="12">10269.559999999999</cx:pt>
          <cx:pt idx="13">9781.5599999999995</cx:pt>
          <cx:pt idx="14">10147.559999999999</cx:pt>
          <cx:pt idx="15">11540.6</cx:pt>
          <cx:pt idx="16">9854.7600000000002</cx:pt>
          <cx:pt idx="17">11030.84</cx:pt>
          <cx:pt idx="18">9610.7600000000002</cx:pt>
          <cx:pt idx="19">10991.799999999999</cx:pt>
          <cx:pt idx="20">12242.75</cx:pt>
          <cx:pt idx="21">12001.959999999999</cx:pt>
          <cx:pt idx="22">10178.059999999999</cx:pt>
          <cx:pt idx="23">8817.7600000000002</cx:pt>
          <cx:pt idx="24">16468.080000000002</cx:pt>
          <cx:pt idx="25">10435.719999999999</cx:pt>
          <cx:pt idx="26">9805.9599999999991</cx:pt>
          <cx:pt idx="27">11045.48</cx:pt>
          <cx:pt idx="28">10269.559999999999</cx:pt>
          <cx:pt idx="29">11327.299999999999</cx:pt>
          <cx:pt idx="30">8884.6100000000006</cx:pt>
          <cx:pt idx="31">11141.860000000001</cx:pt>
          <cx:pt idx="32">11177.24</cx:pt>
          <cx:pt idx="33">11654.01</cx:pt>
          <cx:pt idx="34">9976.7600000000002</cx:pt>
          <cx:pt idx="35">9854.7600000000002</cx:pt>
          <cx:pt idx="36">11587.16</cx:pt>
          <cx:pt idx="37">10312.01</cx:pt>
          <cx:pt idx="38">16289.030000000001</cx:pt>
          <cx:pt idx="39">11495.290000000001</cx:pt>
          <cx:pt idx="40">11587.16</cx:pt>
          <cx:pt idx="41">10269.559999999999</cx:pt>
          <cx:pt idx="42">10415.959999999999</cx:pt>
          <cx:pt idx="43">11343.16</cx:pt>
          <cx:pt idx="44">11657.92</cx:pt>
          <cx:pt idx="45">11487.58</cx:pt>
          <cx:pt idx="46">12041.969999999999</cx:pt>
          <cx:pt idx="47">10275.290000000001</cx:pt>
          <cx:pt idx="48">11985.85</cx:pt>
          <cx:pt idx="49">10391.559999999999</cx:pt>
          <cx:pt idx="50">7402.5600000000004</cx:pt>
          <cx:pt idx="51">11365.43</cx:pt>
          <cx:pt idx="52">11587.16</cx:pt>
          <cx:pt idx="53">12044.66</cx:pt>
          <cx:pt idx="54">12163.969999999999</cx:pt>
          <cx:pt idx="55">12163.969999999999</cx:pt>
          <cx:pt idx="56">11526.16</cx:pt>
          <cx:pt idx="57">12302.08</cx:pt>
          <cx:pt idx="58">12220.530000000001</cx:pt>
          <cx:pt idx="59">12082.48</cx:pt>
          <cx:pt idx="60">12228.879999999999</cx:pt>
          <cx:pt idx="61">12123.959999999999</cx:pt>
          <cx:pt idx="62">12709.559999999999</cx:pt>
          <cx:pt idx="63">12346</cx:pt>
          <cx:pt idx="64">12666.860000000001</cx:pt>
          <cx:pt idx="65">12709.559999999999</cx:pt>
          <cx:pt idx="66">12709.559999999999</cx:pt>
          <cx:pt idx="67">12500.940000000001</cx:pt>
          <cx:pt idx="68">12709.559999999999</cx:pt>
          <cx:pt idx="69">12258.16</cx:pt>
          <cx:pt idx="70">12709.559999999999</cx:pt>
          <cx:pt idx="71">12709.559999999999</cx:pt>
          <cx:pt idx="72">12220.530000000001</cx:pt>
          <cx:pt idx="73">12654.879999999999</cx:pt>
          <cx:pt idx="74">12709.559999999999</cx:pt>
          <cx:pt idx="75">12709.559999999999</cx:pt>
          <cx:pt idx="76">12709.559999999999</cx:pt>
          <cx:pt idx="77">12709.559999999999</cx:pt>
          <cx:pt idx="78">12709.559999999999</cx:pt>
          <cx:pt idx="79">12709.559999999999</cx:pt>
          <cx:pt idx="80">12709.559999999999</cx:pt>
          <cx:pt idx="81">12709.559999999999</cx:pt>
          <cx:pt idx="82">12709.559999999999</cx:pt>
          <cx:pt idx="83">12709.559999999999</cx:pt>
          <cx:pt idx="84">12709.559999999999</cx:pt>
          <cx:pt idx="85">12709.559999999999</cx:pt>
          <cx:pt idx="86">12709.559999999999</cx:pt>
          <cx:pt idx="87">12782.76</cx:pt>
          <cx:pt idx="88">12855.959999999999</cx:pt>
          <cx:pt idx="89">12709.559999999999</cx:pt>
          <cx:pt idx="90">12796.91</cx:pt>
          <cx:pt idx="91">12724.200000000001</cx:pt>
          <cx:pt idx="92">12721.76</cx:pt>
          <cx:pt idx="93">12903.200000000001</cx:pt>
          <cx:pt idx="94">12965.76</cx:pt>
          <cx:pt idx="95">12903.200000000001</cx:pt>
          <cx:pt idx="96">13899.059999999999</cx:pt>
          <cx:pt idx="97">12716.879999999999</cx:pt>
          <cx:pt idx="98">13190.24</cx:pt>
          <cx:pt idx="99">12903.200000000001</cx:pt>
          <cx:pt idx="100">14002.76</cx:pt>
          <cx:pt idx="101">12855.959999999999</cx:pt>
          <cx:pt idx="102">13927.58</cx:pt>
          <cx:pt idx="103">13473.280000000001</cx:pt>
          <cx:pt idx="104">13585.52</cx:pt>
          <cx:pt idx="105">13901.190000000001</cx:pt>
          <cx:pt idx="106">13173.16</cx:pt>
          <cx:pt idx="107">14039.360000000001</cx:pt>
          <cx:pt idx="108">14027.16</cx:pt>
          <cx:pt idx="109">13246.360000000001</cx:pt>
          <cx:pt idx="110">13734.75</cx:pt>
          <cx:pt idx="111">13861.24</cx:pt>
          <cx:pt idx="112">13563.559999999999</cx:pt>
          <cx:pt idx="113">13965.67</cx:pt>
          <cx:pt idx="114">12782.76</cx:pt>
          <cx:pt idx="115">14512.719999999999</cx:pt>
          <cx:pt idx="116">14529.799999999999</cx:pt>
          <cx:pt idx="117">14593.24</cx:pt>
          <cx:pt idx="118">14184.049999999999</cx:pt>
          <cx:pt idx="119">12855.959999999999</cx:pt>
          <cx:pt idx="120">14659.57</cx:pt>
          <cx:pt idx="121">14095.48</cx:pt>
          <cx:pt idx="122">14674.49</cx:pt>
          <cx:pt idx="123">15237.4</cx:pt>
          <cx:pt idx="124">15746.75</cx:pt>
          <cx:pt idx="125">15828.370000000001</cx:pt>
          <cx:pt idx="126">15198.360000000001</cx:pt>
          <cx:pt idx="127">15847.4</cx:pt>
          <cx:pt idx="128">16103.6</cx:pt>
          <cx:pt idx="129">15149.559999999999</cx:pt>
          <cx:pt idx="130">16369.559999999999</cx:pt>
          <cx:pt idx="131">16387.5</cx:pt>
          <cx:pt idx="132">16442.759999999998</cx:pt>
          <cx:pt idx="133">17906.759999999998</cx:pt>
          <cx:pt idx="134">17613.959999999999</cx:pt>
          <cx:pt idx="135">17613.959999999999</cx:pt>
          <cx:pt idx="136">17618.84</cx:pt>
          <cx:pt idx="137">18902.279999999999</cx:pt>
          <cx:pt idx="138">18902.279999999999</cx:pt>
          <cx:pt idx="139">18888.860000000001</cx:pt>
          <cx:pt idx="140">18541.16</cx:pt>
          <cx:pt idx="141">18902.279999999999</cx:pt>
          <cx:pt idx="142">18902.279999999999</cx:pt>
          <cx:pt idx="143">18902.279999999999</cx:pt>
          <cx:pt idx="144">18902.279999999999</cx:pt>
          <cx:pt idx="145">18902.279999999999</cx:pt>
          <cx:pt idx="146">18902.279999999999</cx:pt>
          <cx:pt idx="147">18902.279999999999</cx:pt>
          <cx:pt idx="148">18902.279999999999</cx:pt>
          <cx:pt idx="149">19193.860000000001</cx:pt>
          <cx:pt idx="150">18902.279999999999</cx:pt>
          <cx:pt idx="151">24848.560000000001</cx:pt>
          <cx:pt idx="152">18902.279999999999</cx:pt>
          <cx:pt idx="153">24385.93</cx:pt>
          <cx:pt idx="154">21056.799999999999</cx:pt>
          <cx:pt idx="155">19247.779999999999</cx:pt>
          <cx:pt idx="156">20102.759999999998</cx:pt>
          <cx:pt idx="157">26019.759999999998</cx:pt>
          <cx:pt idx="158">7385.7200000000003</cx:pt>
          <cx:pt idx="159">10269.559999999999</cx:pt>
          <cx:pt idx="160">8828.9099999999999</cx:pt>
          <cx:pt idx="161">10258.82</cx:pt>
          <cx:pt idx="162">11538.719999999999</cx:pt>
          <cx:pt idx="163">9786.5900000000001</cx:pt>
          <cx:pt idx="164">16262.41</cx:pt>
          <cx:pt idx="165">11055.969999999999</cx:pt>
          <cx:pt idx="166">9688.8400000000001</cx:pt>
          <cx:pt idx="167">10367.16</cx:pt>
          <cx:pt idx="168">16441.459999999999</cx:pt>
          <cx:pt idx="169">10428.889999999999</cx:pt>
          <cx:pt idx="170">9924.4699999999993</cx:pt>
          <cx:pt idx="171">9805.9300000000003</cx:pt>
          <cx:pt idx="172">9854.7600000000002</cx:pt>
          <cx:pt idx="173">8995.2800000000007</cx:pt>
          <cx:pt idx="174">11269.969999999999</cx:pt>
          <cx:pt idx="175">9679.0799999999999</cx:pt>
          <cx:pt idx="176">8932.4400000000005</cx:pt>
          <cx:pt idx="177">9542.5900000000001</cx:pt>
          <cx:pt idx="178">10275.290000000001</cx:pt>
          <cx:pt idx="179">8767.9099999999999</cx:pt>
          <cx:pt idx="180">11291.33</cx:pt>
          <cx:pt idx="181">10269.559999999999</cx:pt>
          <cx:pt idx="182">11045.23</cx:pt>
          <cx:pt idx="183">9789.8799999999992</cx:pt>
          <cx:pt idx="184">9896.2399999999998</cx:pt>
          <cx:pt idx="185">11311.440000000001</cx:pt>
          <cx:pt idx="186">9805.9300000000003</cx:pt>
          <cx:pt idx="187">10428.15</cx:pt>
          <cx:pt idx="188">9047.5799999999999</cx:pt>
          <cx:pt idx="189">10772.200000000001</cx:pt>
          <cx:pt idx="190">10269.559999999999</cx:pt>
          <cx:pt idx="191">10570.879999999999</cx:pt>
          <cx:pt idx="192">10312.01</cx:pt>
          <cx:pt idx="193">8735.0599999999995</cx:pt>
          <cx:pt idx="194">10904.67</cx:pt>
          <cx:pt idx="195">10392.02</cx:pt>
          <cx:pt idx="196">10233.450000000001</cx:pt>
          <cx:pt idx="197">11495.290000000001</cx:pt>
          <cx:pt idx="198">11487.58</cx:pt>
          <cx:pt idx="199">11303.290000000001</cx:pt>
          <cx:pt idx="200">10342.76</cx:pt>
          <cx:pt idx="201">11416.360000000001</cx:pt>
          <cx:pt idx="202">11526.16</cx:pt>
          <cx:pt idx="203">15604.84</cx:pt>
          <cx:pt idx="204">11605.65</cx:pt>
          <cx:pt idx="205">11587.16</cx:pt>
          <cx:pt idx="206">11605.610000000001</cx:pt>
          <cx:pt idx="207">11541.41</cx:pt>
          <cx:pt idx="208">11939.16</cx:pt>
          <cx:pt idx="209">11923.42</cx:pt>
          <cx:pt idx="210">11981.51</cx:pt>
          <cx:pt idx="211">11605.65</cx:pt>
          <cx:pt idx="212">11978.82</cx:pt>
          <cx:pt idx="213">12099.4</cx:pt>
          <cx:pt idx="214">12018.700000000001</cx:pt>
          <cx:pt idx="215">12258.16</cx:pt>
          <cx:pt idx="216">12099.4</cx:pt>
          <cx:pt idx="217">12340.51</cx:pt>
          <cx:pt idx="218">12238.299999999999</cx:pt>
          <cx:pt idx="219">12500.940000000001</cx:pt>
          <cx:pt idx="220">12709.559999999999</cx:pt>
          <cx:pt idx="221">12060.27</cx:pt>
          <cx:pt idx="222">12709.559999999999</cx:pt>
          <cx:pt idx="223">12709.559999999999</cx:pt>
          <cx:pt idx="224">12709.559999999999</cx:pt>
          <cx:pt idx="225">12709.559999999999</cx:pt>
          <cx:pt idx="226">12709.559999999999</cx:pt>
          <cx:pt idx="227">12277.68</cx:pt>
          <cx:pt idx="228">12709.559999999999</cx:pt>
          <cx:pt idx="229">12709.559999999999</cx:pt>
          <cx:pt idx="230">12709.559999999999</cx:pt>
          <cx:pt idx="231">12709.559999999999</cx:pt>
          <cx:pt idx="232">12709.559999999999</cx:pt>
          <cx:pt idx="233">12709.559999999999</cx:pt>
          <cx:pt idx="234">12709.559999999999</cx:pt>
          <cx:pt idx="235">12709.559999999999</cx:pt>
          <cx:pt idx="236">12848.639999999999</cx:pt>
          <cx:pt idx="237">12709.559999999999</cx:pt>
          <cx:pt idx="238">12709.559999999999</cx:pt>
          <cx:pt idx="239">12816.030000000001</cx:pt>
          <cx:pt idx="240">12709.559999999999</cx:pt>
          <cx:pt idx="241">12855.959999999999</cx:pt>
          <cx:pt idx="242">12852.049999999999</cx:pt>
          <cx:pt idx="243">12709.559999999999</cx:pt>
          <cx:pt idx="244">13160.959999999999</cx:pt>
          <cx:pt idx="245">12749.82</cx:pt>
          <cx:pt idx="246">12722.25</cx:pt>
          <cx:pt idx="247">12816.030000000001</cx:pt>
          <cx:pt idx="248">12816.030000000001</cx:pt>
          <cx:pt idx="249">12709.559999999999</cx:pt>
          <cx:pt idx="250">12709.559999999999</cx:pt>
          <cx:pt idx="251">12848.639999999999</cx:pt>
          <cx:pt idx="252">12746.16</cx:pt>
          <cx:pt idx="253">13526.959999999999</cx:pt>
          <cx:pt idx="254">12716.879999999999</cx:pt>
          <cx:pt idx="255">13927.58</cx:pt>
          <cx:pt idx="256">12973.32</cx:pt>
          <cx:pt idx="257">14027.16</cx:pt>
          <cx:pt idx="258">13067.77</cx:pt>
          <cx:pt idx="259">13932.59</cx:pt>
          <cx:pt idx="260">13434.24</cx:pt>
          <cx:pt idx="261">13173.16</cx:pt>
          <cx:pt idx="262">13993.49</cx:pt>
          <cx:pt idx="263">13645.309999999999</cx:pt>
          <cx:pt idx="264">13651.4</cx:pt>
          <cx:pt idx="265">13489.290000000001</cx:pt>
          <cx:pt idx="266">13950.549999999999</cx:pt>
          <cx:pt idx="267">14137.030000000001</cx:pt>
          <cx:pt idx="268">14002.76</cx:pt>
          <cx:pt idx="269">13650.790000000001</cx:pt>
          <cx:pt idx="270">14095.48</cx:pt>
          <cx:pt idx="271">13400.08</cx:pt>
          <cx:pt idx="272">14686.42</cx:pt>
          <cx:pt idx="273">14184.049999999999</cx:pt>
          <cx:pt idx="274">14512.719999999999</cx:pt>
          <cx:pt idx="275">14657.129999999999</cx:pt>
          <cx:pt idx="276">14593.24</cx:pt>
          <cx:pt idx="277">16315.76</cx:pt>
          <cx:pt idx="278">14674.700000000001</cx:pt>
          <cx:pt idx="279">18858.299999999999</cx:pt>
          <cx:pt idx="280">15432.110000000001</cx:pt>
          <cx:pt idx="281">16346.42</cx:pt>
          <cx:pt idx="282">18858.299999999999</cx:pt>
          <cx:pt idx="283">15714.91</cx:pt>
          <cx:pt idx="284">14683.67</cx:pt>
          <cx:pt idx="285">16369.559999999999</cx:pt>
          <cx:pt idx="286">15200.799999999999</cx:pt>
          <cx:pt idx="287">17613.959999999999</cx:pt>
          <cx:pt idx="288">18858.299999999999</cx:pt>
          <cx:pt idx="289">18858.299999999999</cx:pt>
          <cx:pt idx="290">15562.16</cx:pt>
          <cx:pt idx="291">15031.83</cx:pt>
          <cx:pt idx="292">18858.299999999999</cx:pt>
          <cx:pt idx="293">18858.299999999999</cx:pt>
          <cx:pt idx="294">18545.549999999999</cx:pt>
          <cx:pt idx="295">17906.759999999998</cx:pt>
          <cx:pt idx="296">18858.299999999999</cx:pt>
          <cx:pt idx="297">18858.299999999999</cx:pt>
          <cx:pt idx="298">17613.959999999999</cx:pt>
          <cx:pt idx="299">18858.299999999999</cx:pt>
          <cx:pt idx="300">17617.299999999999</cx:pt>
          <cx:pt idx="301">18858.299999999999</cx:pt>
          <cx:pt idx="302">18599.549999999999</cx:pt>
          <cx:pt idx="303">18858.299999999999</cx:pt>
          <cx:pt idx="304">20691.77</cx:pt>
          <cx:pt idx="305">18858.299999999999</cx:pt>
          <cx:pt idx="306">18888.860000000001</cx:pt>
          <cx:pt idx="307">20014.919999999998</cx:pt>
          <cx:pt idx="308">15170.049999999999</cx:pt>
          <cx:pt idx="309">15149.559999999999</cx:pt>
          <cx:pt idx="310">18882.509999999998</cx:pt>
          <cx:pt idx="311">24974.540000000001</cx:pt>
          <cx:pt idx="312">26019.759999999998</cx:pt>
          <cx:pt idx="313">23994.959999999999</cx:pt>
          <cx:pt idx="314">8415.6900000000005</cx:pt>
          <cx:pt idx="315">8402.2399999999998</cx:pt>
          <cx:pt idx="316">8469.5</cx:pt>
          <cx:pt idx="317">8113.5500000000002</cx:pt>
          <cx:pt idx="318">8681.3600000000006</cx:pt>
          <cx:pt idx="319">8931.1000000000004</cx:pt>
          <cx:pt idx="320">8375.3400000000001</cx:pt>
          <cx:pt idx="321">8443.1000000000004</cx:pt>
          <cx:pt idx="322">8738.5300000000007</cx:pt>
          <cx:pt idx="323">8536.7600000000002</cx:pt>
          <cx:pt idx="324">8630.9200000000001</cx:pt>
          <cx:pt idx="325">9057.5499999999993</cx:pt>
          <cx:pt idx="326">8304.1399999999994</cx:pt>
          <cx:pt idx="327">8579.7000000000007</cx:pt>
          <cx:pt idx="328">8834.1599999999999</cx:pt>
          <cx:pt idx="329">8674.4200000000001</cx:pt>
          <cx:pt idx="330">8613.3899999999994</cx:pt>
          <cx:pt idx="331">8613.7299999999996</cx:pt>
          <cx:pt idx="332">9554.3999999999996</cx:pt>
          <cx:pt idx="333">8495.4400000000005</cx:pt>
          <cx:pt idx="334">8546.3500000000004</cx:pt>
          <cx:pt idx="335">8267.4200000000001</cx:pt>
          <cx:pt idx="336">8809.1000000000004</cx:pt>
          <cx:pt idx="337">8697.1800000000003</cx:pt>
          <cx:pt idx="338">8941.7099999999991</cx:pt>
          <cx:pt idx="339">8461.75</cx:pt>
          <cx:pt idx="340">8599.2299999999996</cx:pt>
          <cx:pt idx="341">8662.5300000000007</cx:pt>
          <cx:pt idx="342">9004.75</cx:pt>
          <cx:pt idx="343">8663.7999999999993</cx:pt>
          <cx:pt idx="344">9199.9500000000007</cx:pt>
          <cx:pt idx="345">9100.4200000000001</cx:pt>
          <cx:pt idx="346">8613.3899999999994</cx:pt>
          <cx:pt idx="347">9178.8600000000006</cx:pt>
          <cx:pt idx="348">8580.0599999999995</cx:pt>
          <cx:pt idx="349">9004.75</cx:pt>
          <cx:pt idx="350">8841.9200000000001</cx:pt>
          <cx:pt idx="351">8552.8400000000001</cx:pt>
          <cx:pt idx="352">9125.9400000000005</cx:pt>
          <cx:pt idx="353">8896.6499999999996</cx:pt>
          <cx:pt idx="354">8581.8899999999994</cx:pt>
          <cx:pt idx="355">8213.2700000000004</cx:pt>
          <cx:pt idx="356">8993.2000000000007</cx:pt>
          <cx:pt idx="357">8673.9300000000003</cx:pt>
          <cx:pt idx="358">8532.5799999999999</cx:pt>
          <cx:pt idx="359">8401.3299999999999</cx:pt>
          <cx:pt idx="360">8829.9400000000005</cx:pt>
          <cx:pt idx="361">8798.4899999999998</cx:pt>
          <cx:pt idx="362">9694.1200000000008</cx:pt>
          <cx:pt idx="363">9862.7999999999993</cx:pt>
          <cx:pt idx="364">10562.5</cx:pt>
          <cx:pt idx="365">8379.0300000000007</cx:pt>
          <cx:pt idx="366">9932.6000000000004</cx:pt>
          <cx:pt idx="367">8396.0599999999995</cx:pt>
          <cx:pt idx="368">8383.8999999999996</cx:pt>
          <cx:pt idx="369">8384.3799999999992</cx:pt>
          <cx:pt idx="370">10647.860000000001</cx:pt>
          <cx:pt idx="371">8396.0599999999995</cx:pt>
          <cx:pt idx="372">8396.0599999999995</cx:pt>
          <cx:pt idx="373">8469.4099999999999</cx:pt>
          <cx:pt idx="374">8396.0599999999995</cx:pt>
          <cx:pt idx="375">8396.0599999999995</cx:pt>
          <cx:pt idx="376">8261.7700000000004</cx:pt>
          <cx:pt idx="377">8459.5499999999993</cx:pt>
          <cx:pt idx="378">8386.3500000000004</cx:pt>
          <cx:pt idx="379">8415.6299999999992</cx:pt>
          <cx:pt idx="380">8520.7999999999993</cx:pt>
          <cx:pt idx="381">12518.02</cx:pt>
          <cx:pt idx="382">8520.7999999999993</cx:pt>
          <cx:pt idx="383">8421.1000000000004</cx:pt>
          <cx:pt idx="384">8476.7299999999996</cx:pt>
          <cx:pt idx="385">8386.3500000000004</cx:pt>
          <cx:pt idx="386">8491.1700000000001</cx:pt>
          <cx:pt idx="387">8384.3799999999992</cx:pt>
          <cx:pt idx="388">8396.0599999999995</cx:pt>
          <cx:pt idx="389">8520.7999999999993</cx:pt>
          <cx:pt idx="390">8392.0900000000001</cx:pt>
          <cx:pt idx="391">8520.7999999999993</cx:pt>
          <cx:pt idx="392">8438.2000000000007</cx:pt>
          <cx:pt idx="393">8426.3899999999994</cx:pt>
          <cx:pt idx="394">8457.1599999999999</cx:pt>
          <cx:pt idx="395">8386.3500000000004</cx:pt>
          <cx:pt idx="396">8384.3799999999992</cx:pt>
          <cx:pt idx="397">8447.4200000000001</cx:pt>
          <cx:pt idx="398">8520.7999999999993</cx:pt>
          <cx:pt idx="399">8520.7999999999993</cx:pt>
          <cx:pt idx="400">8520.7999999999993</cx:pt>
          <cx:pt idx="401">8520.7999999999993</cx:pt>
          <cx:pt idx="402">8520.7999999999993</cx:pt>
          <cx:pt idx="403">8520.7999999999993</cx:pt>
          <cx:pt idx="404">8520.7999999999993</cx:pt>
          <cx:pt idx="405">8520.7999999999993</cx:pt>
          <cx:pt idx="406">8520.7999999999993</cx:pt>
          <cx:pt idx="407">8520.7999999999993</cx:pt>
          <cx:pt idx="408">8520.7999999999993</cx:pt>
          <cx:pt idx="409">8520.7999999999993</cx:pt>
          <cx:pt idx="410">8520.7999999999993</cx:pt>
          <cx:pt idx="411">8520.7999999999993</cx:pt>
          <cx:pt idx="412">8520.7999999999993</cx:pt>
          <cx:pt idx="413">8531.3099999999995</cx:pt>
          <cx:pt idx="414">8536.0699999999997</cx:pt>
          <cx:pt idx="415">8520.7999999999993</cx:pt>
          <cx:pt idx="416">8531.3099999999995</cx:pt>
          <cx:pt idx="417">8542.9099999999999</cx:pt>
          <cx:pt idx="418">8531.3099999999995</cx:pt>
          <cx:pt idx="419">8520.7999999999993</cx:pt>
          <cx:pt idx="420">8564.7199999999993</cx:pt>
          <cx:pt idx="421">8527.9699999999993</cx:pt>
          <cx:pt idx="422">8599.4899999999998</cx:pt>
          <cx:pt idx="423">8569.6000000000004</cx:pt>
          <cx:pt idx="424">8550.6900000000005</cx:pt>
          <cx:pt idx="425">8590.4099999999999</cx:pt>
          <cx:pt idx="426">8607.2099999999991</cx:pt>
          <cx:pt idx="427">8520.7999999999993</cx:pt>
          <cx:pt idx="428">8551.2999999999993</cx:pt>
          <cx:pt idx="429">8619.7600000000002</cx:pt>
          <cx:pt idx="430">8601.7600000000002</cx:pt>
          <cx:pt idx="431">8520.7999999999993</cx:pt>
          <cx:pt idx="432">8586.5300000000007</cx:pt>
          <cx:pt idx="433">8628.3500000000004</cx:pt>
          <cx:pt idx="434">8653.2600000000002</cx:pt>
          <cx:pt idx="435">8660.4500000000007</cx:pt>
          <cx:pt idx="436">8661.2199999999993</cx:pt>
          <cx:pt idx="437">8667.2000000000007</cx:pt>
          <cx:pt idx="438">8706.4799999999996</cx:pt>
          <cx:pt idx="439">8814.25</cx:pt>
          <cx:pt idx="440">8728.4400000000005</cx:pt>
          <cx:pt idx="441">8695.5699999999997</cx:pt>
          <cx:pt idx="442">8711.4099999999999</cx:pt>
          <cx:pt idx="443">8832.1399999999994</cx:pt>
          <cx:pt idx="444">8678.7000000000007</cx:pt>
          <cx:pt idx="445">8795.4300000000003</cx:pt>
          <cx:pt idx="446">8711.4099999999999</cx:pt>
          <cx:pt idx="447">8815.9500000000007</cx:pt>
          <cx:pt idx="448">8877.5200000000004</cx:pt>
          <cx:pt idx="449">8924.1299999999992</cx:pt>
          <cx:pt idx="450">8764.6000000000004</cx:pt>
          <cx:pt idx="451">8728.4400000000005</cx:pt>
          <cx:pt idx="452">8752.8400000000001</cx:pt>
          <cx:pt idx="453">8897.2399999999998</cx:pt>
          <cx:pt idx="454">8924.1299999999992</cx:pt>
          <cx:pt idx="455">9001.5400000000009</cx:pt>
          <cx:pt idx="456">8899.6299999999992</cx:pt>
          <cx:pt idx="457">8727.3600000000006</cx:pt>
          <cx:pt idx="458">8695.5699999999997</cx:pt>
          <cx:pt idx="459">8824.3400000000001</cx:pt>
          <cx:pt idx="460">8883.7900000000009</cx:pt>
          <cx:pt idx="461">8897.2399999999998</cx:pt>
          <cx:pt idx="462">8701.3199999999997</cx:pt>
          <cx:pt idx="463">8976.5400000000009</cx:pt>
          <cx:pt idx="464">8931.4500000000007</cx:pt>
          <cx:pt idx="465">8728.4400000000005</cx:pt>
          <cx:pt idx="466">9004.7900000000009</cx:pt>
          <cx:pt idx="467">9001.5400000000009</cx:pt>
          <cx:pt idx="468">8939.9599999999991</cx:pt>
          <cx:pt idx="469">9033.9300000000003</cx:pt>
          <cx:pt idx="470">9024.2199999999993</cx:pt>
          <cx:pt idx="471">9106.8799999999992</cx:pt>
          <cx:pt idx="472">9087.8299999999999</cx:pt>
          <cx:pt idx="473">9002.8099999999995</cx:pt>
          <cx:pt idx="474">9007.1900000000005</cx:pt>
          <cx:pt idx="475">9024.2199999999993</cx:pt>
          <cx:pt idx="476">9028.4300000000003</cx:pt>
          <cx:pt idx="477">9051.2299999999996</cx:pt>
          <cx:pt idx="478">9087.8299999999999</cx:pt>
          <cx:pt idx="479">9112.3500000000004</cx:pt>
          <cx:pt idx="480">9117.2800000000007</cx:pt>
          <cx:pt idx="481">9141.2399999999998</cx:pt>
          <cx:pt idx="482">9144.7000000000007</cx:pt>
          <cx:pt idx="483">9485.3299999999999</cx:pt>
          <cx:pt idx="484">9135.9799999999996</cx:pt>
          <cx:pt idx="485">9222.2999999999993</cx:pt>
          <cx:pt idx="486">9356.7399999999998</cx:pt>
          <cx:pt idx="487">9640.2700000000004</cx:pt>
          <cx:pt idx="488">9131.7700000000004</cx:pt>
          <cx:pt idx="489">9228.3999999999996</cx:pt>
          <cx:pt idx="490">9218.8799999999992</cx:pt>
          <cx:pt idx="491">9133.1399999999994</cx:pt>
          <cx:pt idx="492">9180.5699999999997</cx:pt>
          <cx:pt idx="493">9453.4699999999993</cx:pt>
          <cx:pt idx="494">9535.1000000000004</cx:pt>
          <cx:pt idx="495">9162.4200000000001</cx:pt>
          <cx:pt idx="496">9763.8600000000006</cx:pt>
          <cx:pt idx="497">9767.3899999999994</cx:pt>
          <cx:pt idx="498">9760.0699999999997</cx:pt>
          <cx:pt idx="499">9461.8999999999996</cx:pt>
          <cx:pt idx="500">9877.1900000000005</cx:pt>
          <cx:pt idx="501">9163.6399999999994</cx:pt>
          <cx:pt idx="502">9460.8799999999992</cx:pt>
          <cx:pt idx="503">9460.8799999999992</cx:pt>
          <cx:pt idx="504">9683.2600000000002</cx:pt>
          <cx:pt idx="505">9767.3899999999994</cx:pt>
          <cx:pt idx="506">9847.9099999999999</cx:pt>
          <cx:pt idx="507">9276.2199999999993</cx:pt>
          <cx:pt idx="508">10011.879999999999</cx:pt>
          <cx:pt idx="509">9690.1599999999999</cx:pt>
          <cx:pt idx="510">9193.0200000000004</cx:pt>
          <cx:pt idx="511">9877.1900000000005</cx:pt>
          <cx:pt idx="512">10021.59</cx:pt>
          <cx:pt idx="513">9626.8500000000004</cx:pt>
          <cx:pt idx="514">10194.389999999999</cx:pt>
          <cx:pt idx="515">10290.040000000001</cx:pt>
          <cx:pt idx="516">10690.700000000001</cx:pt>
          <cx:pt idx="517">10290.040000000001</cx:pt>
          <cx:pt idx="518">10903.940000000001</cx:pt>
          <cx:pt idx="519">10928.34</cx:pt>
          <cx:pt idx="520">10806.34</cx:pt>
          <cx:pt idx="521">10806.34</cx:pt>
          <cx:pt idx="522">10964.940000000001</cx:pt>
          <cx:pt idx="523">11220.17</cx:pt>
          <cx:pt idx="524">11220.17</cx:pt>
          <cx:pt idx="525">11220.17</cx:pt>
          <cx:pt idx="526">10432.93</cx:pt>
          <cx:pt idx="527">11220.17</cx:pt>
          <cx:pt idx="528">11220.17</cx:pt>
          <cx:pt idx="529">11220.17</cx:pt>
          <cx:pt idx="530">11220.17</cx:pt>
          <cx:pt idx="531">11220.17</cx:pt>
          <cx:pt idx="532">11220.17</cx:pt>
          <cx:pt idx="533">11220.17</cx:pt>
          <cx:pt idx="534">11220.17</cx:pt>
          <cx:pt idx="535">11353.68</cx:pt>
          <cx:pt idx="536">11220.17</cx:pt>
          <cx:pt idx="537">13592.82</cx:pt>
          <cx:pt idx="538">11304.790000000001</cx:pt>
          <cx:pt idx="539">12448.950000000001</cx:pt>
          <cx:pt idx="540">14340.49</cx:pt>
          <cx:pt idx="541">14106.200000000001</cx:pt>
          <cx:pt idx="542">14643.98</cx:pt>
          <cx:pt idx="543">12180.059999999999</cx:pt>
          <cx:pt idx="544">13531.82</cx:pt>
          <cx:pt idx="545">21366.18</cx:pt>
          <cx:pt idx="546">21452.060000000001</cx:pt>
          <cx:pt idx="547">21452.060000000001</cx:pt>
          <cx:pt idx="548">13745.32</cx:pt>
          <cx:pt idx="549">18871.009999999998</cx:pt>
          <cx:pt idx="550">21659.459999999999</cx:pt>
          <cx:pt idx="551">21622.860000000001</cx:pt>
          <cx:pt idx="552">8243.2700000000004</cx:pt>
          <cx:pt idx="553">8269.4200000000001</cx:pt>
          <cx:pt idx="554">7953.3299999999999</cx:pt>
          <cx:pt idx="555">8092.4099999999999</cx:pt>
          <cx:pt idx="556">8243.2700000000004</cx:pt>
          <cx:pt idx="557">8325.1900000000005</cx:pt>
          <cx:pt idx="558">8092.4099999999999</cx:pt>
          <cx:pt idx="559">8308.4599999999991</cx:pt>
          <cx:pt idx="560">8298.2800000000007</cx:pt>
          <cx:pt idx="561">8092.4099999999999</cx:pt>
          <cx:pt idx="562">8294.4500000000007</cx:pt>
          <cx:pt idx="563">8329.7600000000002</cx:pt>
          <cx:pt idx="564">8320.2099999999991</cx:pt>
          <cx:pt idx="565">8092.4099999999999</cx:pt>
          <cx:pt idx="566">8292.0699999999997</cx:pt>
          <cx:pt idx="567">8243.2700000000004</cx:pt>
          <cx:pt idx="568">8332.8600000000006</cx:pt>
          <cx:pt idx="569">8274.2999999999993</cx:pt>
          <cx:pt idx="570">8243.2700000000004</cx:pt>
          <cx:pt idx="571">8243.2700000000004</cx:pt>
          <cx:pt idx="572">8092.4099999999999</cx:pt>
          <cx:pt idx="573">8269.4200000000001</cx:pt>
          <cx:pt idx="574">8323.5900000000001</cx:pt>
          <cx:pt idx="575">8280.1100000000006</cx:pt>
          <cx:pt idx="576">8281.0699999999997</cx:pt>
          <cx:pt idx="577">8304.6100000000006</cx:pt>
          <cx:pt idx="578">8092.4099999999999</cx:pt>
          <cx:pt idx="579">8262.1000000000004</cx:pt>
          <cx:pt idx="580">8338.6499999999996</cx:pt>
          <cx:pt idx="581">8282.5100000000002</cx:pt>
          <cx:pt idx="582">8355.8099999999995</cx:pt>
          <cx:pt idx="583">8316.8400000000001</cx:pt>
          <cx:pt idx="584">8354.9400000000005</cx:pt>
          <cx:pt idx="585">8348.5100000000002</cx:pt>
          <cx:pt idx="586">8247.1599999999999</cx:pt>
          <cx:pt idx="587">8269.4200000000001</cx:pt>
          <cx:pt idx="588">8322.2299999999996</cx:pt>
          <cx:pt idx="589">8350.4799999999996</cx:pt>
          <cx:pt idx="590">8355.0400000000009</cx:pt>
          <cx:pt idx="591">8365.3500000000004</cx:pt>
          <cx:pt idx="592">8370.4400000000005</cx:pt>
          <cx:pt idx="593">8243.2700000000004</cx:pt>
          <cx:pt idx="594">8367.0200000000004</cx:pt>
          <cx:pt idx="595">8323.5900000000001</cx:pt>
          <cx:pt idx="596">8355.0400000000009</cx:pt>
          <cx:pt idx="597">8347.3899999999994</cx:pt>
          <cx:pt idx="598">8343.7299999999996</cx:pt>
          <cx:pt idx="599">8288.4699999999993</cx:pt>
          <cx:pt idx="600">8119.0799999999999</cx:pt>
          <cx:pt idx="601">8368.1299999999992</cx:pt>
          <cx:pt idx="602">8372.8799999999992</cx:pt>
          <cx:pt idx="603">8372.8799999999992</cx:pt>
          <cx:pt idx="604">8380.3299999999999</cx:pt>
          <cx:pt idx="605">8380.1599999999999</cx:pt>
          <cx:pt idx="606">8381.8799999999992</cx:pt>
          <cx:pt idx="607">8377.5100000000002</cx:pt>
          <cx:pt idx="608">8382.7600000000002</cx:pt>
          <cx:pt idx="609">8374.0599999999995</cx:pt>
          <cx:pt idx="610">8385.4300000000003</cx:pt>
          <cx:pt idx="611">8382.6399999999994</cx:pt>
          <cx:pt idx="612">8430.6399999999994</cx:pt>
          <cx:pt idx="613">8430.6399999999994</cx:pt>
          <cx:pt idx="614">8425.2199999999993</cx:pt>
          <cx:pt idx="615">8430.6399999999994</cx:pt>
          <cx:pt idx="616">8430.6399999999994</cx:pt>
          <cx:pt idx="617">8414.1499999999996</cx:pt>
          <cx:pt idx="618">8434.0300000000007</cx:pt>
          <cx:pt idx="619">8435.4300000000003</cx:pt>
          <cx:pt idx="620">8402.2800000000007</cx:pt>
          <cx:pt idx="621">8434.6800000000003</cx:pt>
          <cx:pt idx="622">8435.4300000000003</cx:pt>
          <cx:pt idx="623">8430.6399999999994</cx:pt>
          <cx:pt idx="624">8434.2299999999996</cx:pt>
          <cx:pt idx="625">8435.4300000000003</cx:pt>
          <cx:pt idx="626">8429.0100000000002</cx:pt>
          <cx:pt idx="627">8385.0799999999999</cx:pt>
          <cx:pt idx="628">8438.8799999999992</cx:pt>
          <cx:pt idx="629">8435.4300000000003</cx:pt>
          <cx:pt idx="630">8388.6499999999996</cx:pt>
          <cx:pt idx="631">8431.2900000000009</cx:pt>
          <cx:pt idx="632">8392.4799999999996</cx:pt>
          <cx:pt idx="633">8459.4400000000005</cx:pt>
          <cx:pt idx="634">8430.6399999999994</cx:pt>
          <cx:pt idx="635">8440.4400000000005</cx:pt>
          <cx:pt idx="636">8454.0200000000004</cx:pt>
          <cx:pt idx="637">8435.4300000000003</cx:pt>
          <cx:pt idx="638">8447.1800000000003</cx:pt>
          <cx:pt idx="639">8437.3400000000001</cx:pt>
          <cx:pt idx="640">8450.4300000000003</cx:pt>
          <cx:pt idx="641">8479.2600000000002</cx:pt>
          <cx:pt idx="642">8459.7600000000002</cx:pt>
          <cx:pt idx="643">8482.8099999999995</cx:pt>
          <cx:pt idx="644">8484.0300000000007</cx:pt>
          <cx:pt idx="645">8468.0100000000002</cx:pt>
          <cx:pt idx="646">8488.6599999999999</cx:pt>
          <cx:pt idx="647">8489.2399999999998</cx:pt>
          <cx:pt idx="648">8469.7800000000007</cx:pt>
          <cx:pt idx="649">8524.2199999999993</cx:pt>
          <cx:pt idx="650">8538.9300000000003</cx:pt>
          <cx:pt idx="651">8542.7000000000007</cx:pt>
          <cx:pt idx="652">8559.7800000000007</cx:pt>
          <cx:pt idx="653">8539.9799999999996</cx:pt>
          <cx:pt idx="654">8523.8799999999992</cx:pt>
          <cx:pt idx="655">8535.1900000000005</cx:pt>
          <cx:pt idx="656">8531.6499999999996</cx:pt>
          <cx:pt idx="657">8547.1399999999994</cx:pt>
          <cx:pt idx="658">8550.9099999999999</cx:pt>
          <cx:pt idx="659">8553.9599999999991</cx:pt>
          <cx:pt idx="660">8506.3099999999995</cx:pt>
          <cx:pt idx="661">8522.9300000000003</cx:pt>
          <cx:pt idx="662">8513.3799999999992</cx:pt>
          <cx:pt idx="663">8556.0100000000002</cx:pt>
          <cx:pt idx="664">8530.75</cx:pt>
          <cx:pt idx="665">8561.3500000000004</cx:pt>
          <cx:pt idx="666">8541.5400000000009</cx:pt>
          <cx:pt idx="667">8562.4699999999993</cx:pt>
          <cx:pt idx="668">8566.0599999999995</cx:pt>
          <cx:pt idx="669">8566.2000000000007</cx:pt>
          <cx:pt idx="670">8568.4300000000003</cx:pt>
          <cx:pt idx="671">8585.2199999999993</cx:pt>
          <cx:pt idx="672">8570.7199999999993</cx:pt>
          <cx:pt idx="673">8556.0499999999993</cx:pt>
          <cx:pt idx="674">8571.0599999999995</cx:pt>
          <cx:pt idx="675">8568.4300000000003</cx:pt>
          <cx:pt idx="676">8580.4500000000007</cx:pt>
          <cx:pt idx="677">8566.9899999999998</cx:pt>
          <cx:pt idx="678">8574.1700000000001</cx:pt>
          <cx:pt idx="679">8593.9400000000005</cx:pt>
          <cx:pt idx="680">8592.0100000000002</cx:pt>
          <cx:pt idx="681">8596.9899999999998</cx:pt>
          <cx:pt idx="682">8596.9899999999998</cx:pt>
          <cx:pt idx="683">8597.6299999999992</cx:pt>
          <cx:pt idx="684">8596.9899999999998</cx:pt>
          <cx:pt idx="685">8596.9899999999998</cx:pt>
          <cx:pt idx="686">8593.9400000000005</cx:pt>
          <cx:pt idx="687">8605.7399999999998</cx:pt>
          <cx:pt idx="688">8610.9400000000005</cx:pt>
          <cx:pt idx="689">8608.2299999999996</cx:pt>
          <cx:pt idx="690">8610.9400000000005</cx:pt>
          <cx:pt idx="691">8596.9899999999998</cx:pt>
          <cx:pt idx="692">8610.9400000000005</cx:pt>
          <cx:pt idx="693">8590.1700000000001</cx:pt>
          <cx:pt idx="694">8596.9899999999998</cx:pt>
          <cx:pt idx="695">8616.9599999999991</cx:pt>
          <cx:pt idx="696">8622.2099999999991</cx:pt>
          <cx:pt idx="697">8623.7800000000007</cx:pt>
          <cx:pt idx="698">8624.0200000000004</cx:pt>
          <cx:pt idx="699">8626.1700000000001</cx:pt>
          <cx:pt idx="700">8640.2999999999993</cx:pt>
          <cx:pt idx="701">8638.9699999999993</cx:pt>
          <cx:pt idx="702">8645.7900000000009</cx:pt>
          <cx:pt idx="703">8641.4099999999999</cx:pt>
          <cx:pt idx="704">8639.1100000000006</cx:pt>
          <cx:pt idx="705">8652.2700000000004</cx:pt>
          <cx:pt idx="706">8624.1599999999999</cx:pt>
          <cx:pt idx="707">8663.5900000000001</cx:pt>
          <cx:pt idx="708">8654.4500000000007</cx:pt>
          <cx:pt idx="709">8646.2800000000007</cx:pt>
          <cx:pt idx="710">8663.5900000000001</cx:pt>
          <cx:pt idx="711">8664.5900000000001</cx:pt>
          <cx:pt idx="712">8661.6100000000006</cx:pt>
          <cx:pt idx="713">8656.0599999999995</cx:pt>
          <cx:pt idx="714">8664.7000000000007</cx:pt>
          <cx:pt idx="715">8664.5900000000001</cx:pt>
          <cx:pt idx="716">8664.5900000000001</cx:pt>
          <cx:pt idx="717">8664.5900000000001</cx:pt>
          <cx:pt idx="718">8668.1900000000005</cx:pt>
          <cx:pt idx="719">8664.5900000000001</cx:pt>
          <cx:pt idx="720">8664.5900000000001</cx:pt>
          <cx:pt idx="721">8671.0699999999997</cx:pt>
          <cx:pt idx="722">8683.1100000000006</cx:pt>
          <cx:pt idx="723">8672.2399999999998</cx:pt>
          <cx:pt idx="724">8683.1100000000006</cx:pt>
          <cx:pt idx="725">8725.2600000000002</cx:pt>
          <cx:pt idx="726">8678.2299999999996</cx:pt>
          <cx:pt idx="727">8671.5400000000009</cx:pt>
          <cx:pt idx="728">8685.3299999999999</cx:pt>
          <cx:pt idx="729">8702.4099999999999</cx:pt>
          <cx:pt idx="730">8744.9500000000007</cx:pt>
          <cx:pt idx="731">8681.5</cx:pt>
          <cx:pt idx="732">8734.1499999999996</cx:pt>
          <cx:pt idx="733">8737.6299999999992</cx:pt>
          <cx:pt idx="734">8713.3299999999999</cx:pt>
          <cx:pt idx="735">8708.3500000000004</cx:pt>
          <cx:pt idx="736">8734.3500000000004</cx:pt>
          <cx:pt idx="737">8683.1100000000006</cx:pt>
          <cx:pt idx="738">8734.3500000000004</cx:pt>
          <cx:pt idx="739">8758.5300000000007</cx:pt>
          <cx:pt idx="740">8755.4300000000003</cx:pt>
          <cx:pt idx="741">8762.1299999999992</cx:pt>
          <cx:pt idx="742">8791.2199999999993</cx:pt>
          <cx:pt idx="743">8780.9699999999993</cx:pt>
          <cx:pt idx="744">8853.3700000000008</cx:pt>
          <cx:pt idx="745">8859.6299999999992</cx:pt>
          <cx:pt idx="746">8859.7999999999993</cx:pt>
          <cx:pt idx="747">8775.6100000000006</cx:pt>
          <cx:pt idx="748">8786.4400000000005</cx:pt>
          <cx:pt idx="749">8789.3799999999992</cx:pt>
          <cx:pt idx="750">8859.7999999999993</cx:pt>
          <cx:pt idx="751">8819.4799999999996</cx:pt>
          <cx:pt idx="752">8786.7000000000007</cx:pt>
          <cx:pt idx="753">8789.3500000000004</cx:pt>
          <cx:pt idx="754">8796.1900000000005</cx:pt>
          <cx:pt idx="755">8823.1499999999996</cx:pt>
          <cx:pt idx="756">8859.6299999999992</cx:pt>
          <cx:pt idx="757">8878.3099999999995</cx:pt>
          <cx:pt idx="758">8866.8899999999994</cx:pt>
          <cx:pt idx="759">8853.9300000000003</cx:pt>
          <cx:pt idx="760">8790.3400000000001</cx:pt>
          <cx:pt idx="761">8924.2800000000007</cx:pt>
          <cx:pt idx="762">8881.3500000000004</cx:pt>
          <cx:pt idx="763">8877.5100000000002</cx:pt>
          <cx:pt idx="764">8927.2700000000004</cx:pt>
          <cx:pt idx="765">8898.1000000000004</cx:pt>
          <cx:pt idx="766">8908.7099999999991</cx:pt>
          <cx:pt idx="767">8867.4699999999993</cx:pt>
          <cx:pt idx="768">8932.1299999999992</cx:pt>
          <cx:pt idx="769">8932.1299999999992</cx:pt>
          <cx:pt idx="770">8929.5499999999993</cx:pt>
          <cx:pt idx="771">8935.2299999999996</cx:pt>
          <cx:pt idx="772">8933.7600000000002</cx:pt>
          <cx:pt idx="773">8955.1399999999994</cx:pt>
          <cx:pt idx="774">8962.9899999999998</cx:pt>
          <cx:pt idx="775">8959.4699999999993</cx:pt>
          <cx:pt idx="776">8962.9899999999998</cx:pt>
          <cx:pt idx="777">8962.9899999999998</cx:pt>
          <cx:pt idx="778">8969.6000000000004</cx:pt>
          <cx:pt idx="779">8962.9899999999998</cx:pt>
          <cx:pt idx="780">8940.6700000000001</cx:pt>
          <cx:pt idx="781">8969.4300000000003</cx:pt>
          <cx:pt idx="782">8962.9899999999998</cx:pt>
          <cx:pt idx="783">8991.1599999999999</cx:pt>
          <cx:pt idx="784">8962.9899999999998</cx:pt>
          <cx:pt idx="785">8987.8400000000001</cx:pt>
          <cx:pt idx="786">8969.6000000000004</cx:pt>
          <cx:pt idx="787">8995.4300000000003</cx:pt>
          <cx:pt idx="788">8969.4300000000003</cx:pt>
          <cx:pt idx="789">8989.5900000000001</cx:pt>
          <cx:pt idx="790">9001.0799999999999</cx:pt>
          <cx:pt idx="791">9002.0200000000004</cx:pt>
          <cx:pt idx="792">8998.9300000000003</cx:pt>
          <cx:pt idx="793">9041.3199999999997</cx:pt>
          <cx:pt idx="794">9000.9099999999999</cx:pt>
          <cx:pt idx="795">9013.5200000000004</cx:pt>
          <cx:pt idx="796">9057.2700000000004</cx:pt>
          <cx:pt idx="797">9030.7099999999991</cx:pt>
          <cx:pt idx="798">9086.5499999999993</cx:pt>
          <cx:pt idx="799">9040.4599999999991</cx:pt>
          <cx:pt idx="800">9086.5499999999993</cx:pt>
          <cx:pt idx="801">9106.4599999999991</cx:pt>
          <cx:pt idx="802">9158.5599999999995</cx:pt>
          <cx:pt idx="803">9041.3400000000001</cx:pt>
          <cx:pt idx="804">9122.1000000000004</cx:pt>
          <cx:pt idx="805">9111.1200000000008</cx:pt>
          <cx:pt idx="806">9123.1499999999996</cx:pt>
          <cx:pt idx="807">9129.5300000000007</cx:pt>
          <cx:pt idx="808">9154.5599999999995</cx:pt>
          <cx:pt idx="809">9152.7000000000007</cx:pt>
          <cx:pt idx="810">9102.4300000000003</cx:pt>
          <cx:pt idx="811">9169.9599999999991</cx:pt>
          <cx:pt idx="812">9111.1200000000008</cx:pt>
          <cx:pt idx="813">9199.1200000000008</cx:pt>
          <cx:pt idx="814">9203.6700000000001</cx:pt>
          <cx:pt idx="815">9149.9899999999998</cx:pt>
          <cx:pt idx="816">9173.6900000000005</cx:pt>
          <cx:pt idx="817">9203.6700000000001</cx:pt>
          <cx:pt idx="818">9320.75</cx:pt>
          <cx:pt idx="819">9363.8600000000006</cx:pt>
          <cx:pt idx="820">9208.5499999999993</cx:pt>
          <cx:pt idx="821">9368.0599999999995</cx:pt>
          <cx:pt idx="822">9228.2399999999998</cx:pt>
          <cx:pt idx="823">9428.3199999999997</cx:pt>
          <cx:pt idx="824">9407.3999999999996</cx:pt>
          <cx:pt idx="825">9368.0599999999995</cx:pt>
          <cx:pt idx="826">9318.9699999999993</cx:pt>
          <cx:pt idx="827">9369.5900000000001</cx:pt>
          <cx:pt idx="828">9360.9599999999991</cx:pt>
          <cx:pt idx="829">9486.7099999999991</cx:pt>
          <cx:pt idx="830">9494.5499999999993</cx:pt>
          <cx:pt idx="831">9428.3199999999997</cx:pt>
          <cx:pt idx="832">9545.2700000000004</cx:pt>
          <cx:pt idx="833">9524.6200000000008</cx:pt>
          <cx:pt idx="834">9353.0100000000002</cx:pt>
          <cx:pt idx="835">9228.2399999999998</cx:pt>
          <cx:pt idx="836">9379.3500000000004</cx:pt>
          <cx:pt idx="837">9475.3199999999997</cx:pt>
          <cx:pt idx="838">9384.9099999999999</cx:pt>
          <cx:pt idx="839">9558.3899999999994</cx:pt>
          <cx:pt idx="840">9545.2700000000004</cx:pt>
          <cx:pt idx="841">9551.7199999999993</cx:pt>
          <cx:pt idx="842">9626.9599999999991</cx:pt>
          <cx:pt idx="843">9545.2700000000004</cx:pt>
          <cx:pt idx="844">9628.2299999999996</cx:pt>
          <cx:pt idx="845">9645.3999999999996</cx:pt>
          <cx:pt idx="846">9694.9899999999998</cx:pt>
          <cx:pt idx="847">9645.3999999999996</cx:pt>
          <cx:pt idx="848">9642.8700000000008</cx:pt>
          <cx:pt idx="849">9694.9899999999998</cx:pt>
          <cx:pt idx="850">9589.1900000000005</cx:pt>
          <cx:pt idx="851">9627.3500000000004</cx:pt>
          <cx:pt idx="852">9651.1499999999996</cx:pt>
          <cx:pt idx="853">9694.9899999999998</cx:pt>
          <cx:pt idx="854">10589.59</cx:pt>
          <cx:pt idx="855">9961.7199999999993</cx:pt>
          <cx:pt idx="856">9906.8199999999997</cx:pt>
          <cx:pt idx="857">9540.7399999999998</cx:pt>
          <cx:pt idx="858">10400.92</cx:pt>
          <cx:pt idx="859">9694.9899999999998</cx:pt>
          <cx:pt idx="860">8483.5100000000002</cx:pt>
          <cx:pt idx="861">12754.870000000001</cx:pt>
          <cx:pt idx="862">13680.299999999999</cx:pt>
          <cx:pt idx="863">9877.1100000000006</cx:pt>
          <cx:pt idx="864">9694.9899999999998</cx:pt>
          <cx:pt idx="865">9677.2000000000007</cx:pt>
          <cx:pt idx="866">9694.9899999999998</cx:pt>
          <cx:pt idx="867">8491.6900000000005</cx:pt>
          <cx:pt idx="868">8478.6399999999994</cx:pt>
          <cx:pt idx="869">8495.6700000000001</cx:pt>
          <cx:pt idx="870">8485.9599999999991</cx:pt>
          <cx:pt idx="871">8483.9799999999996</cx:pt>
          <cx:pt idx="872">10032.200000000001</cx:pt>
          <cx:pt idx="873">8495.6700000000001</cx:pt>
          <cx:pt idx="874">8483.9799999999996</cx:pt>
          <cx:pt idx="875">8485.9599999999991</cx:pt>
          <cx:pt idx="876">8483.9799999999996</cx:pt>
          <cx:pt idx="877">8495.6700000000001</cx:pt>
          <cx:pt idx="878">8495.6700000000001</cx:pt>
          <cx:pt idx="879">8485.9599999999991</cx:pt>
          <cx:pt idx="880">8361.3700000000008</cx:pt>
          <cx:pt idx="881">8515.2399999999998</cx:pt>
          <cx:pt idx="882">8495.6700000000001</cx:pt>
          <cx:pt idx="883">8495.6700000000001</cx:pt>
          <cx:pt idx="884">8525.9899999999998</cx:pt>
          <cx:pt idx="885">8547.0200000000004</cx:pt>
          <cx:pt idx="886">8520.7000000000007</cx:pt>
          <cx:pt idx="887">8537.8099999999995</cx:pt>
          <cx:pt idx="888">8556.7600000000002</cx:pt>
          <cx:pt idx="889">8576.3299999999999</cx:pt>
          <cx:pt idx="890">8569.0100000000002</cx:pt>
          <cx:pt idx="891">8559.1599999999999</cx:pt>
          <cx:pt idx="892">8590.7800000000007</cx:pt>
          <cx:pt idx="893">8620.3999999999996</cx:pt>
          <cx:pt idx="894">8620.3999999999996</cx:pt>
          <cx:pt idx="895">8620.3999999999996</cx:pt>
          <cx:pt idx="896">8620.3999999999996</cx:pt>
          <cx:pt idx="897">8620.3999999999996</cx:pt>
          <cx:pt idx="898">8620.3999999999996</cx:pt>
          <cx:pt idx="899">8620.3999999999996</cx:pt>
          <cx:pt idx="900">8620.3999999999996</cx:pt>
          <cx:pt idx="901">8620.3999999999996</cx:pt>
          <cx:pt idx="902">8620.3999999999996</cx:pt>
          <cx:pt idx="903">8620.3999999999996</cx:pt>
          <cx:pt idx="904">8620.3999999999996</cx:pt>
          <cx:pt idx="905">8620.3999999999996</cx:pt>
          <cx:pt idx="906">8620.3999999999996</cx:pt>
          <cx:pt idx="907">8620.3999999999996</cx:pt>
          <cx:pt idx="908">8630.9200000000001</cx:pt>
          <cx:pt idx="909">8620.3999999999996</cx:pt>
          <cx:pt idx="910">8620.3999999999996</cx:pt>
          <cx:pt idx="911">8620.3999999999996</cx:pt>
          <cx:pt idx="912">8620.3999999999996</cx:pt>
          <cx:pt idx="913">8664.3199999999997</cx:pt>
          <cx:pt idx="914">8620.3999999999996</cx:pt>
          <cx:pt idx="915">8620.3999999999996</cx:pt>
          <cx:pt idx="916">8627.5699999999997</cx:pt>
          <cx:pt idx="917">8630.9200000000001</cx:pt>
          <cx:pt idx="918">8706.8099999999995</cx:pt>
          <cx:pt idx="919">8620.3999999999996</cx:pt>
          <cx:pt idx="920">8699.0900000000001</cx:pt>
          <cx:pt idx="921">8635.6700000000001</cx:pt>
          <cx:pt idx="922">8620.3999999999996</cx:pt>
          <cx:pt idx="923">8669.2000000000007</cx:pt>
          <cx:pt idx="924">8650.2900000000009</cx:pt>
          <cx:pt idx="925">8686.1299999999992</cx:pt>
          <cx:pt idx="926">8650.8999999999996</cx:pt>
          <cx:pt idx="927">8701.3700000000008</cx:pt>
          <cx:pt idx="928">8690.0100000000002</cx:pt>
          <cx:pt idx="929">8727.9500000000007</cx:pt>
          <cx:pt idx="930">8642.5100000000002</cx:pt>
          <cx:pt idx="931">8719.3700000000008</cx:pt>
          <cx:pt idx="932">8630.9200000000001</cx:pt>
          <cx:pt idx="933">8752.8700000000008</cx:pt>
          <cx:pt idx="934">8766.7999999999993</cx:pt>
          <cx:pt idx="935">8760.0499999999993</cx:pt>
          <cx:pt idx="936">8778.2999999999993</cx:pt>
          <cx:pt idx="937">8800.9200000000001</cx:pt>
          <cx:pt idx="938">8760.8199999999997</cx:pt>
          <cx:pt idx="939">8806.0799999999999</cx:pt>
          <cx:pt idx="940">8811.0100000000002</cx:pt>
          <cx:pt idx="941">8795.1800000000003</cx:pt>
          <cx:pt idx="942">8795.1800000000003</cx:pt>
          <cx:pt idx="943">8826.9699999999993</cx:pt>
          <cx:pt idx="944">8828.0400000000009</cx:pt>
          <cx:pt idx="945">8913.8600000000006</cx:pt>
          <cx:pt idx="946">8923.9500000000007</cx:pt>
          <cx:pt idx="947">8828.0400000000009</cx:pt>
          <cx:pt idx="948">8983.3999999999996</cx:pt>
          <cx:pt idx="949">8811.0100000000002</cx:pt>
          <cx:pt idx="950">8996.8400000000001</cx:pt>
          <cx:pt idx="951">8852.4400000000005</cx:pt>
          <cx:pt idx="952">8864.2000000000007</cx:pt>
          <cx:pt idx="953">8996.8400000000001</cx:pt>
          <cx:pt idx="954">8828.0400000000009</cx:pt>
          <cx:pt idx="955">8977.1299999999992</cx:pt>
          <cx:pt idx="956">8915.5499999999993</cx:pt>
          <cx:pt idx="957">9023.7299999999996</cx:pt>
          <cx:pt idx="958">9039.5699999999997</cx:pt>
          <cx:pt idx="959">8999.2299999999996</cx:pt>
          <cx:pt idx="960">9031.0499999999993</cx:pt>
          <cx:pt idx="961">8895.0300000000007</cx:pt>
          <cx:pt idx="962">9076.1399999999994</cx:pt>
          <cx:pt idx="963">9023.7299999999996</cx:pt>
          <cx:pt idx="964">9102.4099999999999</cx:pt>
          <cx:pt idx="965">8931.7399999999998</cx:pt>
          <cx:pt idx="966">9104.3999999999996</cx:pt>
          <cx:pt idx="967">9106.7900000000009</cx:pt>
          <cx:pt idx="968">9101.1399999999994</cx:pt>
          <cx:pt idx="969">9101.1399999999994</cx:pt>
          <cx:pt idx="970">9123.8199999999997</cx:pt>
          <cx:pt idx="971">9123.8199999999997</cx:pt>
          <cx:pt idx="972">9150.8299999999999</cx:pt>
          <cx:pt idx="973">9128.0300000000007</cx:pt>
          <cx:pt idx="974">9187.4300000000003</cx:pt>
          <cx:pt idx="975">9187.4300000000003</cx:pt>
          <cx:pt idx="976">9231.3799999999992</cx:pt>
          <cx:pt idx="977">9240.8400000000001</cx:pt>
          <cx:pt idx="978">9133.5300000000007</cx:pt>
          <cx:pt idx="979">9216.8799999999992</cx:pt>
          <cx:pt idx="980">9244.3099999999995</cx:pt>
          <cx:pt idx="981">9235.5900000000001</cx:pt>
          <cx:pt idx="982">9211.9500000000007</cx:pt>
          <cx:pt idx="983">9232.7399999999998</cx:pt>
          <cx:pt idx="984">9206.4899999999998</cx:pt>
          <cx:pt idx="985">9263.2399999999998</cx:pt>
          <cx:pt idx="986">9262.0200000000004</cx:pt>
          <cx:pt idx="987">9292.6200000000008</cx:pt>
          <cx:pt idx="988">9280.1800000000003</cx:pt>
          <cx:pt idx="989">9318.4799999999996</cx:pt>
          <cx:pt idx="990">9321.8999999999996</cx:pt>
          <cx:pt idx="991">9375.8199999999997</cx:pt>
          <cx:pt idx="992">9561.5100000000002</cx:pt>
          <cx:pt idx="993">9739.8700000000008</cx:pt>
          <cx:pt idx="994">9328</cx:pt>
          <cx:pt idx="995">9726.4500000000007</cx:pt>
          <cx:pt idx="996">9553.0799999999999</cx:pt>
          <cx:pt idx="997">9584.9300000000003</cx:pt>
          <cx:pt idx="998">9456.3400000000001</cx:pt>
          <cx:pt idx="999">9560.4799999999996</cx:pt>
          <cx:pt idx="1000">9863.4699999999993</cx:pt>
          <cx:pt idx="1001">9560.4799999999996</cx:pt>
          <cx:pt idx="1002">10111.48</cx:pt>
          <cx:pt idx="1003">10389.639999999999</cx:pt>
          <cx:pt idx="1004">9867</cx:pt>
          <cx:pt idx="1005">9634.7099999999991</cx:pt>
          <cx:pt idx="1006">9867</cx:pt>
          <cx:pt idx="1007">10294</cx:pt>
          <cx:pt idx="1008">9789.7600000000002</cx:pt>
          <cx:pt idx="1009">9782.8600000000006</cx:pt>
          <cx:pt idx="1010">9859.6800000000003</cx:pt>
          <cx:pt idx="1011">9976.7999999999993</cx:pt>
          <cx:pt idx="1012">10121.190000000001</cx:pt>
          <cx:pt idx="1013">9976.7999999999993</cx:pt>
          <cx:pt idx="1014">10389.639999999999</cx:pt>
          <cx:pt idx="1015">9947.5200000000004</cx:pt>
          <cx:pt idx="1016">10532.530000000001</cx:pt>
          <cx:pt idx="1017">10790.309999999999</cx:pt>
          <cx:pt idx="1018">11003.549999999999</cx:pt>
          <cx:pt idx="1019">10905.950000000001</cx:pt>
          <cx:pt idx="1020">11027.950000000001</cx:pt>
          <cx:pt idx="1021">10905.950000000001</cx:pt>
          <cx:pt idx="1022">11319.77</cx:pt>
          <cx:pt idx="1023">11064.549999999999</cx:pt>
          <cx:pt idx="1024">11319.77</cx:pt>
          <cx:pt idx="1025">11319.77</cx:pt>
          <cx:pt idx="1026">11319.77</cx:pt>
          <cx:pt idx="1027">11319.77</cx:pt>
          <cx:pt idx="1028">11319.77</cx:pt>
          <cx:pt idx="1029">11319.77</cx:pt>
          <cx:pt idx="1030">11319.77</cx:pt>
          <cx:pt idx="1031">11319.77</cx:pt>
          <cx:pt idx="1032">11319.77</cx:pt>
          <cx:pt idx="1033">11319.77</cx:pt>
          <cx:pt idx="1034">12279.67</cx:pt>
          <cx:pt idx="1035">11404.389999999999</cx:pt>
          <cx:pt idx="1036">11453.290000000001</cx:pt>
          <cx:pt idx="1037">11319.77</cx:pt>
          <cx:pt idx="1038">13631.43</cx:pt>
          <cx:pt idx="1039">12548.559999999999</cx:pt>
          <cx:pt idx="1040">13692.43</cx:pt>
          <cx:pt idx="1041">13844.93</cx:pt>
          <cx:pt idx="1042">14205.799999999999</cx:pt>
          <cx:pt idx="1043">18970.610000000001</cx:pt>
          <cx:pt idx="1044">21722.470000000001</cx:pt>
          <cx:pt idx="1045">21551.669999999998</cx:pt>
          <cx:pt idx="1046">21551.669999999998</cx:pt>
          <cx:pt idx="1047">21465.779999999999</cx:pt>
          <cx:pt idx="1048">14743.58</cx:pt>
          <cx:pt idx="1049">14440.09</cx:pt>
          <cx:pt idx="1050">21759.07</cx:pt>
        </cx:lvl>
      </cx:numDim>
    </cx:data>
    <cx:data id="1">
      <cx:numDim type="val">
        <cx:f>BoxPlot!$P$2:$P$86</cx:f>
        <cx:lvl ptCount="85" formatCode="_-* #.##0_-;\-* #.##0_-;_-* &quot;-&quot;??_-;_-@_-">
          <cx:pt idx="0">8878.7600000000002</cx:pt>
          <cx:pt idx="1">15648.98</cx:pt>
          <cx:pt idx="2">9772.7299999999996</cx:pt>
          <cx:pt idx="3">11540.6</cx:pt>
          <cx:pt idx="4">9610.7600000000002</cx:pt>
          <cx:pt idx="5">12242.75</cx:pt>
          <cx:pt idx="6">8817.7600000000002</cx:pt>
          <cx:pt idx="7">9976.7600000000002</cx:pt>
          <cx:pt idx="8">9854.7600000000002</cx:pt>
          <cx:pt idx="9">11657.92</cx:pt>
          <cx:pt idx="10">12346</cx:pt>
          <cx:pt idx="11">12796.91</cx:pt>
          <cx:pt idx="12">13473.280000000001</cx:pt>
          <cx:pt idx="13">13861.24</cx:pt>
          <cx:pt idx="14">14529.799999999999</cx:pt>
          <cx:pt idx="15">14674.49</cx:pt>
          <cx:pt idx="16">16387.5</cx:pt>
          <cx:pt idx="17">19247.779999999999</cx:pt>
          <cx:pt idx="18">8828.9099999999999</cx:pt>
          <cx:pt idx="19">11538.719999999999</cx:pt>
          <cx:pt idx="20">9786.5900000000001</cx:pt>
          <cx:pt idx="21">9924.4699999999993</cx:pt>
          <cx:pt idx="22">9542.5900000000001</cx:pt>
          <cx:pt idx="23">8767.9099999999999</cx:pt>
          <cx:pt idx="24">15604.84</cx:pt>
          <cx:pt idx="25">11541.41</cx:pt>
          <cx:pt idx="26">12340.51</cx:pt>
          <cx:pt idx="27">13067.77</cx:pt>
          <cx:pt idx="28">13434.24</cx:pt>
          <cx:pt idx="29">14137.030000000001</cx:pt>
          <cx:pt idx="30">14686.42</cx:pt>
          <cx:pt idx="31">14674.700000000001</cx:pt>
          <cx:pt idx="32">16346.42</cx:pt>
          <cx:pt idx="33">18599.549999999999</cx:pt>
          <cx:pt idx="34">8579.7000000000007</cx:pt>
          <cx:pt idx="35">8674.4200000000001</cx:pt>
          <cx:pt idx="36">8613.3899999999994</cx:pt>
          <cx:pt idx="37">8697.1800000000003</cx:pt>
          <cx:pt idx="38">8599.2299999999996</cx:pt>
          <cx:pt idx="39">8613.3899999999994</cx:pt>
          <cx:pt idx="40">8580.0599999999995</cx:pt>
          <cx:pt idx="41">8552.8400000000001</cx:pt>
          <cx:pt idx="42">8581.8899999999994</cx:pt>
          <cx:pt idx="43">8673.9300000000003</cx:pt>
          <cx:pt idx="44">8532.5799999999999</cx:pt>
          <cx:pt idx="45">8829.9400000000005</cx:pt>
          <cx:pt idx="46">10562.5</cx:pt>
          <cx:pt idx="47">8564.7199999999993</cx:pt>
          <cx:pt idx="48">8814.25</cx:pt>
          <cx:pt idx="49">8711.4099999999999</cx:pt>
          <cx:pt idx="50">8815.9500000000007</cx:pt>
          <cx:pt idx="51">8727.3600000000006</cx:pt>
          <cx:pt idx="52">8824.3400000000001</cx:pt>
          <cx:pt idx="53">9640.2700000000004</cx:pt>
          <cx:pt idx="54">9162.4200000000001</cx:pt>
          <cx:pt idx="55">9847.9099999999999</cx:pt>
          <cx:pt idx="56">8355.8099999999995</cx:pt>
          <cx:pt idx="57">8355.0400000000009</cx:pt>
          <cx:pt idx="58">8434.0300000000007</cx:pt>
          <cx:pt idx="59">8429.0100000000002</cx:pt>
          <cx:pt idx="60">8523.8799999999992</cx:pt>
          <cx:pt idx="61">8522.9300000000003</cx:pt>
          <cx:pt idx="62">8562.4699999999993</cx:pt>
          <cx:pt idx="63">8585.2199999999993</cx:pt>
          <cx:pt idx="64">8556.0499999999993</cx:pt>
          <cx:pt idx="65">8571.0599999999995</cx:pt>
          <cx:pt idx="66">8645.7900000000009</cx:pt>
          <cx:pt idx="67">8646.2800000000007</cx:pt>
          <cx:pt idx="68">8671.0699999999997</cx:pt>
          <cx:pt idx="69">8681.5</cx:pt>
          <cx:pt idx="70">8755.4300000000003</cx:pt>
          <cx:pt idx="71">8927.2700000000004</cx:pt>
          <cx:pt idx="72">8929.5499999999993</cx:pt>
          <cx:pt idx="73">9106.4599999999991</cx:pt>
          <cx:pt idx="74">9154.5599999999995</cx:pt>
          <cx:pt idx="75">10589.59</cx:pt>
          <cx:pt idx="76">8664.3199999999997</cx:pt>
          <cx:pt idx="77">8811.0100000000002</cx:pt>
          <cx:pt idx="78">8826.9699999999993</cx:pt>
          <cx:pt idx="79">8913.8600000000006</cx:pt>
          <cx:pt idx="80">8923.9500000000007</cx:pt>
          <cx:pt idx="81">8915.5499999999993</cx:pt>
          <cx:pt idx="82">9262.0200000000004</cx:pt>
          <cx:pt idx="83">9739.8700000000008</cx:pt>
          <cx:pt idx="84">9947.5200000000004</cx:pt>
        </cx:lvl>
      </cx:numDim>
    </cx:data>
  </cx:chartData>
  <cx:chart>
    <cx:plotArea>
      <cx:plotAreaRegion>
        <cx:series layoutId="boxWhisker" uniqueId="{79F9D106-F70F-4FD8-BAE7-F3EDB39DC56D}">
          <cx:tx>
            <cx:txData>
              <cx:f/>
              <cx:v>Tutti i fornitori</cx:v>
            </cx:txData>
          </cx:tx>
          <cx:spPr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cx:spPr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00000000-7BEC-48DF-A0A3-1FC588518483}">
          <cx:tx>
            <cx:txData>
              <cx:f/>
              <cx:v>Top 10 fornitori</cx:v>
            </cx:txData>
          </cx:tx>
          <cx:spPr>
            <a:solidFill>
              <a:schemeClr val="accent1"/>
            </a:solidFill>
            <a:ln>
              <a:solidFill>
                <a:schemeClr val="tx2"/>
              </a:solidFill>
            </a:ln>
          </cx:spPr>
          <cx:dataId val="1"/>
          <cx:layoutPr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/>
        <cx:tickLabels/>
      </cx:axis>
    </cx:plotArea>
    <cx:legend pos="t" align="ctr" overlay="0"/>
  </cx:chart>
  <cx:spPr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BF5C3-2C4D-4E80-949A-B6C65DAE5346}" type="datetimeFigureOut">
              <a:rPr lang="it-IT" smtClean="0"/>
              <a:t>05/08/2022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0A5CF-9533-4F2F-BDD5-B5F390CF02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28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0AEC0-BBF2-3C48-91C3-E33AF3B3FA0B}" type="datetimeFigureOut">
              <a:rPr lang="it-IT" smtClean="0"/>
              <a:t>05/08/2022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9872C-4A41-BD40-B2C6-61263BA46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5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F27680-BCA7-4038-A93D-F9FAED250F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923C2C-3934-480E-AFC1-DEB42BC9C42E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287746" name="Rectangle 2">
            <a:extLst>
              <a:ext uri="{FF2B5EF4-FFF2-40B4-BE49-F238E27FC236}">
                <a16:creationId xmlns:a16="http://schemas.microsoft.com/office/drawing/2014/main" id="{97CD016D-331C-4BE4-8BEE-05F0A9E03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395663" y="2620963"/>
            <a:ext cx="14538326" cy="8178800"/>
          </a:xfrm>
          <a:ln/>
        </p:spPr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A2666BE1-C421-405E-8BDC-763185BE2C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68978" y="1313213"/>
            <a:ext cx="5008565" cy="423950"/>
          </a:xfrm>
        </p:spPr>
        <p:txBody>
          <a:bodyPr/>
          <a:lstStyle/>
          <a:p>
            <a:endParaRPr lang="it-IT" altLang="it-IT"/>
          </a:p>
        </p:txBody>
      </p:sp>
      <p:sp>
        <p:nvSpPr>
          <p:cNvPr id="287748" name="McK Separator">
            <a:extLst>
              <a:ext uri="{FF2B5EF4-FFF2-40B4-BE49-F238E27FC236}">
                <a16:creationId xmlns:a16="http://schemas.microsoft.com/office/drawing/2014/main" id="{819E6BFF-C4F4-4037-90A8-B4A234DD2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3800" y="2586787"/>
            <a:ext cx="5010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23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F27680-BCA7-4038-A93D-F9FAED250F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923C2C-3934-480E-AFC1-DEB42BC9C42E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287746" name="Rectangle 2">
            <a:extLst>
              <a:ext uri="{FF2B5EF4-FFF2-40B4-BE49-F238E27FC236}">
                <a16:creationId xmlns:a16="http://schemas.microsoft.com/office/drawing/2014/main" id="{97CD016D-331C-4BE4-8BEE-05F0A9E03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395663" y="2620963"/>
            <a:ext cx="14538326" cy="8178800"/>
          </a:xfrm>
          <a:ln/>
        </p:spPr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A2666BE1-C421-405E-8BDC-763185BE2C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68978" y="1313213"/>
            <a:ext cx="5008565" cy="423950"/>
          </a:xfrm>
        </p:spPr>
        <p:txBody>
          <a:bodyPr/>
          <a:lstStyle/>
          <a:p>
            <a:endParaRPr lang="it-IT" altLang="it-IT"/>
          </a:p>
        </p:txBody>
      </p:sp>
      <p:sp>
        <p:nvSpPr>
          <p:cNvPr id="287748" name="McK Separator">
            <a:extLst>
              <a:ext uri="{FF2B5EF4-FFF2-40B4-BE49-F238E27FC236}">
                <a16:creationId xmlns:a16="http://schemas.microsoft.com/office/drawing/2014/main" id="{819E6BFF-C4F4-4037-90A8-B4A234DD2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3800" y="2586787"/>
            <a:ext cx="5010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447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F27680-BCA7-4038-A93D-F9FAED250F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923C2C-3934-480E-AFC1-DEB42BC9C42E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287746" name="Rectangle 2">
            <a:extLst>
              <a:ext uri="{FF2B5EF4-FFF2-40B4-BE49-F238E27FC236}">
                <a16:creationId xmlns:a16="http://schemas.microsoft.com/office/drawing/2014/main" id="{97CD016D-331C-4BE4-8BEE-05F0A9E03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395663" y="2620963"/>
            <a:ext cx="14538326" cy="8178800"/>
          </a:xfrm>
          <a:ln/>
        </p:spPr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A2666BE1-C421-405E-8BDC-763185BE2C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68978" y="1313213"/>
            <a:ext cx="5008565" cy="423950"/>
          </a:xfrm>
        </p:spPr>
        <p:txBody>
          <a:bodyPr/>
          <a:lstStyle/>
          <a:p>
            <a:endParaRPr lang="it-IT" altLang="it-IT"/>
          </a:p>
        </p:txBody>
      </p:sp>
      <p:sp>
        <p:nvSpPr>
          <p:cNvPr id="287748" name="McK Separator">
            <a:extLst>
              <a:ext uri="{FF2B5EF4-FFF2-40B4-BE49-F238E27FC236}">
                <a16:creationId xmlns:a16="http://schemas.microsoft.com/office/drawing/2014/main" id="{819E6BFF-C4F4-4037-90A8-B4A234DD2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3800" y="2586787"/>
            <a:ext cx="5010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1686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F27680-BCA7-4038-A93D-F9FAED250F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923C2C-3934-480E-AFC1-DEB42BC9C42E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287746" name="Rectangle 2">
            <a:extLst>
              <a:ext uri="{FF2B5EF4-FFF2-40B4-BE49-F238E27FC236}">
                <a16:creationId xmlns:a16="http://schemas.microsoft.com/office/drawing/2014/main" id="{97CD016D-331C-4BE4-8BEE-05F0A9E03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395663" y="2620963"/>
            <a:ext cx="14538326" cy="8178800"/>
          </a:xfrm>
          <a:ln/>
        </p:spPr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A2666BE1-C421-405E-8BDC-763185BE2C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68978" y="1313213"/>
            <a:ext cx="5008565" cy="423950"/>
          </a:xfrm>
        </p:spPr>
        <p:txBody>
          <a:bodyPr/>
          <a:lstStyle/>
          <a:p>
            <a:endParaRPr lang="it-IT" altLang="it-IT"/>
          </a:p>
        </p:txBody>
      </p:sp>
      <p:sp>
        <p:nvSpPr>
          <p:cNvPr id="287748" name="McK Separator">
            <a:extLst>
              <a:ext uri="{FF2B5EF4-FFF2-40B4-BE49-F238E27FC236}">
                <a16:creationId xmlns:a16="http://schemas.microsoft.com/office/drawing/2014/main" id="{819E6BFF-C4F4-4037-90A8-B4A234DD2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3800" y="2586787"/>
            <a:ext cx="5010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1088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F27680-BCA7-4038-A93D-F9FAED250F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923C2C-3934-480E-AFC1-DEB42BC9C42E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287746" name="Rectangle 2">
            <a:extLst>
              <a:ext uri="{FF2B5EF4-FFF2-40B4-BE49-F238E27FC236}">
                <a16:creationId xmlns:a16="http://schemas.microsoft.com/office/drawing/2014/main" id="{97CD016D-331C-4BE4-8BEE-05F0A9E03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395663" y="2620963"/>
            <a:ext cx="14538326" cy="8178800"/>
          </a:xfrm>
          <a:ln/>
        </p:spPr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A2666BE1-C421-405E-8BDC-763185BE2C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68978" y="1313213"/>
            <a:ext cx="5008565" cy="423950"/>
          </a:xfrm>
        </p:spPr>
        <p:txBody>
          <a:bodyPr/>
          <a:lstStyle/>
          <a:p>
            <a:endParaRPr lang="it-IT" altLang="it-IT"/>
          </a:p>
        </p:txBody>
      </p:sp>
      <p:sp>
        <p:nvSpPr>
          <p:cNvPr id="287748" name="McK Separator">
            <a:extLst>
              <a:ext uri="{FF2B5EF4-FFF2-40B4-BE49-F238E27FC236}">
                <a16:creationId xmlns:a16="http://schemas.microsoft.com/office/drawing/2014/main" id="{819E6BFF-C4F4-4037-90A8-B4A234DD2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3800" y="2586787"/>
            <a:ext cx="5010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885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F27680-BCA7-4038-A93D-F9FAED250F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923C2C-3934-480E-AFC1-DEB42BC9C42E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287746" name="Rectangle 2">
            <a:extLst>
              <a:ext uri="{FF2B5EF4-FFF2-40B4-BE49-F238E27FC236}">
                <a16:creationId xmlns:a16="http://schemas.microsoft.com/office/drawing/2014/main" id="{97CD016D-331C-4BE4-8BEE-05F0A9E03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395663" y="2620963"/>
            <a:ext cx="14538326" cy="8178800"/>
          </a:xfrm>
          <a:ln/>
        </p:spPr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A2666BE1-C421-405E-8BDC-763185BE2C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68978" y="1313213"/>
            <a:ext cx="5008565" cy="423950"/>
          </a:xfrm>
        </p:spPr>
        <p:txBody>
          <a:bodyPr/>
          <a:lstStyle/>
          <a:p>
            <a:endParaRPr lang="it-IT" altLang="it-IT"/>
          </a:p>
        </p:txBody>
      </p:sp>
      <p:sp>
        <p:nvSpPr>
          <p:cNvPr id="287748" name="McK Separator">
            <a:extLst>
              <a:ext uri="{FF2B5EF4-FFF2-40B4-BE49-F238E27FC236}">
                <a16:creationId xmlns:a16="http://schemas.microsoft.com/office/drawing/2014/main" id="{819E6BFF-C4F4-4037-90A8-B4A234DD2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3800" y="2586787"/>
            <a:ext cx="5010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005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F27680-BCA7-4038-A93D-F9FAED250F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923C2C-3934-480E-AFC1-DEB42BC9C42E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287746" name="Rectangle 2">
            <a:extLst>
              <a:ext uri="{FF2B5EF4-FFF2-40B4-BE49-F238E27FC236}">
                <a16:creationId xmlns:a16="http://schemas.microsoft.com/office/drawing/2014/main" id="{97CD016D-331C-4BE4-8BEE-05F0A9E03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395663" y="2620963"/>
            <a:ext cx="14538326" cy="8178800"/>
          </a:xfrm>
          <a:ln/>
        </p:spPr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A2666BE1-C421-405E-8BDC-763185BE2C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68978" y="1313213"/>
            <a:ext cx="5008565" cy="423950"/>
          </a:xfrm>
        </p:spPr>
        <p:txBody>
          <a:bodyPr/>
          <a:lstStyle/>
          <a:p>
            <a:endParaRPr lang="it-IT" altLang="it-IT"/>
          </a:p>
        </p:txBody>
      </p:sp>
      <p:sp>
        <p:nvSpPr>
          <p:cNvPr id="287748" name="McK Separator">
            <a:extLst>
              <a:ext uri="{FF2B5EF4-FFF2-40B4-BE49-F238E27FC236}">
                <a16:creationId xmlns:a16="http://schemas.microsoft.com/office/drawing/2014/main" id="{819E6BFF-C4F4-4037-90A8-B4A234DD2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3800" y="2586787"/>
            <a:ext cx="5010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30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2202-E6F5-F148-983E-9D40FF1E5CD9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214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06CCE-3ED3-064E-94AF-9B74937C8ABC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563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2710D-0956-9640-AACB-F5C0D5235199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885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2D021-712A-AA4C-9481-9EF4443589C8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0375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16688-6F80-6D4B-AE5B-1BA5F2C4DD91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36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9BB8-0E5B-3840-BCF6-91B167F603B0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755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F4B9-8C83-884A-B8AC-F5C49BDDEF8B}" type="datetime1">
              <a:rPr lang="it-IT" smtClean="0"/>
              <a:t>05/08/2022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239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97D27-6AB2-9344-930B-038DE6BEAD96}" type="datetime1">
              <a:rPr lang="it-IT" smtClean="0"/>
              <a:t>05/08/2022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09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8658A-0498-9047-9A1B-CE60852142BE}" type="datetime1">
              <a:rPr lang="it-IT" smtClean="0"/>
              <a:t>05/08/2022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031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FCB15-8383-A545-9513-998903F4499B}" type="datetime1">
              <a:rPr lang="it-IT" smtClean="0"/>
              <a:t>05/08/2022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037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11F3-8396-A049-B311-D488BFBFBF71}" type="datetime1">
              <a:rPr lang="it-IT" smtClean="0"/>
              <a:t>05/08/2022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5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B51BA-F5A3-374F-83C8-2AA67A129DD9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10755107" y="6522585"/>
            <a:ext cx="1436893" cy="34948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92D050"/>
              </a:solidFill>
            </a:endParaRPr>
          </a:p>
        </p:txBody>
      </p:sp>
      <p:sp>
        <p:nvSpPr>
          <p:cNvPr id="8" name="Rettangolo 7"/>
          <p:cNvSpPr/>
          <p:nvPr userDrawn="1"/>
        </p:nvSpPr>
        <p:spPr>
          <a:xfrm>
            <a:off x="0" y="6515861"/>
            <a:ext cx="10689765" cy="349624"/>
          </a:xfrm>
          <a:prstGeom prst="rect">
            <a:avLst/>
          </a:prstGeom>
          <a:solidFill>
            <a:srgbClr val="4F81BD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92D050"/>
              </a:solidFill>
            </a:endParaRPr>
          </a:p>
        </p:txBody>
      </p:sp>
      <p:sp>
        <p:nvSpPr>
          <p:cNvPr id="9" name="CasellaDiTesto 8"/>
          <p:cNvSpPr txBox="1"/>
          <p:nvPr userDrawn="1"/>
        </p:nvSpPr>
        <p:spPr>
          <a:xfrm>
            <a:off x="10755107" y="6563790"/>
            <a:ext cx="1325133" cy="267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DA5D5FF-1B05-7644-95ED-E25AD0103B07}" type="slidenum">
              <a:rPr lang="it-IT" sz="1100" smtClean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rPr>
              <a:t>‹N›</a:t>
            </a:fld>
            <a:r>
              <a:rPr lang="it-IT" sz="1100" dirty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rPr>
              <a:t>/9</a:t>
            </a:r>
            <a:endParaRPr lang="it-IT" sz="1000" dirty="0"/>
          </a:p>
        </p:txBody>
      </p:sp>
      <p:sp>
        <p:nvSpPr>
          <p:cNvPr id="11" name="CasellaDiTesto 10"/>
          <p:cNvSpPr txBox="1"/>
          <p:nvPr userDrawn="1"/>
        </p:nvSpPr>
        <p:spPr>
          <a:xfrm>
            <a:off x="0" y="6562003"/>
            <a:ext cx="7763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rPr>
              <a:t>«</a:t>
            </a:r>
            <a:r>
              <a:rPr lang="it-IT" sz="1100" dirty="0" err="1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rPr>
              <a:t>EnergiaPMI</a:t>
            </a:r>
            <a:r>
              <a:rPr lang="it-IT" sz="1100" dirty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rPr>
              <a:t>»</a:t>
            </a:r>
            <a:endParaRPr lang="it-IT" sz="1100" dirty="0"/>
          </a:p>
        </p:txBody>
      </p:sp>
      <p:sp>
        <p:nvSpPr>
          <p:cNvPr id="15" name="Titolo 1"/>
          <p:cNvSpPr txBox="1">
            <a:spLocks/>
          </p:cNvSpPr>
          <p:nvPr userDrawn="1"/>
        </p:nvSpPr>
        <p:spPr>
          <a:xfrm>
            <a:off x="406390" y="403226"/>
            <a:ext cx="10040471" cy="615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500" b="1" dirty="0">
              <a:latin typeface="Segoe UI" panose="020B0502040204020203" pitchFamily="34" charset="0"/>
              <a:ea typeface="Arial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943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CE6D3-E02A-A44F-A6E1-F1F39A1AF065}" type="datetime1">
              <a:rPr lang="it-IT" smtClean="0"/>
              <a:t>05/08/2022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1603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F723-DD7A-094F-B54C-A1963F06F91F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5290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4C6F-47A9-134F-A432-773B3C06B8AC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118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2C4D-6A26-DA4D-AE44-D2D70E894EAD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063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5950-DFC7-664A-B599-7430C7AC590C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7186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F0B2-0E62-3343-9ECB-293FC8EBE8F4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5720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8EC94-3E62-4B47-BB21-947572778ED3}" type="datetime1">
              <a:rPr lang="it-IT" smtClean="0"/>
              <a:t>05/08/2022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4185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1B351-EDBE-674A-BDA2-3FF173E14DE9}" type="datetime1">
              <a:rPr lang="it-IT" smtClean="0"/>
              <a:t>05/08/2022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466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CFAF-D2B9-414B-8D3E-0116A70EED36}" type="datetime1">
              <a:rPr lang="it-IT" smtClean="0"/>
              <a:t>05/08/2022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105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A26B-3D8B-1742-B462-8BB893F4840E}" type="datetime1">
              <a:rPr lang="it-IT" smtClean="0"/>
              <a:t>05/08/2022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857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E2F2-9244-5C44-831E-F00C766D65A1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577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51D5-5008-8F45-8EF4-59E819431A32}" type="datetime1">
              <a:rPr lang="it-IT" smtClean="0"/>
              <a:t>05/08/2022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018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1FDA-3944-D74D-B0FB-E39E196986C3}" type="datetime1">
              <a:rPr lang="it-IT" smtClean="0"/>
              <a:t>05/08/2022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208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6957-9922-F04A-9F62-D2C819ED721B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56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2AB6-E293-804B-8ED2-23F7CCE8B1BC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05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EB175-64C9-E443-82E2-4F4D55FF3190}" type="datetime1">
              <a:rPr lang="it-IT" smtClean="0"/>
              <a:t>05/08/2022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03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03D8-ED7F-BB44-BDCC-5121BB980215}" type="datetime1">
              <a:rPr lang="it-IT" smtClean="0"/>
              <a:t>05/08/2022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92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ED7A2-19AC-2A42-BA31-D2F381ADA945}" type="datetime1">
              <a:rPr lang="it-IT" smtClean="0"/>
              <a:t>05/08/2022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18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9F48-A19B-724C-8C5C-AA6C676E2679}" type="datetime1">
              <a:rPr lang="it-IT" smtClean="0"/>
              <a:t>05/08/2022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111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BB27-CF74-C64F-8BDA-97447FBFE843}" type="datetime1">
              <a:rPr lang="it-IT" smtClean="0"/>
              <a:t>05/08/2022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88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60B90-1D0D-8B49-9D70-22A9A8662197}" type="datetime1">
              <a:rPr lang="it-IT" smtClean="0"/>
              <a:t>05/08/2022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939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80396-EE9E-7540-BA00-062DFB047C5A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09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8F5A1-E311-5B4F-8861-95C21D132249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1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B3839-F247-D245-8D4C-E7BA7D1B6C99}" type="datetime1">
              <a:rPr lang="it-IT" smtClean="0"/>
              <a:t>05/08/2022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3FCD1-E4B5-EF40-8F61-1536FBD289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07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chart" Target="../charts/chart1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chart" Target="../charts/chart2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chart" Target="../charts/chart3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chart" Target="../charts/chart4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92D05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281600" y="3694921"/>
            <a:ext cx="4910400" cy="3160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562995" y="5201211"/>
            <a:ext cx="4301938" cy="60693"/>
          </a:xfrm>
          <a:prstGeom prst="rect">
            <a:avLst/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 di testo 4">
            <a:extLst>
              <a:ext uri="{FF2B5EF4-FFF2-40B4-BE49-F238E27FC236}">
                <a16:creationId xmlns:a16="http://schemas.microsoft.com/office/drawing/2014/main" id="{36F79569-6CED-4C17-9C4C-849120F57130}"/>
              </a:ext>
            </a:extLst>
          </p:cNvPr>
          <p:cNvSpPr txBox="1"/>
          <p:nvPr/>
        </p:nvSpPr>
        <p:spPr>
          <a:xfrm>
            <a:off x="-1" y="6484516"/>
            <a:ext cx="2982595" cy="358775"/>
          </a:xfrm>
          <a:prstGeom prst="rect">
            <a:avLst/>
          </a:prstGeom>
          <a:solidFill>
            <a:srgbClr val="4F81BD"/>
          </a:solidFill>
          <a:ln w="6350">
            <a:solidFill>
              <a:srgbClr val="4F81BD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800" i="1">
                <a:solidFill>
                  <a:srgbClr val="FFFFFF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Immagine: https://it.freepik.com</a:t>
            </a:r>
            <a:endParaRPr lang="it-IT" sz="11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85A845B-9F97-4254-8218-A8DD385956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A505"/>
              </a:clrFrom>
              <a:clrTo>
                <a:srgbClr val="F3A5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637" y="226837"/>
            <a:ext cx="5826593" cy="4345163"/>
          </a:xfrm>
          <a:prstGeom prst="rect">
            <a:avLst/>
          </a:prstGeom>
          <a:solidFill>
            <a:srgbClr val="4F81BD"/>
          </a:solidFill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0896A23-8202-1E44-FE1E-8DACCB645C54}"/>
              </a:ext>
            </a:extLst>
          </p:cNvPr>
          <p:cNvSpPr txBox="1"/>
          <p:nvPr/>
        </p:nvSpPr>
        <p:spPr>
          <a:xfrm>
            <a:off x="7540835" y="3522192"/>
            <a:ext cx="462380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4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it-IT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charset="0"/>
              </a:rPr>
              <a:t>ENERGIA PMI</a:t>
            </a:r>
            <a:endParaRPr lang="it-IT" sz="3400" b="1" i="1" dirty="0">
              <a:solidFill>
                <a:srgbClr val="4F81BD"/>
              </a:solidFill>
              <a:effectLst/>
              <a:latin typeface="Arial" charset="0"/>
              <a:ea typeface="Times New Roman" panose="02020603050405020304" pitchFamily="18" charset="0"/>
              <a:cs typeface="Arial" charset="0"/>
            </a:endParaRPr>
          </a:p>
          <a:p>
            <a:endParaRPr lang="it-IT" b="1" i="1" dirty="0">
              <a:solidFill>
                <a:srgbClr val="4F81BD"/>
              </a:solidFill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E7D978E-C84F-EF50-5762-423EF94C02A2}"/>
              </a:ext>
            </a:extLst>
          </p:cNvPr>
          <p:cNvSpPr/>
          <p:nvPr/>
        </p:nvSpPr>
        <p:spPr>
          <a:xfrm>
            <a:off x="7562995" y="5201211"/>
            <a:ext cx="4301938" cy="60693"/>
          </a:xfrm>
          <a:prstGeom prst="rect">
            <a:avLst/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DCE07FD-077E-9519-4962-6196FD6141A0}"/>
              </a:ext>
            </a:extLst>
          </p:cNvPr>
          <p:cNvSpPr/>
          <p:nvPr/>
        </p:nvSpPr>
        <p:spPr>
          <a:xfrm>
            <a:off x="7562995" y="5201211"/>
            <a:ext cx="4301938" cy="60693"/>
          </a:xfrm>
          <a:prstGeom prst="rect">
            <a:avLst/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 di testo 23">
            <a:extLst>
              <a:ext uri="{FF2B5EF4-FFF2-40B4-BE49-F238E27FC236}">
                <a16:creationId xmlns:a16="http://schemas.microsoft.com/office/drawing/2014/main" id="{CBF7AACC-688B-53AE-8130-6AA172891220}"/>
              </a:ext>
            </a:extLst>
          </p:cNvPr>
          <p:cNvSpPr txBox="1"/>
          <p:nvPr/>
        </p:nvSpPr>
        <p:spPr>
          <a:xfrm>
            <a:off x="7540835" y="6225351"/>
            <a:ext cx="3998261" cy="35877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200" i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il supporto scientifico di REF Ricerche</a:t>
            </a:r>
            <a:endParaRPr lang="it-IT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0AAC160E-6054-F0C5-B90D-24F0CE027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995" y="5367498"/>
            <a:ext cx="3383279" cy="7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52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1" name="Grafico 50">
                <a:extLst>
                  <a:ext uri="{FF2B5EF4-FFF2-40B4-BE49-F238E27FC236}">
                    <a16:creationId xmlns:a16="http://schemas.microsoft.com/office/drawing/2014/main" id="{A985D6C9-218C-479D-949D-9C2F0F3C5C0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59584143"/>
                  </p:ext>
                </p:extLst>
              </p:nvPr>
            </p:nvGraphicFramePr>
            <p:xfrm>
              <a:off x="5878547" y="1373939"/>
              <a:ext cx="5501224" cy="405362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51" name="Grafico 50">
                <a:extLst>
                  <a:ext uri="{FF2B5EF4-FFF2-40B4-BE49-F238E27FC236}">
                    <a16:creationId xmlns:a16="http://schemas.microsoft.com/office/drawing/2014/main" id="{A985D6C9-218C-479D-949D-9C2F0F3C5C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78547" y="1373939"/>
                <a:ext cx="5501224" cy="4053622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Rectangle 24">
            <a:extLst>
              <a:ext uri="{FF2B5EF4-FFF2-40B4-BE49-F238E27FC236}">
                <a16:creationId xmlns:a16="http://schemas.microsoft.com/office/drawing/2014/main" id="{4612D891-F39A-4DC5-B6F0-F9D122B71912}"/>
              </a:ext>
            </a:extLst>
          </p:cNvPr>
          <p:cNvSpPr txBox="1">
            <a:spLocks noChangeArrowheads="1"/>
          </p:cNvSpPr>
          <p:nvPr/>
        </p:nvSpPr>
        <p:spPr>
          <a:xfrm>
            <a:off x="414864" y="3433"/>
            <a:ext cx="12134807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000" b="1" dirty="0">
                <a:latin typeface="Arial" charset="0"/>
                <a:cs typeface="Arial" charset="0"/>
              </a:rPr>
              <a:t>IL LIBERO MERCATO DELL’ENERGIA ELETTRICA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48760B64-6548-4687-93AD-D522A4A37FB6}"/>
              </a:ext>
            </a:extLst>
          </p:cNvPr>
          <p:cNvGrpSpPr/>
          <p:nvPr/>
        </p:nvGrpSpPr>
        <p:grpSpPr>
          <a:xfrm>
            <a:off x="915037" y="3399078"/>
            <a:ext cx="1189351" cy="1172466"/>
            <a:chOff x="8978234" y="4070502"/>
            <a:chExt cx="1346865" cy="1327744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3CFF60A4-309D-40DC-B938-CD3B99B9737B}"/>
                </a:ext>
              </a:extLst>
            </p:cNvPr>
            <p:cNvGrpSpPr/>
            <p:nvPr/>
          </p:nvGrpSpPr>
          <p:grpSpPr>
            <a:xfrm>
              <a:off x="8978234" y="4070502"/>
              <a:ext cx="1346865" cy="1327744"/>
              <a:chOff x="5982237" y="910304"/>
              <a:chExt cx="1131061" cy="1125042"/>
            </a:xfrm>
            <a:solidFill>
              <a:srgbClr val="FF6600"/>
            </a:solidFill>
          </p:grpSpPr>
          <p:sp>
            <p:nvSpPr>
              <p:cNvPr id="13" name="Google Shape;166;p23">
                <a:extLst>
                  <a:ext uri="{FF2B5EF4-FFF2-40B4-BE49-F238E27FC236}">
                    <a16:creationId xmlns:a16="http://schemas.microsoft.com/office/drawing/2014/main" id="{97D9A1AB-814C-4557-8057-9EE3EFA34FAB}"/>
                  </a:ext>
                </a:extLst>
              </p:cNvPr>
              <p:cNvSpPr/>
              <p:nvPr/>
            </p:nvSpPr>
            <p:spPr>
              <a:xfrm>
                <a:off x="6064929" y="995625"/>
                <a:ext cx="958500" cy="958500"/>
              </a:xfrm>
              <a:prstGeom prst="ellipse">
                <a:avLst/>
              </a:pr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72;p23">
                <a:extLst>
                  <a:ext uri="{FF2B5EF4-FFF2-40B4-BE49-F238E27FC236}">
                    <a16:creationId xmlns:a16="http://schemas.microsoft.com/office/drawing/2014/main" id="{24E2B183-3402-444F-9F10-E28D5B5DF526}"/>
                  </a:ext>
                </a:extLst>
              </p:cNvPr>
              <p:cNvSpPr/>
              <p:nvPr/>
            </p:nvSpPr>
            <p:spPr>
              <a:xfrm>
                <a:off x="5983991" y="910304"/>
                <a:ext cx="1127552" cy="571398"/>
              </a:xfrm>
              <a:custGeom>
                <a:avLst/>
                <a:gdLst/>
                <a:ahLst/>
                <a:cxnLst/>
                <a:rect l="l" t="t" r="r" b="b"/>
                <a:pathLst>
                  <a:path w="28919" h="14655" extrusionOk="0">
                    <a:moveTo>
                      <a:pt x="14462" y="0"/>
                    </a:moveTo>
                    <a:cubicBezTo>
                      <a:pt x="6486" y="0"/>
                      <a:pt x="1" y="6485"/>
                      <a:pt x="1" y="14456"/>
                    </a:cubicBezTo>
                    <a:cubicBezTo>
                      <a:pt x="1" y="14569"/>
                      <a:pt x="87" y="14655"/>
                      <a:pt x="200" y="14655"/>
                    </a:cubicBezTo>
                    <a:cubicBezTo>
                      <a:pt x="307" y="14655"/>
                      <a:pt x="393" y="14569"/>
                      <a:pt x="393" y="14456"/>
                    </a:cubicBezTo>
                    <a:cubicBezTo>
                      <a:pt x="393" y="6706"/>
                      <a:pt x="6707" y="392"/>
                      <a:pt x="14462" y="392"/>
                    </a:cubicBezTo>
                    <a:cubicBezTo>
                      <a:pt x="22218" y="392"/>
                      <a:pt x="28526" y="6706"/>
                      <a:pt x="28526" y="14456"/>
                    </a:cubicBezTo>
                    <a:cubicBezTo>
                      <a:pt x="28526" y="14569"/>
                      <a:pt x="28612" y="14655"/>
                      <a:pt x="28725" y="14655"/>
                    </a:cubicBezTo>
                    <a:cubicBezTo>
                      <a:pt x="28833" y="14655"/>
                      <a:pt x="28919" y="14569"/>
                      <a:pt x="28919" y="14456"/>
                    </a:cubicBezTo>
                    <a:cubicBezTo>
                      <a:pt x="28919" y="6485"/>
                      <a:pt x="22433" y="0"/>
                      <a:pt x="14462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73;p23">
                <a:extLst>
                  <a:ext uri="{FF2B5EF4-FFF2-40B4-BE49-F238E27FC236}">
                    <a16:creationId xmlns:a16="http://schemas.microsoft.com/office/drawing/2014/main" id="{B0D4A115-F974-48D5-BCEB-184A868363D1}"/>
                  </a:ext>
                </a:extLst>
              </p:cNvPr>
              <p:cNvSpPr/>
              <p:nvPr/>
            </p:nvSpPr>
            <p:spPr>
              <a:xfrm>
                <a:off x="5982237" y="1461764"/>
                <a:ext cx="1131061" cy="573582"/>
              </a:xfrm>
              <a:custGeom>
                <a:avLst/>
                <a:gdLst/>
                <a:ahLst/>
                <a:cxnLst/>
                <a:rect l="l" t="t" r="r" b="b"/>
                <a:pathLst>
                  <a:path w="29009" h="14711" extrusionOk="0">
                    <a:moveTo>
                      <a:pt x="245" y="0"/>
                    </a:moveTo>
                    <a:cubicBezTo>
                      <a:pt x="108" y="0"/>
                      <a:pt x="1" y="124"/>
                      <a:pt x="1" y="260"/>
                    </a:cubicBezTo>
                    <a:cubicBezTo>
                      <a:pt x="1" y="397"/>
                      <a:pt x="108" y="505"/>
                      <a:pt x="245" y="505"/>
                    </a:cubicBezTo>
                    <a:cubicBezTo>
                      <a:pt x="375" y="505"/>
                      <a:pt x="488" y="397"/>
                      <a:pt x="488" y="260"/>
                    </a:cubicBezTo>
                    <a:lnTo>
                      <a:pt x="488" y="226"/>
                    </a:lnTo>
                    <a:cubicBezTo>
                      <a:pt x="488" y="97"/>
                      <a:pt x="375" y="0"/>
                      <a:pt x="245" y="0"/>
                    </a:cubicBezTo>
                    <a:close/>
                    <a:moveTo>
                      <a:pt x="28765" y="90"/>
                    </a:moveTo>
                    <a:cubicBezTo>
                      <a:pt x="28634" y="90"/>
                      <a:pt x="28526" y="205"/>
                      <a:pt x="28526" y="335"/>
                    </a:cubicBezTo>
                    <a:lnTo>
                      <a:pt x="28765" y="369"/>
                    </a:lnTo>
                    <a:lnTo>
                      <a:pt x="28521" y="362"/>
                    </a:lnTo>
                    <a:lnTo>
                      <a:pt x="28521" y="362"/>
                    </a:lnTo>
                    <a:cubicBezTo>
                      <a:pt x="28521" y="499"/>
                      <a:pt x="28629" y="613"/>
                      <a:pt x="28765" y="613"/>
                    </a:cubicBezTo>
                    <a:cubicBezTo>
                      <a:pt x="28901" y="613"/>
                      <a:pt x="29008" y="505"/>
                      <a:pt x="29008" y="375"/>
                    </a:cubicBezTo>
                    <a:lnTo>
                      <a:pt x="29008" y="335"/>
                    </a:lnTo>
                    <a:cubicBezTo>
                      <a:pt x="29008" y="205"/>
                      <a:pt x="28901" y="90"/>
                      <a:pt x="28765" y="90"/>
                    </a:cubicBezTo>
                    <a:close/>
                    <a:moveTo>
                      <a:pt x="345" y="1649"/>
                    </a:moveTo>
                    <a:cubicBezTo>
                      <a:pt x="334" y="1649"/>
                      <a:pt x="324" y="1649"/>
                      <a:pt x="313" y="1651"/>
                    </a:cubicBezTo>
                    <a:cubicBezTo>
                      <a:pt x="177" y="1668"/>
                      <a:pt x="85" y="1804"/>
                      <a:pt x="98" y="1935"/>
                    </a:cubicBezTo>
                    <a:cubicBezTo>
                      <a:pt x="114" y="2059"/>
                      <a:pt x="216" y="2156"/>
                      <a:pt x="341" y="2156"/>
                    </a:cubicBezTo>
                    <a:lnTo>
                      <a:pt x="363" y="2156"/>
                    </a:lnTo>
                    <a:cubicBezTo>
                      <a:pt x="499" y="2139"/>
                      <a:pt x="596" y="2020"/>
                      <a:pt x="585" y="1883"/>
                    </a:cubicBezTo>
                    <a:lnTo>
                      <a:pt x="580" y="1849"/>
                    </a:lnTo>
                    <a:cubicBezTo>
                      <a:pt x="563" y="1729"/>
                      <a:pt x="462" y="1649"/>
                      <a:pt x="345" y="1649"/>
                    </a:cubicBezTo>
                    <a:close/>
                    <a:moveTo>
                      <a:pt x="28652" y="1744"/>
                    </a:moveTo>
                    <a:cubicBezTo>
                      <a:pt x="28536" y="1744"/>
                      <a:pt x="28434" y="1834"/>
                      <a:pt x="28419" y="1951"/>
                    </a:cubicBezTo>
                    <a:lnTo>
                      <a:pt x="28412" y="1991"/>
                    </a:lnTo>
                    <a:cubicBezTo>
                      <a:pt x="28401" y="2122"/>
                      <a:pt x="28498" y="2229"/>
                      <a:pt x="28629" y="2247"/>
                    </a:cubicBezTo>
                    <a:lnTo>
                      <a:pt x="28657" y="2247"/>
                    </a:lnTo>
                    <a:cubicBezTo>
                      <a:pt x="28776" y="2247"/>
                      <a:pt x="28889" y="2145"/>
                      <a:pt x="28901" y="2020"/>
                    </a:cubicBezTo>
                    <a:cubicBezTo>
                      <a:pt x="28917" y="1883"/>
                      <a:pt x="28827" y="1765"/>
                      <a:pt x="28691" y="1747"/>
                    </a:cubicBezTo>
                    <a:cubicBezTo>
                      <a:pt x="28678" y="1745"/>
                      <a:pt x="28665" y="1744"/>
                      <a:pt x="28652" y="1744"/>
                    </a:cubicBezTo>
                    <a:close/>
                    <a:moveTo>
                      <a:pt x="634" y="3276"/>
                    </a:moveTo>
                    <a:cubicBezTo>
                      <a:pt x="612" y="3276"/>
                      <a:pt x="590" y="3279"/>
                      <a:pt x="567" y="3284"/>
                    </a:cubicBezTo>
                    <a:cubicBezTo>
                      <a:pt x="438" y="3319"/>
                      <a:pt x="358" y="3460"/>
                      <a:pt x="392" y="3591"/>
                    </a:cubicBezTo>
                    <a:cubicBezTo>
                      <a:pt x="415" y="3705"/>
                      <a:pt x="517" y="3784"/>
                      <a:pt x="630" y="3784"/>
                    </a:cubicBezTo>
                    <a:cubicBezTo>
                      <a:pt x="648" y="3784"/>
                      <a:pt x="664" y="3779"/>
                      <a:pt x="682" y="3779"/>
                    </a:cubicBezTo>
                    <a:cubicBezTo>
                      <a:pt x="812" y="3750"/>
                      <a:pt x="897" y="3619"/>
                      <a:pt x="868" y="3489"/>
                    </a:cubicBezTo>
                    <a:lnTo>
                      <a:pt x="857" y="3449"/>
                    </a:lnTo>
                    <a:cubicBezTo>
                      <a:pt x="834" y="3341"/>
                      <a:pt x="740" y="3276"/>
                      <a:pt x="634" y="3276"/>
                    </a:cubicBezTo>
                    <a:close/>
                    <a:moveTo>
                      <a:pt x="28363" y="3368"/>
                    </a:moveTo>
                    <a:cubicBezTo>
                      <a:pt x="28255" y="3368"/>
                      <a:pt x="28158" y="3441"/>
                      <a:pt x="28129" y="3551"/>
                    </a:cubicBezTo>
                    <a:lnTo>
                      <a:pt x="28118" y="3585"/>
                    </a:lnTo>
                    <a:cubicBezTo>
                      <a:pt x="28089" y="3716"/>
                      <a:pt x="28168" y="3829"/>
                      <a:pt x="28299" y="3863"/>
                    </a:cubicBezTo>
                    <a:cubicBezTo>
                      <a:pt x="28317" y="3869"/>
                      <a:pt x="28333" y="3869"/>
                      <a:pt x="28351" y="3869"/>
                    </a:cubicBezTo>
                    <a:cubicBezTo>
                      <a:pt x="28464" y="3869"/>
                      <a:pt x="28571" y="3784"/>
                      <a:pt x="28600" y="3677"/>
                    </a:cubicBezTo>
                    <a:cubicBezTo>
                      <a:pt x="28634" y="3546"/>
                      <a:pt x="28555" y="3410"/>
                      <a:pt x="28424" y="3376"/>
                    </a:cubicBezTo>
                    <a:cubicBezTo>
                      <a:pt x="28404" y="3370"/>
                      <a:pt x="28383" y="3368"/>
                      <a:pt x="28363" y="3368"/>
                    </a:cubicBezTo>
                    <a:close/>
                    <a:moveTo>
                      <a:pt x="1091" y="4848"/>
                    </a:moveTo>
                    <a:cubicBezTo>
                      <a:pt x="1064" y="4848"/>
                      <a:pt x="1037" y="4853"/>
                      <a:pt x="1010" y="4863"/>
                    </a:cubicBezTo>
                    <a:cubicBezTo>
                      <a:pt x="886" y="4908"/>
                      <a:pt x="818" y="5049"/>
                      <a:pt x="863" y="5174"/>
                    </a:cubicBezTo>
                    <a:lnTo>
                      <a:pt x="874" y="5208"/>
                    </a:lnTo>
                    <a:cubicBezTo>
                      <a:pt x="915" y="5305"/>
                      <a:pt x="1004" y="5366"/>
                      <a:pt x="1106" y="5366"/>
                    </a:cubicBezTo>
                    <a:cubicBezTo>
                      <a:pt x="1135" y="5366"/>
                      <a:pt x="1158" y="5361"/>
                      <a:pt x="1187" y="5350"/>
                    </a:cubicBezTo>
                    <a:cubicBezTo>
                      <a:pt x="1316" y="5305"/>
                      <a:pt x="1379" y="5169"/>
                      <a:pt x="1334" y="5038"/>
                    </a:cubicBezTo>
                    <a:lnTo>
                      <a:pt x="1323" y="5010"/>
                    </a:lnTo>
                    <a:cubicBezTo>
                      <a:pt x="1287" y="4911"/>
                      <a:pt x="1191" y="4848"/>
                      <a:pt x="1091" y="4848"/>
                    </a:cubicBezTo>
                    <a:close/>
                    <a:moveTo>
                      <a:pt x="27880" y="4949"/>
                    </a:moveTo>
                    <a:cubicBezTo>
                      <a:pt x="27781" y="4949"/>
                      <a:pt x="27687" y="5009"/>
                      <a:pt x="27652" y="5106"/>
                    </a:cubicBezTo>
                    <a:lnTo>
                      <a:pt x="27641" y="5140"/>
                    </a:lnTo>
                    <a:cubicBezTo>
                      <a:pt x="27590" y="5264"/>
                      <a:pt x="27658" y="5407"/>
                      <a:pt x="27783" y="5452"/>
                    </a:cubicBezTo>
                    <a:cubicBezTo>
                      <a:pt x="27812" y="5463"/>
                      <a:pt x="27840" y="5468"/>
                      <a:pt x="27867" y="5468"/>
                    </a:cubicBezTo>
                    <a:cubicBezTo>
                      <a:pt x="27964" y="5468"/>
                      <a:pt x="28061" y="5407"/>
                      <a:pt x="28095" y="5311"/>
                    </a:cubicBezTo>
                    <a:lnTo>
                      <a:pt x="28106" y="5282"/>
                    </a:lnTo>
                    <a:cubicBezTo>
                      <a:pt x="28152" y="5151"/>
                      <a:pt x="28089" y="5015"/>
                      <a:pt x="27964" y="4965"/>
                    </a:cubicBezTo>
                    <a:cubicBezTo>
                      <a:pt x="27936" y="4954"/>
                      <a:pt x="27908" y="4949"/>
                      <a:pt x="27880" y="4949"/>
                    </a:cubicBezTo>
                    <a:close/>
                    <a:moveTo>
                      <a:pt x="1748" y="6370"/>
                    </a:moveTo>
                    <a:cubicBezTo>
                      <a:pt x="1712" y="6370"/>
                      <a:pt x="1675" y="6378"/>
                      <a:pt x="1640" y="6394"/>
                    </a:cubicBezTo>
                    <a:cubicBezTo>
                      <a:pt x="1520" y="6456"/>
                      <a:pt x="1470" y="6604"/>
                      <a:pt x="1533" y="6723"/>
                    </a:cubicBezTo>
                    <a:lnTo>
                      <a:pt x="1544" y="6751"/>
                    </a:lnTo>
                    <a:cubicBezTo>
                      <a:pt x="1588" y="6837"/>
                      <a:pt x="1674" y="6887"/>
                      <a:pt x="1766" y="6887"/>
                    </a:cubicBezTo>
                    <a:cubicBezTo>
                      <a:pt x="1800" y="6887"/>
                      <a:pt x="1839" y="6876"/>
                      <a:pt x="1873" y="6859"/>
                    </a:cubicBezTo>
                    <a:cubicBezTo>
                      <a:pt x="1992" y="6796"/>
                      <a:pt x="2043" y="6654"/>
                      <a:pt x="1981" y="6536"/>
                    </a:cubicBezTo>
                    <a:lnTo>
                      <a:pt x="1963" y="6502"/>
                    </a:lnTo>
                    <a:cubicBezTo>
                      <a:pt x="1923" y="6417"/>
                      <a:pt x="1837" y="6370"/>
                      <a:pt x="1748" y="6370"/>
                    </a:cubicBezTo>
                    <a:close/>
                    <a:moveTo>
                      <a:pt x="27215" y="6464"/>
                    </a:moveTo>
                    <a:cubicBezTo>
                      <a:pt x="27126" y="6464"/>
                      <a:pt x="27039" y="6514"/>
                      <a:pt x="26995" y="6599"/>
                    </a:cubicBezTo>
                    <a:lnTo>
                      <a:pt x="27199" y="6735"/>
                    </a:lnTo>
                    <a:lnTo>
                      <a:pt x="27199" y="6735"/>
                    </a:lnTo>
                    <a:lnTo>
                      <a:pt x="26982" y="6626"/>
                    </a:lnTo>
                    <a:lnTo>
                      <a:pt x="26982" y="6626"/>
                    </a:lnTo>
                    <a:cubicBezTo>
                      <a:pt x="26921" y="6746"/>
                      <a:pt x="26966" y="6893"/>
                      <a:pt x="27085" y="6950"/>
                    </a:cubicBezTo>
                    <a:cubicBezTo>
                      <a:pt x="27125" y="6973"/>
                      <a:pt x="27159" y="6978"/>
                      <a:pt x="27199" y="6978"/>
                    </a:cubicBezTo>
                    <a:cubicBezTo>
                      <a:pt x="27289" y="6978"/>
                      <a:pt x="27375" y="6932"/>
                      <a:pt x="27414" y="6848"/>
                    </a:cubicBezTo>
                    <a:lnTo>
                      <a:pt x="27432" y="6814"/>
                    </a:lnTo>
                    <a:cubicBezTo>
                      <a:pt x="27493" y="6694"/>
                      <a:pt x="27443" y="6552"/>
                      <a:pt x="27323" y="6490"/>
                    </a:cubicBezTo>
                    <a:cubicBezTo>
                      <a:pt x="27288" y="6472"/>
                      <a:pt x="27252" y="6464"/>
                      <a:pt x="27215" y="6464"/>
                    </a:cubicBezTo>
                    <a:close/>
                    <a:moveTo>
                      <a:pt x="2570" y="7801"/>
                    </a:moveTo>
                    <a:cubicBezTo>
                      <a:pt x="2526" y="7801"/>
                      <a:pt x="2481" y="7814"/>
                      <a:pt x="2440" y="7840"/>
                    </a:cubicBezTo>
                    <a:cubicBezTo>
                      <a:pt x="2326" y="7914"/>
                      <a:pt x="2298" y="8068"/>
                      <a:pt x="2371" y="8181"/>
                    </a:cubicBezTo>
                    <a:lnTo>
                      <a:pt x="2389" y="8209"/>
                    </a:lnTo>
                    <a:cubicBezTo>
                      <a:pt x="2434" y="8277"/>
                      <a:pt x="2514" y="8317"/>
                      <a:pt x="2593" y="8317"/>
                    </a:cubicBezTo>
                    <a:cubicBezTo>
                      <a:pt x="2638" y="8317"/>
                      <a:pt x="2685" y="8306"/>
                      <a:pt x="2724" y="8277"/>
                    </a:cubicBezTo>
                    <a:cubicBezTo>
                      <a:pt x="2837" y="8204"/>
                      <a:pt x="2871" y="8050"/>
                      <a:pt x="2798" y="7937"/>
                    </a:cubicBezTo>
                    <a:lnTo>
                      <a:pt x="2774" y="7914"/>
                    </a:lnTo>
                    <a:cubicBezTo>
                      <a:pt x="2727" y="7841"/>
                      <a:pt x="2650" y="7801"/>
                      <a:pt x="2570" y="7801"/>
                    </a:cubicBezTo>
                    <a:close/>
                    <a:moveTo>
                      <a:pt x="26374" y="7891"/>
                    </a:moveTo>
                    <a:cubicBezTo>
                      <a:pt x="26295" y="7891"/>
                      <a:pt x="26218" y="7928"/>
                      <a:pt x="26172" y="8000"/>
                    </a:cubicBezTo>
                    <a:lnTo>
                      <a:pt x="26359" y="8158"/>
                    </a:lnTo>
                    <a:lnTo>
                      <a:pt x="26160" y="8021"/>
                    </a:lnTo>
                    <a:lnTo>
                      <a:pt x="26160" y="8021"/>
                    </a:lnTo>
                    <a:cubicBezTo>
                      <a:pt x="26081" y="8136"/>
                      <a:pt x="26110" y="8288"/>
                      <a:pt x="26223" y="8362"/>
                    </a:cubicBezTo>
                    <a:cubicBezTo>
                      <a:pt x="26262" y="8390"/>
                      <a:pt x="26314" y="8403"/>
                      <a:pt x="26359" y="8403"/>
                    </a:cubicBezTo>
                    <a:cubicBezTo>
                      <a:pt x="26438" y="8403"/>
                      <a:pt x="26513" y="8369"/>
                      <a:pt x="26563" y="8294"/>
                    </a:cubicBezTo>
                    <a:lnTo>
                      <a:pt x="26581" y="8267"/>
                    </a:lnTo>
                    <a:cubicBezTo>
                      <a:pt x="26654" y="8152"/>
                      <a:pt x="26626" y="8005"/>
                      <a:pt x="26513" y="7932"/>
                    </a:cubicBezTo>
                    <a:cubicBezTo>
                      <a:pt x="26470" y="7904"/>
                      <a:pt x="26422" y="7891"/>
                      <a:pt x="26374" y="7891"/>
                    </a:cubicBezTo>
                    <a:close/>
                    <a:moveTo>
                      <a:pt x="3573" y="9135"/>
                    </a:moveTo>
                    <a:cubicBezTo>
                      <a:pt x="3516" y="9135"/>
                      <a:pt x="3458" y="9156"/>
                      <a:pt x="3410" y="9197"/>
                    </a:cubicBezTo>
                    <a:cubicBezTo>
                      <a:pt x="3308" y="9281"/>
                      <a:pt x="3303" y="9446"/>
                      <a:pt x="3393" y="9548"/>
                    </a:cubicBezTo>
                    <a:cubicBezTo>
                      <a:pt x="3439" y="9610"/>
                      <a:pt x="3507" y="9644"/>
                      <a:pt x="3581" y="9644"/>
                    </a:cubicBezTo>
                    <a:cubicBezTo>
                      <a:pt x="3631" y="9644"/>
                      <a:pt x="3688" y="9621"/>
                      <a:pt x="3733" y="9587"/>
                    </a:cubicBezTo>
                    <a:cubicBezTo>
                      <a:pt x="3835" y="9503"/>
                      <a:pt x="3853" y="9349"/>
                      <a:pt x="3774" y="9247"/>
                    </a:cubicBezTo>
                    <a:lnTo>
                      <a:pt x="3745" y="9220"/>
                    </a:lnTo>
                    <a:cubicBezTo>
                      <a:pt x="3700" y="9162"/>
                      <a:pt x="3637" y="9135"/>
                      <a:pt x="3573" y="9135"/>
                    </a:cubicBezTo>
                    <a:close/>
                    <a:moveTo>
                      <a:pt x="25382" y="9209"/>
                    </a:moveTo>
                    <a:cubicBezTo>
                      <a:pt x="25314" y="9209"/>
                      <a:pt x="25246" y="9237"/>
                      <a:pt x="25196" y="9293"/>
                    </a:cubicBezTo>
                    <a:lnTo>
                      <a:pt x="25173" y="9322"/>
                    </a:lnTo>
                    <a:cubicBezTo>
                      <a:pt x="25088" y="9424"/>
                      <a:pt x="25110" y="9566"/>
                      <a:pt x="25212" y="9650"/>
                    </a:cubicBezTo>
                    <a:cubicBezTo>
                      <a:pt x="25259" y="9689"/>
                      <a:pt x="25309" y="9707"/>
                      <a:pt x="25366" y="9707"/>
                    </a:cubicBezTo>
                    <a:cubicBezTo>
                      <a:pt x="25440" y="9707"/>
                      <a:pt x="25513" y="9673"/>
                      <a:pt x="25565" y="9610"/>
                    </a:cubicBezTo>
                    <a:cubicBezTo>
                      <a:pt x="25655" y="9514"/>
                      <a:pt x="25644" y="9356"/>
                      <a:pt x="25542" y="9270"/>
                    </a:cubicBezTo>
                    <a:cubicBezTo>
                      <a:pt x="25495" y="9229"/>
                      <a:pt x="25439" y="9209"/>
                      <a:pt x="25382" y="9209"/>
                    </a:cubicBezTo>
                    <a:close/>
                    <a:moveTo>
                      <a:pt x="4709" y="10340"/>
                    </a:moveTo>
                    <a:cubicBezTo>
                      <a:pt x="4644" y="10340"/>
                      <a:pt x="4578" y="10369"/>
                      <a:pt x="4528" y="10422"/>
                    </a:cubicBezTo>
                    <a:cubicBezTo>
                      <a:pt x="4437" y="10519"/>
                      <a:pt x="4448" y="10683"/>
                      <a:pt x="4545" y="10773"/>
                    </a:cubicBezTo>
                    <a:lnTo>
                      <a:pt x="4715" y="10603"/>
                    </a:lnTo>
                    <a:lnTo>
                      <a:pt x="4863" y="10404"/>
                    </a:lnTo>
                    <a:lnTo>
                      <a:pt x="4863" y="10404"/>
                    </a:lnTo>
                    <a:lnTo>
                      <a:pt x="4693" y="10581"/>
                    </a:lnTo>
                    <a:lnTo>
                      <a:pt x="4856" y="10399"/>
                    </a:lnTo>
                    <a:cubicBezTo>
                      <a:pt x="4814" y="10359"/>
                      <a:pt x="4762" y="10340"/>
                      <a:pt x="4709" y="10340"/>
                    </a:cubicBezTo>
                    <a:close/>
                    <a:moveTo>
                      <a:pt x="24240" y="10406"/>
                    </a:moveTo>
                    <a:cubicBezTo>
                      <a:pt x="24179" y="10406"/>
                      <a:pt x="24119" y="10429"/>
                      <a:pt x="24073" y="10472"/>
                    </a:cubicBezTo>
                    <a:lnTo>
                      <a:pt x="24055" y="10495"/>
                    </a:lnTo>
                    <a:cubicBezTo>
                      <a:pt x="23953" y="10587"/>
                      <a:pt x="23947" y="10739"/>
                      <a:pt x="24039" y="10836"/>
                    </a:cubicBezTo>
                    <a:cubicBezTo>
                      <a:pt x="24084" y="10888"/>
                      <a:pt x="24152" y="10915"/>
                      <a:pt x="24220" y="10915"/>
                    </a:cubicBezTo>
                    <a:cubicBezTo>
                      <a:pt x="24277" y="10915"/>
                      <a:pt x="24334" y="10893"/>
                      <a:pt x="24384" y="10854"/>
                    </a:cubicBezTo>
                    <a:lnTo>
                      <a:pt x="24408" y="10825"/>
                    </a:lnTo>
                    <a:cubicBezTo>
                      <a:pt x="24510" y="10734"/>
                      <a:pt x="24510" y="10581"/>
                      <a:pt x="24418" y="10485"/>
                    </a:cubicBezTo>
                    <a:cubicBezTo>
                      <a:pt x="24369" y="10432"/>
                      <a:pt x="24304" y="10406"/>
                      <a:pt x="24240" y="10406"/>
                    </a:cubicBezTo>
                    <a:close/>
                    <a:moveTo>
                      <a:pt x="5971" y="11405"/>
                    </a:moveTo>
                    <a:cubicBezTo>
                      <a:pt x="5898" y="11405"/>
                      <a:pt x="5826" y="11444"/>
                      <a:pt x="5775" y="11511"/>
                    </a:cubicBezTo>
                    <a:cubicBezTo>
                      <a:pt x="5696" y="11613"/>
                      <a:pt x="5725" y="11778"/>
                      <a:pt x="5833" y="11857"/>
                    </a:cubicBezTo>
                    <a:cubicBezTo>
                      <a:pt x="5878" y="11891"/>
                      <a:pt x="5929" y="11909"/>
                      <a:pt x="5980" y="11909"/>
                    </a:cubicBezTo>
                    <a:cubicBezTo>
                      <a:pt x="6055" y="11909"/>
                      <a:pt x="6128" y="11875"/>
                      <a:pt x="6173" y="11812"/>
                    </a:cubicBezTo>
                    <a:cubicBezTo>
                      <a:pt x="6259" y="11710"/>
                      <a:pt x="6236" y="11556"/>
                      <a:pt x="6134" y="11472"/>
                    </a:cubicBezTo>
                    <a:cubicBezTo>
                      <a:pt x="6128" y="11472"/>
                      <a:pt x="6099" y="11449"/>
                      <a:pt x="6099" y="11449"/>
                    </a:cubicBezTo>
                    <a:cubicBezTo>
                      <a:pt x="6059" y="11419"/>
                      <a:pt x="6015" y="11405"/>
                      <a:pt x="5971" y="11405"/>
                    </a:cubicBezTo>
                    <a:close/>
                    <a:moveTo>
                      <a:pt x="22969" y="11465"/>
                    </a:moveTo>
                    <a:cubicBezTo>
                      <a:pt x="22917" y="11465"/>
                      <a:pt x="22866" y="11482"/>
                      <a:pt x="22824" y="11517"/>
                    </a:cubicBezTo>
                    <a:lnTo>
                      <a:pt x="22802" y="11528"/>
                    </a:lnTo>
                    <a:cubicBezTo>
                      <a:pt x="22693" y="11608"/>
                      <a:pt x="22666" y="11760"/>
                      <a:pt x="22745" y="11868"/>
                    </a:cubicBezTo>
                    <a:cubicBezTo>
                      <a:pt x="22795" y="11936"/>
                      <a:pt x="22870" y="11970"/>
                      <a:pt x="22944" y="11970"/>
                    </a:cubicBezTo>
                    <a:cubicBezTo>
                      <a:pt x="22994" y="11970"/>
                      <a:pt x="23046" y="11954"/>
                      <a:pt x="23085" y="11925"/>
                    </a:cubicBezTo>
                    <a:lnTo>
                      <a:pt x="23120" y="11902"/>
                    </a:lnTo>
                    <a:cubicBezTo>
                      <a:pt x="23227" y="11818"/>
                      <a:pt x="23245" y="11664"/>
                      <a:pt x="23164" y="11562"/>
                    </a:cubicBezTo>
                    <a:cubicBezTo>
                      <a:pt x="23115" y="11499"/>
                      <a:pt x="23042" y="11465"/>
                      <a:pt x="22969" y="11465"/>
                    </a:cubicBezTo>
                    <a:close/>
                    <a:moveTo>
                      <a:pt x="7340" y="12319"/>
                    </a:moveTo>
                    <a:cubicBezTo>
                      <a:pt x="7259" y="12319"/>
                      <a:pt x="7183" y="12366"/>
                      <a:pt x="7137" y="12447"/>
                    </a:cubicBezTo>
                    <a:cubicBezTo>
                      <a:pt x="7069" y="12561"/>
                      <a:pt x="7121" y="12719"/>
                      <a:pt x="7239" y="12787"/>
                    </a:cubicBezTo>
                    <a:cubicBezTo>
                      <a:pt x="7280" y="12810"/>
                      <a:pt x="7319" y="12816"/>
                      <a:pt x="7359" y="12816"/>
                    </a:cubicBezTo>
                    <a:cubicBezTo>
                      <a:pt x="7443" y="12816"/>
                      <a:pt x="7524" y="12776"/>
                      <a:pt x="7569" y="12697"/>
                    </a:cubicBezTo>
                    <a:cubicBezTo>
                      <a:pt x="7637" y="12583"/>
                      <a:pt x="7603" y="12436"/>
                      <a:pt x="7484" y="12368"/>
                    </a:cubicBezTo>
                    <a:lnTo>
                      <a:pt x="7456" y="12351"/>
                    </a:lnTo>
                    <a:cubicBezTo>
                      <a:pt x="7417" y="12330"/>
                      <a:pt x="7378" y="12319"/>
                      <a:pt x="7340" y="12319"/>
                    </a:cubicBezTo>
                    <a:close/>
                    <a:moveTo>
                      <a:pt x="21586" y="12368"/>
                    </a:moveTo>
                    <a:cubicBezTo>
                      <a:pt x="21545" y="12368"/>
                      <a:pt x="21502" y="12379"/>
                      <a:pt x="21462" y="12402"/>
                    </a:cubicBezTo>
                    <a:lnTo>
                      <a:pt x="21434" y="12419"/>
                    </a:lnTo>
                    <a:cubicBezTo>
                      <a:pt x="21321" y="12481"/>
                      <a:pt x="21292" y="12624"/>
                      <a:pt x="21360" y="12742"/>
                    </a:cubicBezTo>
                    <a:cubicBezTo>
                      <a:pt x="21400" y="12816"/>
                      <a:pt x="21486" y="12855"/>
                      <a:pt x="21570" y="12855"/>
                    </a:cubicBezTo>
                    <a:cubicBezTo>
                      <a:pt x="21616" y="12855"/>
                      <a:pt x="21667" y="12844"/>
                      <a:pt x="21706" y="12821"/>
                    </a:cubicBezTo>
                    <a:cubicBezTo>
                      <a:pt x="21821" y="12760"/>
                      <a:pt x="21865" y="12606"/>
                      <a:pt x="21797" y="12493"/>
                    </a:cubicBezTo>
                    <a:cubicBezTo>
                      <a:pt x="21752" y="12413"/>
                      <a:pt x="21671" y="12368"/>
                      <a:pt x="21586" y="12368"/>
                    </a:cubicBezTo>
                    <a:close/>
                    <a:moveTo>
                      <a:pt x="8809" y="13063"/>
                    </a:moveTo>
                    <a:cubicBezTo>
                      <a:pt x="8716" y="13063"/>
                      <a:pt x="8627" y="13115"/>
                      <a:pt x="8584" y="13208"/>
                    </a:cubicBezTo>
                    <a:cubicBezTo>
                      <a:pt x="8527" y="13326"/>
                      <a:pt x="8584" y="13475"/>
                      <a:pt x="8710" y="13530"/>
                    </a:cubicBezTo>
                    <a:lnTo>
                      <a:pt x="8744" y="13543"/>
                    </a:lnTo>
                    <a:cubicBezTo>
                      <a:pt x="8778" y="13559"/>
                      <a:pt x="8805" y="13565"/>
                      <a:pt x="8834" y="13565"/>
                    </a:cubicBezTo>
                    <a:cubicBezTo>
                      <a:pt x="8930" y="13565"/>
                      <a:pt x="9021" y="13509"/>
                      <a:pt x="9061" y="13412"/>
                    </a:cubicBezTo>
                    <a:cubicBezTo>
                      <a:pt x="9111" y="13287"/>
                      <a:pt x="9056" y="13145"/>
                      <a:pt x="8930" y="13093"/>
                    </a:cubicBezTo>
                    <a:lnTo>
                      <a:pt x="8805" y="13304"/>
                    </a:lnTo>
                    <a:lnTo>
                      <a:pt x="8907" y="13083"/>
                    </a:lnTo>
                    <a:cubicBezTo>
                      <a:pt x="8875" y="13070"/>
                      <a:pt x="8842" y="13063"/>
                      <a:pt x="8809" y="13063"/>
                    </a:cubicBezTo>
                    <a:close/>
                    <a:moveTo>
                      <a:pt x="20105" y="13106"/>
                    </a:moveTo>
                    <a:cubicBezTo>
                      <a:pt x="20071" y="13106"/>
                      <a:pt x="20037" y="13113"/>
                      <a:pt x="20004" y="13127"/>
                    </a:cubicBezTo>
                    <a:lnTo>
                      <a:pt x="19982" y="13140"/>
                    </a:lnTo>
                    <a:cubicBezTo>
                      <a:pt x="19857" y="13190"/>
                      <a:pt x="19800" y="13332"/>
                      <a:pt x="19852" y="13457"/>
                    </a:cubicBezTo>
                    <a:cubicBezTo>
                      <a:pt x="19886" y="13548"/>
                      <a:pt x="19977" y="13604"/>
                      <a:pt x="20072" y="13604"/>
                    </a:cubicBezTo>
                    <a:cubicBezTo>
                      <a:pt x="20106" y="13604"/>
                      <a:pt x="20135" y="13599"/>
                      <a:pt x="20169" y="13588"/>
                    </a:cubicBezTo>
                    <a:lnTo>
                      <a:pt x="20203" y="13570"/>
                    </a:lnTo>
                    <a:cubicBezTo>
                      <a:pt x="20328" y="13520"/>
                      <a:pt x="20379" y="13373"/>
                      <a:pt x="20328" y="13253"/>
                    </a:cubicBezTo>
                    <a:cubicBezTo>
                      <a:pt x="20286" y="13160"/>
                      <a:pt x="20198" y="13106"/>
                      <a:pt x="20105" y="13106"/>
                    </a:cubicBezTo>
                    <a:close/>
                    <a:moveTo>
                      <a:pt x="10363" y="13636"/>
                    </a:moveTo>
                    <a:cubicBezTo>
                      <a:pt x="10259" y="13636"/>
                      <a:pt x="10160" y="13701"/>
                      <a:pt x="10127" y="13808"/>
                    </a:cubicBezTo>
                    <a:cubicBezTo>
                      <a:pt x="10088" y="13934"/>
                      <a:pt x="10156" y="14070"/>
                      <a:pt x="10286" y="14109"/>
                    </a:cubicBezTo>
                    <a:lnTo>
                      <a:pt x="10320" y="14121"/>
                    </a:lnTo>
                    <a:cubicBezTo>
                      <a:pt x="10344" y="14127"/>
                      <a:pt x="10365" y="14132"/>
                      <a:pt x="10389" y="14132"/>
                    </a:cubicBezTo>
                    <a:cubicBezTo>
                      <a:pt x="10496" y="14132"/>
                      <a:pt x="10593" y="14064"/>
                      <a:pt x="10621" y="13957"/>
                    </a:cubicBezTo>
                    <a:cubicBezTo>
                      <a:pt x="10661" y="13831"/>
                      <a:pt x="10587" y="13695"/>
                      <a:pt x="10462" y="13656"/>
                    </a:cubicBezTo>
                    <a:lnTo>
                      <a:pt x="10428" y="13645"/>
                    </a:lnTo>
                    <a:cubicBezTo>
                      <a:pt x="10406" y="13639"/>
                      <a:pt x="10384" y="13636"/>
                      <a:pt x="10363" y="13636"/>
                    </a:cubicBezTo>
                    <a:close/>
                    <a:moveTo>
                      <a:pt x="18546" y="13664"/>
                    </a:moveTo>
                    <a:cubicBezTo>
                      <a:pt x="18525" y="13664"/>
                      <a:pt x="18505" y="13667"/>
                      <a:pt x="18485" y="13672"/>
                    </a:cubicBezTo>
                    <a:lnTo>
                      <a:pt x="18445" y="13684"/>
                    </a:lnTo>
                    <a:cubicBezTo>
                      <a:pt x="18320" y="13724"/>
                      <a:pt x="18257" y="13855"/>
                      <a:pt x="18297" y="13985"/>
                    </a:cubicBezTo>
                    <a:cubicBezTo>
                      <a:pt x="18325" y="14093"/>
                      <a:pt x="18433" y="14155"/>
                      <a:pt x="18540" y="14155"/>
                    </a:cubicBezTo>
                    <a:cubicBezTo>
                      <a:pt x="18564" y="14155"/>
                      <a:pt x="18587" y="14149"/>
                      <a:pt x="18615" y="14143"/>
                    </a:cubicBezTo>
                    <a:cubicBezTo>
                      <a:pt x="18739" y="14109"/>
                      <a:pt x="18820" y="13973"/>
                      <a:pt x="18779" y="13842"/>
                    </a:cubicBezTo>
                    <a:cubicBezTo>
                      <a:pt x="18750" y="13734"/>
                      <a:pt x="18650" y="13664"/>
                      <a:pt x="18546" y="13664"/>
                    </a:cubicBezTo>
                    <a:close/>
                    <a:moveTo>
                      <a:pt x="11969" y="14021"/>
                    </a:moveTo>
                    <a:cubicBezTo>
                      <a:pt x="11850" y="14021"/>
                      <a:pt x="11748" y="14107"/>
                      <a:pt x="11727" y="14224"/>
                    </a:cubicBezTo>
                    <a:cubicBezTo>
                      <a:pt x="11705" y="14353"/>
                      <a:pt x="11790" y="14484"/>
                      <a:pt x="11926" y="14507"/>
                    </a:cubicBezTo>
                    <a:lnTo>
                      <a:pt x="11954" y="14512"/>
                    </a:lnTo>
                    <a:lnTo>
                      <a:pt x="11999" y="14512"/>
                    </a:lnTo>
                    <a:cubicBezTo>
                      <a:pt x="12114" y="14512"/>
                      <a:pt x="12216" y="14433"/>
                      <a:pt x="12238" y="14313"/>
                    </a:cubicBezTo>
                    <a:cubicBezTo>
                      <a:pt x="12261" y="14183"/>
                      <a:pt x="12175" y="14053"/>
                      <a:pt x="12039" y="14030"/>
                    </a:cubicBezTo>
                    <a:lnTo>
                      <a:pt x="12012" y="14025"/>
                    </a:lnTo>
                    <a:cubicBezTo>
                      <a:pt x="11997" y="14022"/>
                      <a:pt x="11983" y="14021"/>
                      <a:pt x="11969" y="14021"/>
                    </a:cubicBezTo>
                    <a:close/>
                    <a:moveTo>
                      <a:pt x="16932" y="14039"/>
                    </a:moveTo>
                    <a:cubicBezTo>
                      <a:pt x="16922" y="14039"/>
                      <a:pt x="16911" y="14040"/>
                      <a:pt x="16901" y="14041"/>
                    </a:cubicBezTo>
                    <a:lnTo>
                      <a:pt x="16862" y="14047"/>
                    </a:lnTo>
                    <a:cubicBezTo>
                      <a:pt x="16731" y="14075"/>
                      <a:pt x="16652" y="14200"/>
                      <a:pt x="16681" y="14331"/>
                    </a:cubicBezTo>
                    <a:cubicBezTo>
                      <a:pt x="16697" y="14450"/>
                      <a:pt x="16811" y="14530"/>
                      <a:pt x="16930" y="14530"/>
                    </a:cubicBezTo>
                    <a:cubicBezTo>
                      <a:pt x="16941" y="14530"/>
                      <a:pt x="16958" y="14530"/>
                      <a:pt x="16969" y="14523"/>
                    </a:cubicBezTo>
                    <a:cubicBezTo>
                      <a:pt x="17105" y="14507"/>
                      <a:pt x="17197" y="14381"/>
                      <a:pt x="17179" y="14251"/>
                    </a:cubicBezTo>
                    <a:cubicBezTo>
                      <a:pt x="17159" y="14125"/>
                      <a:pt x="17051" y="14039"/>
                      <a:pt x="16932" y="14039"/>
                    </a:cubicBezTo>
                    <a:close/>
                    <a:moveTo>
                      <a:pt x="13612" y="14217"/>
                    </a:moveTo>
                    <a:cubicBezTo>
                      <a:pt x="13486" y="14217"/>
                      <a:pt x="13389" y="14317"/>
                      <a:pt x="13384" y="14450"/>
                    </a:cubicBezTo>
                    <a:cubicBezTo>
                      <a:pt x="13373" y="14586"/>
                      <a:pt x="13492" y="14700"/>
                      <a:pt x="13628" y="14706"/>
                    </a:cubicBezTo>
                    <a:lnTo>
                      <a:pt x="13639" y="14706"/>
                    </a:lnTo>
                    <a:cubicBezTo>
                      <a:pt x="13769" y="14706"/>
                      <a:pt x="13877" y="14609"/>
                      <a:pt x="13884" y="14478"/>
                    </a:cubicBezTo>
                    <a:cubicBezTo>
                      <a:pt x="13889" y="14342"/>
                      <a:pt x="13787" y="14229"/>
                      <a:pt x="13656" y="14224"/>
                    </a:cubicBezTo>
                    <a:lnTo>
                      <a:pt x="13622" y="14217"/>
                    </a:lnTo>
                    <a:cubicBezTo>
                      <a:pt x="13619" y="14217"/>
                      <a:pt x="13616" y="14217"/>
                      <a:pt x="13612" y="14217"/>
                    </a:cubicBezTo>
                    <a:close/>
                    <a:moveTo>
                      <a:pt x="15306" y="14228"/>
                    </a:moveTo>
                    <a:cubicBezTo>
                      <a:pt x="15299" y="14228"/>
                      <a:pt x="15292" y="14228"/>
                      <a:pt x="15285" y="14229"/>
                    </a:cubicBezTo>
                    <a:lnTo>
                      <a:pt x="15245" y="14229"/>
                    </a:lnTo>
                    <a:cubicBezTo>
                      <a:pt x="15115" y="14234"/>
                      <a:pt x="15023" y="14347"/>
                      <a:pt x="15029" y="14484"/>
                    </a:cubicBezTo>
                    <a:cubicBezTo>
                      <a:pt x="15041" y="14614"/>
                      <a:pt x="15160" y="14711"/>
                      <a:pt x="15285" y="14711"/>
                    </a:cubicBezTo>
                    <a:lnTo>
                      <a:pt x="15301" y="14711"/>
                    </a:lnTo>
                    <a:cubicBezTo>
                      <a:pt x="15437" y="14711"/>
                      <a:pt x="15539" y="14598"/>
                      <a:pt x="15539" y="14462"/>
                    </a:cubicBezTo>
                    <a:cubicBezTo>
                      <a:pt x="15534" y="14333"/>
                      <a:pt x="15437" y="14228"/>
                      <a:pt x="15306" y="14228"/>
                    </a:cubicBezTo>
                    <a:close/>
                  </a:path>
                </a:pathLst>
              </a:custGeom>
              <a:solidFill>
                <a:srgbClr val="4F81BD"/>
              </a:solidFill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00523381-9F9D-4BC2-9FA5-A60A11CB433D}"/>
                </a:ext>
              </a:extLst>
            </p:cNvPr>
            <p:cNvSpPr/>
            <p:nvPr/>
          </p:nvSpPr>
          <p:spPr>
            <a:xfrm>
              <a:off x="9157680" y="4503407"/>
              <a:ext cx="1009905" cy="4935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25113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it-IT" sz="2400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661*</a:t>
              </a:r>
            </a:p>
          </p:txBody>
        </p:sp>
      </p:grpSp>
      <p:sp>
        <p:nvSpPr>
          <p:cNvPr id="16" name="Rettangolo 15">
            <a:extLst>
              <a:ext uri="{FF2B5EF4-FFF2-40B4-BE49-F238E27FC236}">
                <a16:creationId xmlns:a16="http://schemas.microsoft.com/office/drawing/2014/main" id="{FC63451C-95DB-4CAF-8290-512FFEDFD4F3}"/>
              </a:ext>
            </a:extLst>
          </p:cNvPr>
          <p:cNvSpPr/>
          <p:nvPr/>
        </p:nvSpPr>
        <p:spPr>
          <a:xfrm>
            <a:off x="2189498" y="3732952"/>
            <a:ext cx="3106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Segoe UI" charset="0"/>
                <a:ea typeface="Segoe UI" charset="0"/>
                <a:cs typeface="Segoe UI" charset="0"/>
              </a:rPr>
              <a:t>Le offerte uniche presenti nel mercato energetico in Liguria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88EA3D8-460F-4BE1-A20A-1A11CF0D854D}"/>
              </a:ext>
            </a:extLst>
          </p:cNvPr>
          <p:cNvGrpSpPr/>
          <p:nvPr/>
        </p:nvGrpSpPr>
        <p:grpSpPr>
          <a:xfrm>
            <a:off x="918727" y="4690229"/>
            <a:ext cx="1189351" cy="1172466"/>
            <a:chOff x="8978234" y="4070502"/>
            <a:chExt cx="1346865" cy="1327744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DC2E057E-7512-4748-8C36-87E96D90F7D2}"/>
                </a:ext>
              </a:extLst>
            </p:cNvPr>
            <p:cNvGrpSpPr/>
            <p:nvPr/>
          </p:nvGrpSpPr>
          <p:grpSpPr>
            <a:xfrm>
              <a:off x="8978234" y="4070502"/>
              <a:ext cx="1346865" cy="1327744"/>
              <a:chOff x="5982237" y="910304"/>
              <a:chExt cx="1131061" cy="1125042"/>
            </a:xfrm>
            <a:solidFill>
              <a:srgbClr val="FF6600"/>
            </a:solidFill>
          </p:grpSpPr>
          <p:sp>
            <p:nvSpPr>
              <p:cNvPr id="21" name="Google Shape;166;p23">
                <a:extLst>
                  <a:ext uri="{FF2B5EF4-FFF2-40B4-BE49-F238E27FC236}">
                    <a16:creationId xmlns:a16="http://schemas.microsoft.com/office/drawing/2014/main" id="{B16C7C7A-8DEF-4ACA-B7D6-1365676DD349}"/>
                  </a:ext>
                </a:extLst>
              </p:cNvPr>
              <p:cNvSpPr/>
              <p:nvPr/>
            </p:nvSpPr>
            <p:spPr>
              <a:xfrm>
                <a:off x="6064929" y="995625"/>
                <a:ext cx="958500" cy="958500"/>
              </a:xfrm>
              <a:prstGeom prst="ellipse">
                <a:avLst/>
              </a:pr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72;p23">
                <a:extLst>
                  <a:ext uri="{FF2B5EF4-FFF2-40B4-BE49-F238E27FC236}">
                    <a16:creationId xmlns:a16="http://schemas.microsoft.com/office/drawing/2014/main" id="{6962C197-A31F-4F88-8D39-37F02B809AA8}"/>
                  </a:ext>
                </a:extLst>
              </p:cNvPr>
              <p:cNvSpPr/>
              <p:nvPr/>
            </p:nvSpPr>
            <p:spPr>
              <a:xfrm>
                <a:off x="5983991" y="910304"/>
                <a:ext cx="1127552" cy="571398"/>
              </a:xfrm>
              <a:custGeom>
                <a:avLst/>
                <a:gdLst/>
                <a:ahLst/>
                <a:cxnLst/>
                <a:rect l="l" t="t" r="r" b="b"/>
                <a:pathLst>
                  <a:path w="28919" h="14655" extrusionOk="0">
                    <a:moveTo>
                      <a:pt x="14462" y="0"/>
                    </a:moveTo>
                    <a:cubicBezTo>
                      <a:pt x="6486" y="0"/>
                      <a:pt x="1" y="6485"/>
                      <a:pt x="1" y="14456"/>
                    </a:cubicBezTo>
                    <a:cubicBezTo>
                      <a:pt x="1" y="14569"/>
                      <a:pt x="87" y="14655"/>
                      <a:pt x="200" y="14655"/>
                    </a:cubicBezTo>
                    <a:cubicBezTo>
                      <a:pt x="307" y="14655"/>
                      <a:pt x="393" y="14569"/>
                      <a:pt x="393" y="14456"/>
                    </a:cubicBezTo>
                    <a:cubicBezTo>
                      <a:pt x="393" y="6706"/>
                      <a:pt x="6707" y="392"/>
                      <a:pt x="14462" y="392"/>
                    </a:cubicBezTo>
                    <a:cubicBezTo>
                      <a:pt x="22218" y="392"/>
                      <a:pt x="28526" y="6706"/>
                      <a:pt x="28526" y="14456"/>
                    </a:cubicBezTo>
                    <a:cubicBezTo>
                      <a:pt x="28526" y="14569"/>
                      <a:pt x="28612" y="14655"/>
                      <a:pt x="28725" y="14655"/>
                    </a:cubicBezTo>
                    <a:cubicBezTo>
                      <a:pt x="28833" y="14655"/>
                      <a:pt x="28919" y="14569"/>
                      <a:pt x="28919" y="14456"/>
                    </a:cubicBezTo>
                    <a:cubicBezTo>
                      <a:pt x="28919" y="6485"/>
                      <a:pt x="22433" y="0"/>
                      <a:pt x="14462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73;p23">
                <a:extLst>
                  <a:ext uri="{FF2B5EF4-FFF2-40B4-BE49-F238E27FC236}">
                    <a16:creationId xmlns:a16="http://schemas.microsoft.com/office/drawing/2014/main" id="{D22E5A00-AE60-42A2-A97B-F13F7C3E29EF}"/>
                  </a:ext>
                </a:extLst>
              </p:cNvPr>
              <p:cNvSpPr/>
              <p:nvPr/>
            </p:nvSpPr>
            <p:spPr>
              <a:xfrm>
                <a:off x="5982237" y="1461764"/>
                <a:ext cx="1131061" cy="573582"/>
              </a:xfrm>
              <a:custGeom>
                <a:avLst/>
                <a:gdLst/>
                <a:ahLst/>
                <a:cxnLst/>
                <a:rect l="l" t="t" r="r" b="b"/>
                <a:pathLst>
                  <a:path w="29009" h="14711" extrusionOk="0">
                    <a:moveTo>
                      <a:pt x="245" y="0"/>
                    </a:moveTo>
                    <a:cubicBezTo>
                      <a:pt x="108" y="0"/>
                      <a:pt x="1" y="124"/>
                      <a:pt x="1" y="260"/>
                    </a:cubicBezTo>
                    <a:cubicBezTo>
                      <a:pt x="1" y="397"/>
                      <a:pt x="108" y="505"/>
                      <a:pt x="245" y="505"/>
                    </a:cubicBezTo>
                    <a:cubicBezTo>
                      <a:pt x="375" y="505"/>
                      <a:pt x="488" y="397"/>
                      <a:pt x="488" y="260"/>
                    </a:cubicBezTo>
                    <a:lnTo>
                      <a:pt x="488" y="226"/>
                    </a:lnTo>
                    <a:cubicBezTo>
                      <a:pt x="488" y="97"/>
                      <a:pt x="375" y="0"/>
                      <a:pt x="245" y="0"/>
                    </a:cubicBezTo>
                    <a:close/>
                    <a:moveTo>
                      <a:pt x="28765" y="90"/>
                    </a:moveTo>
                    <a:cubicBezTo>
                      <a:pt x="28634" y="90"/>
                      <a:pt x="28526" y="205"/>
                      <a:pt x="28526" y="335"/>
                    </a:cubicBezTo>
                    <a:lnTo>
                      <a:pt x="28765" y="369"/>
                    </a:lnTo>
                    <a:lnTo>
                      <a:pt x="28521" y="362"/>
                    </a:lnTo>
                    <a:lnTo>
                      <a:pt x="28521" y="362"/>
                    </a:lnTo>
                    <a:cubicBezTo>
                      <a:pt x="28521" y="499"/>
                      <a:pt x="28629" y="613"/>
                      <a:pt x="28765" y="613"/>
                    </a:cubicBezTo>
                    <a:cubicBezTo>
                      <a:pt x="28901" y="613"/>
                      <a:pt x="29008" y="505"/>
                      <a:pt x="29008" y="375"/>
                    </a:cubicBezTo>
                    <a:lnTo>
                      <a:pt x="29008" y="335"/>
                    </a:lnTo>
                    <a:cubicBezTo>
                      <a:pt x="29008" y="205"/>
                      <a:pt x="28901" y="90"/>
                      <a:pt x="28765" y="90"/>
                    </a:cubicBezTo>
                    <a:close/>
                    <a:moveTo>
                      <a:pt x="345" y="1649"/>
                    </a:moveTo>
                    <a:cubicBezTo>
                      <a:pt x="334" y="1649"/>
                      <a:pt x="324" y="1649"/>
                      <a:pt x="313" y="1651"/>
                    </a:cubicBezTo>
                    <a:cubicBezTo>
                      <a:pt x="177" y="1668"/>
                      <a:pt x="85" y="1804"/>
                      <a:pt x="98" y="1935"/>
                    </a:cubicBezTo>
                    <a:cubicBezTo>
                      <a:pt x="114" y="2059"/>
                      <a:pt x="216" y="2156"/>
                      <a:pt x="341" y="2156"/>
                    </a:cubicBezTo>
                    <a:lnTo>
                      <a:pt x="363" y="2156"/>
                    </a:lnTo>
                    <a:cubicBezTo>
                      <a:pt x="499" y="2139"/>
                      <a:pt x="596" y="2020"/>
                      <a:pt x="585" y="1883"/>
                    </a:cubicBezTo>
                    <a:lnTo>
                      <a:pt x="580" y="1849"/>
                    </a:lnTo>
                    <a:cubicBezTo>
                      <a:pt x="563" y="1729"/>
                      <a:pt x="462" y="1649"/>
                      <a:pt x="345" y="1649"/>
                    </a:cubicBezTo>
                    <a:close/>
                    <a:moveTo>
                      <a:pt x="28652" y="1744"/>
                    </a:moveTo>
                    <a:cubicBezTo>
                      <a:pt x="28536" y="1744"/>
                      <a:pt x="28434" y="1834"/>
                      <a:pt x="28419" y="1951"/>
                    </a:cubicBezTo>
                    <a:lnTo>
                      <a:pt x="28412" y="1991"/>
                    </a:lnTo>
                    <a:cubicBezTo>
                      <a:pt x="28401" y="2122"/>
                      <a:pt x="28498" y="2229"/>
                      <a:pt x="28629" y="2247"/>
                    </a:cubicBezTo>
                    <a:lnTo>
                      <a:pt x="28657" y="2247"/>
                    </a:lnTo>
                    <a:cubicBezTo>
                      <a:pt x="28776" y="2247"/>
                      <a:pt x="28889" y="2145"/>
                      <a:pt x="28901" y="2020"/>
                    </a:cubicBezTo>
                    <a:cubicBezTo>
                      <a:pt x="28917" y="1883"/>
                      <a:pt x="28827" y="1765"/>
                      <a:pt x="28691" y="1747"/>
                    </a:cubicBezTo>
                    <a:cubicBezTo>
                      <a:pt x="28678" y="1745"/>
                      <a:pt x="28665" y="1744"/>
                      <a:pt x="28652" y="1744"/>
                    </a:cubicBezTo>
                    <a:close/>
                    <a:moveTo>
                      <a:pt x="634" y="3276"/>
                    </a:moveTo>
                    <a:cubicBezTo>
                      <a:pt x="612" y="3276"/>
                      <a:pt x="590" y="3279"/>
                      <a:pt x="567" y="3284"/>
                    </a:cubicBezTo>
                    <a:cubicBezTo>
                      <a:pt x="438" y="3319"/>
                      <a:pt x="358" y="3460"/>
                      <a:pt x="392" y="3591"/>
                    </a:cubicBezTo>
                    <a:cubicBezTo>
                      <a:pt x="415" y="3705"/>
                      <a:pt x="517" y="3784"/>
                      <a:pt x="630" y="3784"/>
                    </a:cubicBezTo>
                    <a:cubicBezTo>
                      <a:pt x="648" y="3784"/>
                      <a:pt x="664" y="3779"/>
                      <a:pt x="682" y="3779"/>
                    </a:cubicBezTo>
                    <a:cubicBezTo>
                      <a:pt x="812" y="3750"/>
                      <a:pt x="897" y="3619"/>
                      <a:pt x="868" y="3489"/>
                    </a:cubicBezTo>
                    <a:lnTo>
                      <a:pt x="857" y="3449"/>
                    </a:lnTo>
                    <a:cubicBezTo>
                      <a:pt x="834" y="3341"/>
                      <a:pt x="740" y="3276"/>
                      <a:pt x="634" y="3276"/>
                    </a:cubicBezTo>
                    <a:close/>
                    <a:moveTo>
                      <a:pt x="28363" y="3368"/>
                    </a:moveTo>
                    <a:cubicBezTo>
                      <a:pt x="28255" y="3368"/>
                      <a:pt x="28158" y="3441"/>
                      <a:pt x="28129" y="3551"/>
                    </a:cubicBezTo>
                    <a:lnTo>
                      <a:pt x="28118" y="3585"/>
                    </a:lnTo>
                    <a:cubicBezTo>
                      <a:pt x="28089" y="3716"/>
                      <a:pt x="28168" y="3829"/>
                      <a:pt x="28299" y="3863"/>
                    </a:cubicBezTo>
                    <a:cubicBezTo>
                      <a:pt x="28317" y="3869"/>
                      <a:pt x="28333" y="3869"/>
                      <a:pt x="28351" y="3869"/>
                    </a:cubicBezTo>
                    <a:cubicBezTo>
                      <a:pt x="28464" y="3869"/>
                      <a:pt x="28571" y="3784"/>
                      <a:pt x="28600" y="3677"/>
                    </a:cubicBezTo>
                    <a:cubicBezTo>
                      <a:pt x="28634" y="3546"/>
                      <a:pt x="28555" y="3410"/>
                      <a:pt x="28424" y="3376"/>
                    </a:cubicBezTo>
                    <a:cubicBezTo>
                      <a:pt x="28404" y="3370"/>
                      <a:pt x="28383" y="3368"/>
                      <a:pt x="28363" y="3368"/>
                    </a:cubicBezTo>
                    <a:close/>
                    <a:moveTo>
                      <a:pt x="1091" y="4848"/>
                    </a:moveTo>
                    <a:cubicBezTo>
                      <a:pt x="1064" y="4848"/>
                      <a:pt x="1037" y="4853"/>
                      <a:pt x="1010" y="4863"/>
                    </a:cubicBezTo>
                    <a:cubicBezTo>
                      <a:pt x="886" y="4908"/>
                      <a:pt x="818" y="5049"/>
                      <a:pt x="863" y="5174"/>
                    </a:cubicBezTo>
                    <a:lnTo>
                      <a:pt x="874" y="5208"/>
                    </a:lnTo>
                    <a:cubicBezTo>
                      <a:pt x="915" y="5305"/>
                      <a:pt x="1004" y="5366"/>
                      <a:pt x="1106" y="5366"/>
                    </a:cubicBezTo>
                    <a:cubicBezTo>
                      <a:pt x="1135" y="5366"/>
                      <a:pt x="1158" y="5361"/>
                      <a:pt x="1187" y="5350"/>
                    </a:cubicBezTo>
                    <a:cubicBezTo>
                      <a:pt x="1316" y="5305"/>
                      <a:pt x="1379" y="5169"/>
                      <a:pt x="1334" y="5038"/>
                    </a:cubicBezTo>
                    <a:lnTo>
                      <a:pt x="1323" y="5010"/>
                    </a:lnTo>
                    <a:cubicBezTo>
                      <a:pt x="1287" y="4911"/>
                      <a:pt x="1191" y="4848"/>
                      <a:pt x="1091" y="4848"/>
                    </a:cubicBezTo>
                    <a:close/>
                    <a:moveTo>
                      <a:pt x="27880" y="4949"/>
                    </a:moveTo>
                    <a:cubicBezTo>
                      <a:pt x="27781" y="4949"/>
                      <a:pt x="27687" y="5009"/>
                      <a:pt x="27652" y="5106"/>
                    </a:cubicBezTo>
                    <a:lnTo>
                      <a:pt x="27641" y="5140"/>
                    </a:lnTo>
                    <a:cubicBezTo>
                      <a:pt x="27590" y="5264"/>
                      <a:pt x="27658" y="5407"/>
                      <a:pt x="27783" y="5452"/>
                    </a:cubicBezTo>
                    <a:cubicBezTo>
                      <a:pt x="27812" y="5463"/>
                      <a:pt x="27840" y="5468"/>
                      <a:pt x="27867" y="5468"/>
                    </a:cubicBezTo>
                    <a:cubicBezTo>
                      <a:pt x="27964" y="5468"/>
                      <a:pt x="28061" y="5407"/>
                      <a:pt x="28095" y="5311"/>
                    </a:cubicBezTo>
                    <a:lnTo>
                      <a:pt x="28106" y="5282"/>
                    </a:lnTo>
                    <a:cubicBezTo>
                      <a:pt x="28152" y="5151"/>
                      <a:pt x="28089" y="5015"/>
                      <a:pt x="27964" y="4965"/>
                    </a:cubicBezTo>
                    <a:cubicBezTo>
                      <a:pt x="27936" y="4954"/>
                      <a:pt x="27908" y="4949"/>
                      <a:pt x="27880" y="4949"/>
                    </a:cubicBezTo>
                    <a:close/>
                    <a:moveTo>
                      <a:pt x="1748" y="6370"/>
                    </a:moveTo>
                    <a:cubicBezTo>
                      <a:pt x="1712" y="6370"/>
                      <a:pt x="1675" y="6378"/>
                      <a:pt x="1640" y="6394"/>
                    </a:cubicBezTo>
                    <a:cubicBezTo>
                      <a:pt x="1520" y="6456"/>
                      <a:pt x="1470" y="6604"/>
                      <a:pt x="1533" y="6723"/>
                    </a:cubicBezTo>
                    <a:lnTo>
                      <a:pt x="1544" y="6751"/>
                    </a:lnTo>
                    <a:cubicBezTo>
                      <a:pt x="1588" y="6837"/>
                      <a:pt x="1674" y="6887"/>
                      <a:pt x="1766" y="6887"/>
                    </a:cubicBezTo>
                    <a:cubicBezTo>
                      <a:pt x="1800" y="6887"/>
                      <a:pt x="1839" y="6876"/>
                      <a:pt x="1873" y="6859"/>
                    </a:cubicBezTo>
                    <a:cubicBezTo>
                      <a:pt x="1992" y="6796"/>
                      <a:pt x="2043" y="6654"/>
                      <a:pt x="1981" y="6536"/>
                    </a:cubicBezTo>
                    <a:lnTo>
                      <a:pt x="1963" y="6502"/>
                    </a:lnTo>
                    <a:cubicBezTo>
                      <a:pt x="1923" y="6417"/>
                      <a:pt x="1837" y="6370"/>
                      <a:pt x="1748" y="6370"/>
                    </a:cubicBezTo>
                    <a:close/>
                    <a:moveTo>
                      <a:pt x="27215" y="6464"/>
                    </a:moveTo>
                    <a:cubicBezTo>
                      <a:pt x="27126" y="6464"/>
                      <a:pt x="27039" y="6514"/>
                      <a:pt x="26995" y="6599"/>
                    </a:cubicBezTo>
                    <a:lnTo>
                      <a:pt x="27199" y="6735"/>
                    </a:lnTo>
                    <a:lnTo>
                      <a:pt x="27199" y="6735"/>
                    </a:lnTo>
                    <a:lnTo>
                      <a:pt x="26982" y="6626"/>
                    </a:lnTo>
                    <a:lnTo>
                      <a:pt x="26982" y="6626"/>
                    </a:lnTo>
                    <a:cubicBezTo>
                      <a:pt x="26921" y="6746"/>
                      <a:pt x="26966" y="6893"/>
                      <a:pt x="27085" y="6950"/>
                    </a:cubicBezTo>
                    <a:cubicBezTo>
                      <a:pt x="27125" y="6973"/>
                      <a:pt x="27159" y="6978"/>
                      <a:pt x="27199" y="6978"/>
                    </a:cubicBezTo>
                    <a:cubicBezTo>
                      <a:pt x="27289" y="6978"/>
                      <a:pt x="27375" y="6932"/>
                      <a:pt x="27414" y="6848"/>
                    </a:cubicBezTo>
                    <a:lnTo>
                      <a:pt x="27432" y="6814"/>
                    </a:lnTo>
                    <a:cubicBezTo>
                      <a:pt x="27493" y="6694"/>
                      <a:pt x="27443" y="6552"/>
                      <a:pt x="27323" y="6490"/>
                    </a:cubicBezTo>
                    <a:cubicBezTo>
                      <a:pt x="27288" y="6472"/>
                      <a:pt x="27252" y="6464"/>
                      <a:pt x="27215" y="6464"/>
                    </a:cubicBezTo>
                    <a:close/>
                    <a:moveTo>
                      <a:pt x="2570" y="7801"/>
                    </a:moveTo>
                    <a:cubicBezTo>
                      <a:pt x="2526" y="7801"/>
                      <a:pt x="2481" y="7814"/>
                      <a:pt x="2440" y="7840"/>
                    </a:cubicBezTo>
                    <a:cubicBezTo>
                      <a:pt x="2326" y="7914"/>
                      <a:pt x="2298" y="8068"/>
                      <a:pt x="2371" y="8181"/>
                    </a:cubicBezTo>
                    <a:lnTo>
                      <a:pt x="2389" y="8209"/>
                    </a:lnTo>
                    <a:cubicBezTo>
                      <a:pt x="2434" y="8277"/>
                      <a:pt x="2514" y="8317"/>
                      <a:pt x="2593" y="8317"/>
                    </a:cubicBezTo>
                    <a:cubicBezTo>
                      <a:pt x="2638" y="8317"/>
                      <a:pt x="2685" y="8306"/>
                      <a:pt x="2724" y="8277"/>
                    </a:cubicBezTo>
                    <a:cubicBezTo>
                      <a:pt x="2837" y="8204"/>
                      <a:pt x="2871" y="8050"/>
                      <a:pt x="2798" y="7937"/>
                    </a:cubicBezTo>
                    <a:lnTo>
                      <a:pt x="2774" y="7914"/>
                    </a:lnTo>
                    <a:cubicBezTo>
                      <a:pt x="2727" y="7841"/>
                      <a:pt x="2650" y="7801"/>
                      <a:pt x="2570" y="7801"/>
                    </a:cubicBezTo>
                    <a:close/>
                    <a:moveTo>
                      <a:pt x="26374" y="7891"/>
                    </a:moveTo>
                    <a:cubicBezTo>
                      <a:pt x="26295" y="7891"/>
                      <a:pt x="26218" y="7928"/>
                      <a:pt x="26172" y="8000"/>
                    </a:cubicBezTo>
                    <a:lnTo>
                      <a:pt x="26359" y="8158"/>
                    </a:lnTo>
                    <a:lnTo>
                      <a:pt x="26160" y="8021"/>
                    </a:lnTo>
                    <a:lnTo>
                      <a:pt x="26160" y="8021"/>
                    </a:lnTo>
                    <a:cubicBezTo>
                      <a:pt x="26081" y="8136"/>
                      <a:pt x="26110" y="8288"/>
                      <a:pt x="26223" y="8362"/>
                    </a:cubicBezTo>
                    <a:cubicBezTo>
                      <a:pt x="26262" y="8390"/>
                      <a:pt x="26314" y="8403"/>
                      <a:pt x="26359" y="8403"/>
                    </a:cubicBezTo>
                    <a:cubicBezTo>
                      <a:pt x="26438" y="8403"/>
                      <a:pt x="26513" y="8369"/>
                      <a:pt x="26563" y="8294"/>
                    </a:cubicBezTo>
                    <a:lnTo>
                      <a:pt x="26581" y="8267"/>
                    </a:lnTo>
                    <a:cubicBezTo>
                      <a:pt x="26654" y="8152"/>
                      <a:pt x="26626" y="8005"/>
                      <a:pt x="26513" y="7932"/>
                    </a:cubicBezTo>
                    <a:cubicBezTo>
                      <a:pt x="26470" y="7904"/>
                      <a:pt x="26422" y="7891"/>
                      <a:pt x="26374" y="7891"/>
                    </a:cubicBezTo>
                    <a:close/>
                    <a:moveTo>
                      <a:pt x="3573" y="9135"/>
                    </a:moveTo>
                    <a:cubicBezTo>
                      <a:pt x="3516" y="9135"/>
                      <a:pt x="3458" y="9156"/>
                      <a:pt x="3410" y="9197"/>
                    </a:cubicBezTo>
                    <a:cubicBezTo>
                      <a:pt x="3308" y="9281"/>
                      <a:pt x="3303" y="9446"/>
                      <a:pt x="3393" y="9548"/>
                    </a:cubicBezTo>
                    <a:cubicBezTo>
                      <a:pt x="3439" y="9610"/>
                      <a:pt x="3507" y="9644"/>
                      <a:pt x="3581" y="9644"/>
                    </a:cubicBezTo>
                    <a:cubicBezTo>
                      <a:pt x="3631" y="9644"/>
                      <a:pt x="3688" y="9621"/>
                      <a:pt x="3733" y="9587"/>
                    </a:cubicBezTo>
                    <a:cubicBezTo>
                      <a:pt x="3835" y="9503"/>
                      <a:pt x="3853" y="9349"/>
                      <a:pt x="3774" y="9247"/>
                    </a:cubicBezTo>
                    <a:lnTo>
                      <a:pt x="3745" y="9220"/>
                    </a:lnTo>
                    <a:cubicBezTo>
                      <a:pt x="3700" y="9162"/>
                      <a:pt x="3637" y="9135"/>
                      <a:pt x="3573" y="9135"/>
                    </a:cubicBezTo>
                    <a:close/>
                    <a:moveTo>
                      <a:pt x="25382" y="9209"/>
                    </a:moveTo>
                    <a:cubicBezTo>
                      <a:pt x="25314" y="9209"/>
                      <a:pt x="25246" y="9237"/>
                      <a:pt x="25196" y="9293"/>
                    </a:cubicBezTo>
                    <a:lnTo>
                      <a:pt x="25173" y="9322"/>
                    </a:lnTo>
                    <a:cubicBezTo>
                      <a:pt x="25088" y="9424"/>
                      <a:pt x="25110" y="9566"/>
                      <a:pt x="25212" y="9650"/>
                    </a:cubicBezTo>
                    <a:cubicBezTo>
                      <a:pt x="25259" y="9689"/>
                      <a:pt x="25309" y="9707"/>
                      <a:pt x="25366" y="9707"/>
                    </a:cubicBezTo>
                    <a:cubicBezTo>
                      <a:pt x="25440" y="9707"/>
                      <a:pt x="25513" y="9673"/>
                      <a:pt x="25565" y="9610"/>
                    </a:cubicBezTo>
                    <a:cubicBezTo>
                      <a:pt x="25655" y="9514"/>
                      <a:pt x="25644" y="9356"/>
                      <a:pt x="25542" y="9270"/>
                    </a:cubicBezTo>
                    <a:cubicBezTo>
                      <a:pt x="25495" y="9229"/>
                      <a:pt x="25439" y="9209"/>
                      <a:pt x="25382" y="9209"/>
                    </a:cubicBezTo>
                    <a:close/>
                    <a:moveTo>
                      <a:pt x="4709" y="10340"/>
                    </a:moveTo>
                    <a:cubicBezTo>
                      <a:pt x="4644" y="10340"/>
                      <a:pt x="4578" y="10369"/>
                      <a:pt x="4528" y="10422"/>
                    </a:cubicBezTo>
                    <a:cubicBezTo>
                      <a:pt x="4437" y="10519"/>
                      <a:pt x="4448" y="10683"/>
                      <a:pt x="4545" y="10773"/>
                    </a:cubicBezTo>
                    <a:lnTo>
                      <a:pt x="4715" y="10603"/>
                    </a:lnTo>
                    <a:lnTo>
                      <a:pt x="4863" y="10404"/>
                    </a:lnTo>
                    <a:lnTo>
                      <a:pt x="4863" y="10404"/>
                    </a:lnTo>
                    <a:lnTo>
                      <a:pt x="4693" y="10581"/>
                    </a:lnTo>
                    <a:lnTo>
                      <a:pt x="4856" y="10399"/>
                    </a:lnTo>
                    <a:cubicBezTo>
                      <a:pt x="4814" y="10359"/>
                      <a:pt x="4762" y="10340"/>
                      <a:pt x="4709" y="10340"/>
                    </a:cubicBezTo>
                    <a:close/>
                    <a:moveTo>
                      <a:pt x="24240" y="10406"/>
                    </a:moveTo>
                    <a:cubicBezTo>
                      <a:pt x="24179" y="10406"/>
                      <a:pt x="24119" y="10429"/>
                      <a:pt x="24073" y="10472"/>
                    </a:cubicBezTo>
                    <a:lnTo>
                      <a:pt x="24055" y="10495"/>
                    </a:lnTo>
                    <a:cubicBezTo>
                      <a:pt x="23953" y="10587"/>
                      <a:pt x="23947" y="10739"/>
                      <a:pt x="24039" y="10836"/>
                    </a:cubicBezTo>
                    <a:cubicBezTo>
                      <a:pt x="24084" y="10888"/>
                      <a:pt x="24152" y="10915"/>
                      <a:pt x="24220" y="10915"/>
                    </a:cubicBezTo>
                    <a:cubicBezTo>
                      <a:pt x="24277" y="10915"/>
                      <a:pt x="24334" y="10893"/>
                      <a:pt x="24384" y="10854"/>
                    </a:cubicBezTo>
                    <a:lnTo>
                      <a:pt x="24408" y="10825"/>
                    </a:lnTo>
                    <a:cubicBezTo>
                      <a:pt x="24510" y="10734"/>
                      <a:pt x="24510" y="10581"/>
                      <a:pt x="24418" y="10485"/>
                    </a:cubicBezTo>
                    <a:cubicBezTo>
                      <a:pt x="24369" y="10432"/>
                      <a:pt x="24304" y="10406"/>
                      <a:pt x="24240" y="10406"/>
                    </a:cubicBezTo>
                    <a:close/>
                    <a:moveTo>
                      <a:pt x="5971" y="11405"/>
                    </a:moveTo>
                    <a:cubicBezTo>
                      <a:pt x="5898" y="11405"/>
                      <a:pt x="5826" y="11444"/>
                      <a:pt x="5775" y="11511"/>
                    </a:cubicBezTo>
                    <a:cubicBezTo>
                      <a:pt x="5696" y="11613"/>
                      <a:pt x="5725" y="11778"/>
                      <a:pt x="5833" y="11857"/>
                    </a:cubicBezTo>
                    <a:cubicBezTo>
                      <a:pt x="5878" y="11891"/>
                      <a:pt x="5929" y="11909"/>
                      <a:pt x="5980" y="11909"/>
                    </a:cubicBezTo>
                    <a:cubicBezTo>
                      <a:pt x="6055" y="11909"/>
                      <a:pt x="6128" y="11875"/>
                      <a:pt x="6173" y="11812"/>
                    </a:cubicBezTo>
                    <a:cubicBezTo>
                      <a:pt x="6259" y="11710"/>
                      <a:pt x="6236" y="11556"/>
                      <a:pt x="6134" y="11472"/>
                    </a:cubicBezTo>
                    <a:cubicBezTo>
                      <a:pt x="6128" y="11472"/>
                      <a:pt x="6099" y="11449"/>
                      <a:pt x="6099" y="11449"/>
                    </a:cubicBezTo>
                    <a:cubicBezTo>
                      <a:pt x="6059" y="11419"/>
                      <a:pt x="6015" y="11405"/>
                      <a:pt x="5971" y="11405"/>
                    </a:cubicBezTo>
                    <a:close/>
                    <a:moveTo>
                      <a:pt x="22969" y="11465"/>
                    </a:moveTo>
                    <a:cubicBezTo>
                      <a:pt x="22917" y="11465"/>
                      <a:pt x="22866" y="11482"/>
                      <a:pt x="22824" y="11517"/>
                    </a:cubicBezTo>
                    <a:lnTo>
                      <a:pt x="22802" y="11528"/>
                    </a:lnTo>
                    <a:cubicBezTo>
                      <a:pt x="22693" y="11608"/>
                      <a:pt x="22666" y="11760"/>
                      <a:pt x="22745" y="11868"/>
                    </a:cubicBezTo>
                    <a:cubicBezTo>
                      <a:pt x="22795" y="11936"/>
                      <a:pt x="22870" y="11970"/>
                      <a:pt x="22944" y="11970"/>
                    </a:cubicBezTo>
                    <a:cubicBezTo>
                      <a:pt x="22994" y="11970"/>
                      <a:pt x="23046" y="11954"/>
                      <a:pt x="23085" y="11925"/>
                    </a:cubicBezTo>
                    <a:lnTo>
                      <a:pt x="23120" y="11902"/>
                    </a:lnTo>
                    <a:cubicBezTo>
                      <a:pt x="23227" y="11818"/>
                      <a:pt x="23245" y="11664"/>
                      <a:pt x="23164" y="11562"/>
                    </a:cubicBezTo>
                    <a:cubicBezTo>
                      <a:pt x="23115" y="11499"/>
                      <a:pt x="23042" y="11465"/>
                      <a:pt x="22969" y="11465"/>
                    </a:cubicBezTo>
                    <a:close/>
                    <a:moveTo>
                      <a:pt x="7340" y="12319"/>
                    </a:moveTo>
                    <a:cubicBezTo>
                      <a:pt x="7259" y="12319"/>
                      <a:pt x="7183" y="12366"/>
                      <a:pt x="7137" y="12447"/>
                    </a:cubicBezTo>
                    <a:cubicBezTo>
                      <a:pt x="7069" y="12561"/>
                      <a:pt x="7121" y="12719"/>
                      <a:pt x="7239" y="12787"/>
                    </a:cubicBezTo>
                    <a:cubicBezTo>
                      <a:pt x="7280" y="12810"/>
                      <a:pt x="7319" y="12816"/>
                      <a:pt x="7359" y="12816"/>
                    </a:cubicBezTo>
                    <a:cubicBezTo>
                      <a:pt x="7443" y="12816"/>
                      <a:pt x="7524" y="12776"/>
                      <a:pt x="7569" y="12697"/>
                    </a:cubicBezTo>
                    <a:cubicBezTo>
                      <a:pt x="7637" y="12583"/>
                      <a:pt x="7603" y="12436"/>
                      <a:pt x="7484" y="12368"/>
                    </a:cubicBezTo>
                    <a:lnTo>
                      <a:pt x="7456" y="12351"/>
                    </a:lnTo>
                    <a:cubicBezTo>
                      <a:pt x="7417" y="12330"/>
                      <a:pt x="7378" y="12319"/>
                      <a:pt x="7340" y="12319"/>
                    </a:cubicBezTo>
                    <a:close/>
                    <a:moveTo>
                      <a:pt x="21586" y="12368"/>
                    </a:moveTo>
                    <a:cubicBezTo>
                      <a:pt x="21545" y="12368"/>
                      <a:pt x="21502" y="12379"/>
                      <a:pt x="21462" y="12402"/>
                    </a:cubicBezTo>
                    <a:lnTo>
                      <a:pt x="21434" y="12419"/>
                    </a:lnTo>
                    <a:cubicBezTo>
                      <a:pt x="21321" y="12481"/>
                      <a:pt x="21292" y="12624"/>
                      <a:pt x="21360" y="12742"/>
                    </a:cubicBezTo>
                    <a:cubicBezTo>
                      <a:pt x="21400" y="12816"/>
                      <a:pt x="21486" y="12855"/>
                      <a:pt x="21570" y="12855"/>
                    </a:cubicBezTo>
                    <a:cubicBezTo>
                      <a:pt x="21616" y="12855"/>
                      <a:pt x="21667" y="12844"/>
                      <a:pt x="21706" y="12821"/>
                    </a:cubicBezTo>
                    <a:cubicBezTo>
                      <a:pt x="21821" y="12760"/>
                      <a:pt x="21865" y="12606"/>
                      <a:pt x="21797" y="12493"/>
                    </a:cubicBezTo>
                    <a:cubicBezTo>
                      <a:pt x="21752" y="12413"/>
                      <a:pt x="21671" y="12368"/>
                      <a:pt x="21586" y="12368"/>
                    </a:cubicBezTo>
                    <a:close/>
                    <a:moveTo>
                      <a:pt x="8809" y="13063"/>
                    </a:moveTo>
                    <a:cubicBezTo>
                      <a:pt x="8716" y="13063"/>
                      <a:pt x="8627" y="13115"/>
                      <a:pt x="8584" y="13208"/>
                    </a:cubicBezTo>
                    <a:cubicBezTo>
                      <a:pt x="8527" y="13326"/>
                      <a:pt x="8584" y="13475"/>
                      <a:pt x="8710" y="13530"/>
                    </a:cubicBezTo>
                    <a:lnTo>
                      <a:pt x="8744" y="13543"/>
                    </a:lnTo>
                    <a:cubicBezTo>
                      <a:pt x="8778" y="13559"/>
                      <a:pt x="8805" y="13565"/>
                      <a:pt x="8834" y="13565"/>
                    </a:cubicBezTo>
                    <a:cubicBezTo>
                      <a:pt x="8930" y="13565"/>
                      <a:pt x="9021" y="13509"/>
                      <a:pt x="9061" y="13412"/>
                    </a:cubicBezTo>
                    <a:cubicBezTo>
                      <a:pt x="9111" y="13287"/>
                      <a:pt x="9056" y="13145"/>
                      <a:pt x="8930" y="13093"/>
                    </a:cubicBezTo>
                    <a:lnTo>
                      <a:pt x="8805" y="13304"/>
                    </a:lnTo>
                    <a:lnTo>
                      <a:pt x="8907" y="13083"/>
                    </a:lnTo>
                    <a:cubicBezTo>
                      <a:pt x="8875" y="13070"/>
                      <a:pt x="8842" y="13063"/>
                      <a:pt x="8809" y="13063"/>
                    </a:cubicBezTo>
                    <a:close/>
                    <a:moveTo>
                      <a:pt x="20105" y="13106"/>
                    </a:moveTo>
                    <a:cubicBezTo>
                      <a:pt x="20071" y="13106"/>
                      <a:pt x="20037" y="13113"/>
                      <a:pt x="20004" y="13127"/>
                    </a:cubicBezTo>
                    <a:lnTo>
                      <a:pt x="19982" y="13140"/>
                    </a:lnTo>
                    <a:cubicBezTo>
                      <a:pt x="19857" y="13190"/>
                      <a:pt x="19800" y="13332"/>
                      <a:pt x="19852" y="13457"/>
                    </a:cubicBezTo>
                    <a:cubicBezTo>
                      <a:pt x="19886" y="13548"/>
                      <a:pt x="19977" y="13604"/>
                      <a:pt x="20072" y="13604"/>
                    </a:cubicBezTo>
                    <a:cubicBezTo>
                      <a:pt x="20106" y="13604"/>
                      <a:pt x="20135" y="13599"/>
                      <a:pt x="20169" y="13588"/>
                    </a:cubicBezTo>
                    <a:lnTo>
                      <a:pt x="20203" y="13570"/>
                    </a:lnTo>
                    <a:cubicBezTo>
                      <a:pt x="20328" y="13520"/>
                      <a:pt x="20379" y="13373"/>
                      <a:pt x="20328" y="13253"/>
                    </a:cubicBezTo>
                    <a:cubicBezTo>
                      <a:pt x="20286" y="13160"/>
                      <a:pt x="20198" y="13106"/>
                      <a:pt x="20105" y="13106"/>
                    </a:cubicBezTo>
                    <a:close/>
                    <a:moveTo>
                      <a:pt x="10363" y="13636"/>
                    </a:moveTo>
                    <a:cubicBezTo>
                      <a:pt x="10259" y="13636"/>
                      <a:pt x="10160" y="13701"/>
                      <a:pt x="10127" y="13808"/>
                    </a:cubicBezTo>
                    <a:cubicBezTo>
                      <a:pt x="10088" y="13934"/>
                      <a:pt x="10156" y="14070"/>
                      <a:pt x="10286" y="14109"/>
                    </a:cubicBezTo>
                    <a:lnTo>
                      <a:pt x="10320" y="14121"/>
                    </a:lnTo>
                    <a:cubicBezTo>
                      <a:pt x="10344" y="14127"/>
                      <a:pt x="10365" y="14132"/>
                      <a:pt x="10389" y="14132"/>
                    </a:cubicBezTo>
                    <a:cubicBezTo>
                      <a:pt x="10496" y="14132"/>
                      <a:pt x="10593" y="14064"/>
                      <a:pt x="10621" y="13957"/>
                    </a:cubicBezTo>
                    <a:cubicBezTo>
                      <a:pt x="10661" y="13831"/>
                      <a:pt x="10587" y="13695"/>
                      <a:pt x="10462" y="13656"/>
                    </a:cubicBezTo>
                    <a:lnTo>
                      <a:pt x="10428" y="13645"/>
                    </a:lnTo>
                    <a:cubicBezTo>
                      <a:pt x="10406" y="13639"/>
                      <a:pt x="10384" y="13636"/>
                      <a:pt x="10363" y="13636"/>
                    </a:cubicBezTo>
                    <a:close/>
                    <a:moveTo>
                      <a:pt x="18546" y="13664"/>
                    </a:moveTo>
                    <a:cubicBezTo>
                      <a:pt x="18525" y="13664"/>
                      <a:pt x="18505" y="13667"/>
                      <a:pt x="18485" y="13672"/>
                    </a:cubicBezTo>
                    <a:lnTo>
                      <a:pt x="18445" y="13684"/>
                    </a:lnTo>
                    <a:cubicBezTo>
                      <a:pt x="18320" y="13724"/>
                      <a:pt x="18257" y="13855"/>
                      <a:pt x="18297" y="13985"/>
                    </a:cubicBezTo>
                    <a:cubicBezTo>
                      <a:pt x="18325" y="14093"/>
                      <a:pt x="18433" y="14155"/>
                      <a:pt x="18540" y="14155"/>
                    </a:cubicBezTo>
                    <a:cubicBezTo>
                      <a:pt x="18564" y="14155"/>
                      <a:pt x="18587" y="14149"/>
                      <a:pt x="18615" y="14143"/>
                    </a:cubicBezTo>
                    <a:cubicBezTo>
                      <a:pt x="18739" y="14109"/>
                      <a:pt x="18820" y="13973"/>
                      <a:pt x="18779" y="13842"/>
                    </a:cubicBezTo>
                    <a:cubicBezTo>
                      <a:pt x="18750" y="13734"/>
                      <a:pt x="18650" y="13664"/>
                      <a:pt x="18546" y="13664"/>
                    </a:cubicBezTo>
                    <a:close/>
                    <a:moveTo>
                      <a:pt x="11969" y="14021"/>
                    </a:moveTo>
                    <a:cubicBezTo>
                      <a:pt x="11850" y="14021"/>
                      <a:pt x="11748" y="14107"/>
                      <a:pt x="11727" y="14224"/>
                    </a:cubicBezTo>
                    <a:cubicBezTo>
                      <a:pt x="11705" y="14353"/>
                      <a:pt x="11790" y="14484"/>
                      <a:pt x="11926" y="14507"/>
                    </a:cubicBezTo>
                    <a:lnTo>
                      <a:pt x="11954" y="14512"/>
                    </a:lnTo>
                    <a:lnTo>
                      <a:pt x="11999" y="14512"/>
                    </a:lnTo>
                    <a:cubicBezTo>
                      <a:pt x="12114" y="14512"/>
                      <a:pt x="12216" y="14433"/>
                      <a:pt x="12238" y="14313"/>
                    </a:cubicBezTo>
                    <a:cubicBezTo>
                      <a:pt x="12261" y="14183"/>
                      <a:pt x="12175" y="14053"/>
                      <a:pt x="12039" y="14030"/>
                    </a:cubicBezTo>
                    <a:lnTo>
                      <a:pt x="12012" y="14025"/>
                    </a:lnTo>
                    <a:cubicBezTo>
                      <a:pt x="11997" y="14022"/>
                      <a:pt x="11983" y="14021"/>
                      <a:pt x="11969" y="14021"/>
                    </a:cubicBezTo>
                    <a:close/>
                    <a:moveTo>
                      <a:pt x="16932" y="14039"/>
                    </a:moveTo>
                    <a:cubicBezTo>
                      <a:pt x="16922" y="14039"/>
                      <a:pt x="16911" y="14040"/>
                      <a:pt x="16901" y="14041"/>
                    </a:cubicBezTo>
                    <a:lnTo>
                      <a:pt x="16862" y="14047"/>
                    </a:lnTo>
                    <a:cubicBezTo>
                      <a:pt x="16731" y="14075"/>
                      <a:pt x="16652" y="14200"/>
                      <a:pt x="16681" y="14331"/>
                    </a:cubicBezTo>
                    <a:cubicBezTo>
                      <a:pt x="16697" y="14450"/>
                      <a:pt x="16811" y="14530"/>
                      <a:pt x="16930" y="14530"/>
                    </a:cubicBezTo>
                    <a:cubicBezTo>
                      <a:pt x="16941" y="14530"/>
                      <a:pt x="16958" y="14530"/>
                      <a:pt x="16969" y="14523"/>
                    </a:cubicBezTo>
                    <a:cubicBezTo>
                      <a:pt x="17105" y="14507"/>
                      <a:pt x="17197" y="14381"/>
                      <a:pt x="17179" y="14251"/>
                    </a:cubicBezTo>
                    <a:cubicBezTo>
                      <a:pt x="17159" y="14125"/>
                      <a:pt x="17051" y="14039"/>
                      <a:pt x="16932" y="14039"/>
                    </a:cubicBezTo>
                    <a:close/>
                    <a:moveTo>
                      <a:pt x="13612" y="14217"/>
                    </a:moveTo>
                    <a:cubicBezTo>
                      <a:pt x="13486" y="14217"/>
                      <a:pt x="13389" y="14317"/>
                      <a:pt x="13384" y="14450"/>
                    </a:cubicBezTo>
                    <a:cubicBezTo>
                      <a:pt x="13373" y="14586"/>
                      <a:pt x="13492" y="14700"/>
                      <a:pt x="13628" y="14706"/>
                    </a:cubicBezTo>
                    <a:lnTo>
                      <a:pt x="13639" y="14706"/>
                    </a:lnTo>
                    <a:cubicBezTo>
                      <a:pt x="13769" y="14706"/>
                      <a:pt x="13877" y="14609"/>
                      <a:pt x="13884" y="14478"/>
                    </a:cubicBezTo>
                    <a:cubicBezTo>
                      <a:pt x="13889" y="14342"/>
                      <a:pt x="13787" y="14229"/>
                      <a:pt x="13656" y="14224"/>
                    </a:cubicBezTo>
                    <a:lnTo>
                      <a:pt x="13622" y="14217"/>
                    </a:lnTo>
                    <a:cubicBezTo>
                      <a:pt x="13619" y="14217"/>
                      <a:pt x="13616" y="14217"/>
                      <a:pt x="13612" y="14217"/>
                    </a:cubicBezTo>
                    <a:close/>
                    <a:moveTo>
                      <a:pt x="15306" y="14228"/>
                    </a:moveTo>
                    <a:cubicBezTo>
                      <a:pt x="15299" y="14228"/>
                      <a:pt x="15292" y="14228"/>
                      <a:pt x="15285" y="14229"/>
                    </a:cubicBezTo>
                    <a:lnTo>
                      <a:pt x="15245" y="14229"/>
                    </a:lnTo>
                    <a:cubicBezTo>
                      <a:pt x="15115" y="14234"/>
                      <a:pt x="15023" y="14347"/>
                      <a:pt x="15029" y="14484"/>
                    </a:cubicBezTo>
                    <a:cubicBezTo>
                      <a:pt x="15041" y="14614"/>
                      <a:pt x="15160" y="14711"/>
                      <a:pt x="15285" y="14711"/>
                    </a:cubicBezTo>
                    <a:lnTo>
                      <a:pt x="15301" y="14711"/>
                    </a:lnTo>
                    <a:cubicBezTo>
                      <a:pt x="15437" y="14711"/>
                      <a:pt x="15539" y="14598"/>
                      <a:pt x="15539" y="14462"/>
                    </a:cubicBezTo>
                    <a:cubicBezTo>
                      <a:pt x="15534" y="14333"/>
                      <a:pt x="15437" y="14228"/>
                      <a:pt x="15306" y="14228"/>
                    </a:cubicBezTo>
                    <a:close/>
                  </a:path>
                </a:pathLst>
              </a:custGeom>
              <a:solidFill>
                <a:srgbClr val="4F81BD"/>
              </a:solidFill>
              <a:ln w="9525" cap="flat" cmpd="sng">
                <a:solidFill>
                  <a:srgbClr val="4F81B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CE07C6F5-6726-4D81-8C71-8383F7FA029F}"/>
                </a:ext>
              </a:extLst>
            </p:cNvPr>
            <p:cNvSpPr/>
            <p:nvPr/>
          </p:nvSpPr>
          <p:spPr>
            <a:xfrm>
              <a:off x="9157680" y="4503407"/>
              <a:ext cx="1009905" cy="4935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25113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it-IT" sz="2400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54**</a:t>
              </a:r>
            </a:p>
          </p:txBody>
        </p:sp>
      </p:grpSp>
      <p:sp>
        <p:nvSpPr>
          <p:cNvPr id="24" name="Rettangolo 23">
            <a:extLst>
              <a:ext uri="{FF2B5EF4-FFF2-40B4-BE49-F238E27FC236}">
                <a16:creationId xmlns:a16="http://schemas.microsoft.com/office/drawing/2014/main" id="{CDCB89A1-6CC8-4DA7-94D1-88AAEBBA8A87}"/>
              </a:ext>
            </a:extLst>
          </p:cNvPr>
          <p:cNvSpPr/>
          <p:nvPr/>
        </p:nvSpPr>
        <p:spPr>
          <a:xfrm>
            <a:off x="2177738" y="5016989"/>
            <a:ext cx="3117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Segoe UI" charset="0"/>
                <a:ea typeface="Segoe UI" charset="0"/>
                <a:cs typeface="Segoe UI" charset="0"/>
              </a:rPr>
              <a:t>Le offerte uniche proposte dai 10 più importanti fornitori 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757D0CC0-BE39-4BD7-88F8-76F80F9DB2F6}"/>
              </a:ext>
            </a:extLst>
          </p:cNvPr>
          <p:cNvGrpSpPr/>
          <p:nvPr/>
        </p:nvGrpSpPr>
        <p:grpSpPr>
          <a:xfrm>
            <a:off x="916883" y="711751"/>
            <a:ext cx="1189351" cy="1172466"/>
            <a:chOff x="8978234" y="4070502"/>
            <a:chExt cx="1346865" cy="1327744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C1F9C8E2-A916-4D9A-92FD-2961FA663FE1}"/>
                </a:ext>
              </a:extLst>
            </p:cNvPr>
            <p:cNvGrpSpPr/>
            <p:nvPr/>
          </p:nvGrpSpPr>
          <p:grpSpPr>
            <a:xfrm>
              <a:off x="8978234" y="4070502"/>
              <a:ext cx="1346865" cy="1327744"/>
              <a:chOff x="5982237" y="910304"/>
              <a:chExt cx="1131061" cy="1125042"/>
            </a:xfrm>
            <a:solidFill>
              <a:srgbClr val="FF6600"/>
            </a:solidFill>
          </p:grpSpPr>
          <p:sp>
            <p:nvSpPr>
              <p:cNvPr id="28" name="Google Shape;166;p23">
                <a:extLst>
                  <a:ext uri="{FF2B5EF4-FFF2-40B4-BE49-F238E27FC236}">
                    <a16:creationId xmlns:a16="http://schemas.microsoft.com/office/drawing/2014/main" id="{F0E6700D-5950-45FA-AC58-1FB2B84D2205}"/>
                  </a:ext>
                </a:extLst>
              </p:cNvPr>
              <p:cNvSpPr/>
              <p:nvPr/>
            </p:nvSpPr>
            <p:spPr>
              <a:xfrm>
                <a:off x="6064929" y="995625"/>
                <a:ext cx="958500" cy="958500"/>
              </a:xfrm>
              <a:prstGeom prst="ellipse">
                <a:avLst/>
              </a:prstGeom>
              <a:solidFill>
                <a:srgbClr val="253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72;p23">
                <a:extLst>
                  <a:ext uri="{FF2B5EF4-FFF2-40B4-BE49-F238E27FC236}">
                    <a16:creationId xmlns:a16="http://schemas.microsoft.com/office/drawing/2014/main" id="{E8E347A1-59A2-448C-801C-BA5F6792CAD4}"/>
                  </a:ext>
                </a:extLst>
              </p:cNvPr>
              <p:cNvSpPr/>
              <p:nvPr/>
            </p:nvSpPr>
            <p:spPr>
              <a:xfrm>
                <a:off x="5983991" y="910304"/>
                <a:ext cx="1127552" cy="571398"/>
              </a:xfrm>
              <a:custGeom>
                <a:avLst/>
                <a:gdLst/>
                <a:ahLst/>
                <a:cxnLst/>
                <a:rect l="l" t="t" r="r" b="b"/>
                <a:pathLst>
                  <a:path w="28919" h="14655" extrusionOk="0">
                    <a:moveTo>
                      <a:pt x="14462" y="0"/>
                    </a:moveTo>
                    <a:cubicBezTo>
                      <a:pt x="6486" y="0"/>
                      <a:pt x="1" y="6485"/>
                      <a:pt x="1" y="14456"/>
                    </a:cubicBezTo>
                    <a:cubicBezTo>
                      <a:pt x="1" y="14569"/>
                      <a:pt x="87" y="14655"/>
                      <a:pt x="200" y="14655"/>
                    </a:cubicBezTo>
                    <a:cubicBezTo>
                      <a:pt x="307" y="14655"/>
                      <a:pt x="393" y="14569"/>
                      <a:pt x="393" y="14456"/>
                    </a:cubicBezTo>
                    <a:cubicBezTo>
                      <a:pt x="393" y="6706"/>
                      <a:pt x="6707" y="392"/>
                      <a:pt x="14462" y="392"/>
                    </a:cubicBezTo>
                    <a:cubicBezTo>
                      <a:pt x="22218" y="392"/>
                      <a:pt x="28526" y="6706"/>
                      <a:pt x="28526" y="14456"/>
                    </a:cubicBezTo>
                    <a:cubicBezTo>
                      <a:pt x="28526" y="14569"/>
                      <a:pt x="28612" y="14655"/>
                      <a:pt x="28725" y="14655"/>
                    </a:cubicBezTo>
                    <a:cubicBezTo>
                      <a:pt x="28833" y="14655"/>
                      <a:pt x="28919" y="14569"/>
                      <a:pt x="28919" y="14456"/>
                    </a:cubicBezTo>
                    <a:cubicBezTo>
                      <a:pt x="28919" y="6485"/>
                      <a:pt x="22433" y="0"/>
                      <a:pt x="14462" y="0"/>
                    </a:cubicBezTo>
                    <a:close/>
                  </a:path>
                </a:pathLst>
              </a:custGeom>
              <a:solidFill>
                <a:srgbClr val="253356"/>
              </a:solidFill>
              <a:ln w="9525" cap="flat" cmpd="sng">
                <a:solidFill>
                  <a:srgbClr val="25335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73;p23">
                <a:extLst>
                  <a:ext uri="{FF2B5EF4-FFF2-40B4-BE49-F238E27FC236}">
                    <a16:creationId xmlns:a16="http://schemas.microsoft.com/office/drawing/2014/main" id="{309D6E5B-DCAE-4585-9CF3-168E0BAFB7BD}"/>
                  </a:ext>
                </a:extLst>
              </p:cNvPr>
              <p:cNvSpPr/>
              <p:nvPr/>
            </p:nvSpPr>
            <p:spPr>
              <a:xfrm>
                <a:off x="5982237" y="1461764"/>
                <a:ext cx="1131061" cy="573582"/>
              </a:xfrm>
              <a:custGeom>
                <a:avLst/>
                <a:gdLst/>
                <a:ahLst/>
                <a:cxnLst/>
                <a:rect l="l" t="t" r="r" b="b"/>
                <a:pathLst>
                  <a:path w="29009" h="14711" extrusionOk="0">
                    <a:moveTo>
                      <a:pt x="245" y="0"/>
                    </a:moveTo>
                    <a:cubicBezTo>
                      <a:pt x="108" y="0"/>
                      <a:pt x="1" y="124"/>
                      <a:pt x="1" y="260"/>
                    </a:cubicBezTo>
                    <a:cubicBezTo>
                      <a:pt x="1" y="397"/>
                      <a:pt x="108" y="505"/>
                      <a:pt x="245" y="505"/>
                    </a:cubicBezTo>
                    <a:cubicBezTo>
                      <a:pt x="375" y="505"/>
                      <a:pt x="488" y="397"/>
                      <a:pt x="488" y="260"/>
                    </a:cubicBezTo>
                    <a:lnTo>
                      <a:pt x="488" y="226"/>
                    </a:lnTo>
                    <a:cubicBezTo>
                      <a:pt x="488" y="97"/>
                      <a:pt x="375" y="0"/>
                      <a:pt x="245" y="0"/>
                    </a:cubicBezTo>
                    <a:close/>
                    <a:moveTo>
                      <a:pt x="28765" y="90"/>
                    </a:moveTo>
                    <a:cubicBezTo>
                      <a:pt x="28634" y="90"/>
                      <a:pt x="28526" y="205"/>
                      <a:pt x="28526" y="335"/>
                    </a:cubicBezTo>
                    <a:lnTo>
                      <a:pt x="28765" y="369"/>
                    </a:lnTo>
                    <a:lnTo>
                      <a:pt x="28521" y="362"/>
                    </a:lnTo>
                    <a:lnTo>
                      <a:pt x="28521" y="362"/>
                    </a:lnTo>
                    <a:cubicBezTo>
                      <a:pt x="28521" y="499"/>
                      <a:pt x="28629" y="613"/>
                      <a:pt x="28765" y="613"/>
                    </a:cubicBezTo>
                    <a:cubicBezTo>
                      <a:pt x="28901" y="613"/>
                      <a:pt x="29008" y="505"/>
                      <a:pt x="29008" y="375"/>
                    </a:cubicBezTo>
                    <a:lnTo>
                      <a:pt x="29008" y="335"/>
                    </a:lnTo>
                    <a:cubicBezTo>
                      <a:pt x="29008" y="205"/>
                      <a:pt x="28901" y="90"/>
                      <a:pt x="28765" y="90"/>
                    </a:cubicBezTo>
                    <a:close/>
                    <a:moveTo>
                      <a:pt x="345" y="1649"/>
                    </a:moveTo>
                    <a:cubicBezTo>
                      <a:pt x="334" y="1649"/>
                      <a:pt x="324" y="1649"/>
                      <a:pt x="313" y="1651"/>
                    </a:cubicBezTo>
                    <a:cubicBezTo>
                      <a:pt x="177" y="1668"/>
                      <a:pt x="85" y="1804"/>
                      <a:pt x="98" y="1935"/>
                    </a:cubicBezTo>
                    <a:cubicBezTo>
                      <a:pt x="114" y="2059"/>
                      <a:pt x="216" y="2156"/>
                      <a:pt x="341" y="2156"/>
                    </a:cubicBezTo>
                    <a:lnTo>
                      <a:pt x="363" y="2156"/>
                    </a:lnTo>
                    <a:cubicBezTo>
                      <a:pt x="499" y="2139"/>
                      <a:pt x="596" y="2020"/>
                      <a:pt x="585" y="1883"/>
                    </a:cubicBezTo>
                    <a:lnTo>
                      <a:pt x="580" y="1849"/>
                    </a:lnTo>
                    <a:cubicBezTo>
                      <a:pt x="563" y="1729"/>
                      <a:pt x="462" y="1649"/>
                      <a:pt x="345" y="1649"/>
                    </a:cubicBezTo>
                    <a:close/>
                    <a:moveTo>
                      <a:pt x="28652" y="1744"/>
                    </a:moveTo>
                    <a:cubicBezTo>
                      <a:pt x="28536" y="1744"/>
                      <a:pt x="28434" y="1834"/>
                      <a:pt x="28419" y="1951"/>
                    </a:cubicBezTo>
                    <a:lnTo>
                      <a:pt x="28412" y="1991"/>
                    </a:lnTo>
                    <a:cubicBezTo>
                      <a:pt x="28401" y="2122"/>
                      <a:pt x="28498" y="2229"/>
                      <a:pt x="28629" y="2247"/>
                    </a:cubicBezTo>
                    <a:lnTo>
                      <a:pt x="28657" y="2247"/>
                    </a:lnTo>
                    <a:cubicBezTo>
                      <a:pt x="28776" y="2247"/>
                      <a:pt x="28889" y="2145"/>
                      <a:pt x="28901" y="2020"/>
                    </a:cubicBezTo>
                    <a:cubicBezTo>
                      <a:pt x="28917" y="1883"/>
                      <a:pt x="28827" y="1765"/>
                      <a:pt x="28691" y="1747"/>
                    </a:cubicBezTo>
                    <a:cubicBezTo>
                      <a:pt x="28678" y="1745"/>
                      <a:pt x="28665" y="1744"/>
                      <a:pt x="28652" y="1744"/>
                    </a:cubicBezTo>
                    <a:close/>
                    <a:moveTo>
                      <a:pt x="634" y="3276"/>
                    </a:moveTo>
                    <a:cubicBezTo>
                      <a:pt x="612" y="3276"/>
                      <a:pt x="590" y="3279"/>
                      <a:pt x="567" y="3284"/>
                    </a:cubicBezTo>
                    <a:cubicBezTo>
                      <a:pt x="438" y="3319"/>
                      <a:pt x="358" y="3460"/>
                      <a:pt x="392" y="3591"/>
                    </a:cubicBezTo>
                    <a:cubicBezTo>
                      <a:pt x="415" y="3705"/>
                      <a:pt x="517" y="3784"/>
                      <a:pt x="630" y="3784"/>
                    </a:cubicBezTo>
                    <a:cubicBezTo>
                      <a:pt x="648" y="3784"/>
                      <a:pt x="664" y="3779"/>
                      <a:pt x="682" y="3779"/>
                    </a:cubicBezTo>
                    <a:cubicBezTo>
                      <a:pt x="812" y="3750"/>
                      <a:pt x="897" y="3619"/>
                      <a:pt x="868" y="3489"/>
                    </a:cubicBezTo>
                    <a:lnTo>
                      <a:pt x="857" y="3449"/>
                    </a:lnTo>
                    <a:cubicBezTo>
                      <a:pt x="834" y="3341"/>
                      <a:pt x="740" y="3276"/>
                      <a:pt x="634" y="3276"/>
                    </a:cubicBezTo>
                    <a:close/>
                    <a:moveTo>
                      <a:pt x="28363" y="3368"/>
                    </a:moveTo>
                    <a:cubicBezTo>
                      <a:pt x="28255" y="3368"/>
                      <a:pt x="28158" y="3441"/>
                      <a:pt x="28129" y="3551"/>
                    </a:cubicBezTo>
                    <a:lnTo>
                      <a:pt x="28118" y="3585"/>
                    </a:lnTo>
                    <a:cubicBezTo>
                      <a:pt x="28089" y="3716"/>
                      <a:pt x="28168" y="3829"/>
                      <a:pt x="28299" y="3863"/>
                    </a:cubicBezTo>
                    <a:cubicBezTo>
                      <a:pt x="28317" y="3869"/>
                      <a:pt x="28333" y="3869"/>
                      <a:pt x="28351" y="3869"/>
                    </a:cubicBezTo>
                    <a:cubicBezTo>
                      <a:pt x="28464" y="3869"/>
                      <a:pt x="28571" y="3784"/>
                      <a:pt x="28600" y="3677"/>
                    </a:cubicBezTo>
                    <a:cubicBezTo>
                      <a:pt x="28634" y="3546"/>
                      <a:pt x="28555" y="3410"/>
                      <a:pt x="28424" y="3376"/>
                    </a:cubicBezTo>
                    <a:cubicBezTo>
                      <a:pt x="28404" y="3370"/>
                      <a:pt x="28383" y="3368"/>
                      <a:pt x="28363" y="3368"/>
                    </a:cubicBezTo>
                    <a:close/>
                    <a:moveTo>
                      <a:pt x="1091" y="4848"/>
                    </a:moveTo>
                    <a:cubicBezTo>
                      <a:pt x="1064" y="4848"/>
                      <a:pt x="1037" y="4853"/>
                      <a:pt x="1010" y="4863"/>
                    </a:cubicBezTo>
                    <a:cubicBezTo>
                      <a:pt x="886" y="4908"/>
                      <a:pt x="818" y="5049"/>
                      <a:pt x="863" y="5174"/>
                    </a:cubicBezTo>
                    <a:lnTo>
                      <a:pt x="874" y="5208"/>
                    </a:lnTo>
                    <a:cubicBezTo>
                      <a:pt x="915" y="5305"/>
                      <a:pt x="1004" y="5366"/>
                      <a:pt x="1106" y="5366"/>
                    </a:cubicBezTo>
                    <a:cubicBezTo>
                      <a:pt x="1135" y="5366"/>
                      <a:pt x="1158" y="5361"/>
                      <a:pt x="1187" y="5350"/>
                    </a:cubicBezTo>
                    <a:cubicBezTo>
                      <a:pt x="1316" y="5305"/>
                      <a:pt x="1379" y="5169"/>
                      <a:pt x="1334" y="5038"/>
                    </a:cubicBezTo>
                    <a:lnTo>
                      <a:pt x="1323" y="5010"/>
                    </a:lnTo>
                    <a:cubicBezTo>
                      <a:pt x="1287" y="4911"/>
                      <a:pt x="1191" y="4848"/>
                      <a:pt x="1091" y="4848"/>
                    </a:cubicBezTo>
                    <a:close/>
                    <a:moveTo>
                      <a:pt x="27880" y="4949"/>
                    </a:moveTo>
                    <a:cubicBezTo>
                      <a:pt x="27781" y="4949"/>
                      <a:pt x="27687" y="5009"/>
                      <a:pt x="27652" y="5106"/>
                    </a:cubicBezTo>
                    <a:lnTo>
                      <a:pt x="27641" y="5140"/>
                    </a:lnTo>
                    <a:cubicBezTo>
                      <a:pt x="27590" y="5264"/>
                      <a:pt x="27658" y="5407"/>
                      <a:pt x="27783" y="5452"/>
                    </a:cubicBezTo>
                    <a:cubicBezTo>
                      <a:pt x="27812" y="5463"/>
                      <a:pt x="27840" y="5468"/>
                      <a:pt x="27867" y="5468"/>
                    </a:cubicBezTo>
                    <a:cubicBezTo>
                      <a:pt x="27964" y="5468"/>
                      <a:pt x="28061" y="5407"/>
                      <a:pt x="28095" y="5311"/>
                    </a:cubicBezTo>
                    <a:lnTo>
                      <a:pt x="28106" y="5282"/>
                    </a:lnTo>
                    <a:cubicBezTo>
                      <a:pt x="28152" y="5151"/>
                      <a:pt x="28089" y="5015"/>
                      <a:pt x="27964" y="4965"/>
                    </a:cubicBezTo>
                    <a:cubicBezTo>
                      <a:pt x="27936" y="4954"/>
                      <a:pt x="27908" y="4949"/>
                      <a:pt x="27880" y="4949"/>
                    </a:cubicBezTo>
                    <a:close/>
                    <a:moveTo>
                      <a:pt x="1748" y="6370"/>
                    </a:moveTo>
                    <a:cubicBezTo>
                      <a:pt x="1712" y="6370"/>
                      <a:pt x="1675" y="6378"/>
                      <a:pt x="1640" y="6394"/>
                    </a:cubicBezTo>
                    <a:cubicBezTo>
                      <a:pt x="1520" y="6456"/>
                      <a:pt x="1470" y="6604"/>
                      <a:pt x="1533" y="6723"/>
                    </a:cubicBezTo>
                    <a:lnTo>
                      <a:pt x="1544" y="6751"/>
                    </a:lnTo>
                    <a:cubicBezTo>
                      <a:pt x="1588" y="6837"/>
                      <a:pt x="1674" y="6887"/>
                      <a:pt x="1766" y="6887"/>
                    </a:cubicBezTo>
                    <a:cubicBezTo>
                      <a:pt x="1800" y="6887"/>
                      <a:pt x="1839" y="6876"/>
                      <a:pt x="1873" y="6859"/>
                    </a:cubicBezTo>
                    <a:cubicBezTo>
                      <a:pt x="1992" y="6796"/>
                      <a:pt x="2043" y="6654"/>
                      <a:pt x="1981" y="6536"/>
                    </a:cubicBezTo>
                    <a:lnTo>
                      <a:pt x="1963" y="6502"/>
                    </a:lnTo>
                    <a:cubicBezTo>
                      <a:pt x="1923" y="6417"/>
                      <a:pt x="1837" y="6370"/>
                      <a:pt x="1748" y="6370"/>
                    </a:cubicBezTo>
                    <a:close/>
                    <a:moveTo>
                      <a:pt x="27215" y="6464"/>
                    </a:moveTo>
                    <a:cubicBezTo>
                      <a:pt x="27126" y="6464"/>
                      <a:pt x="27039" y="6514"/>
                      <a:pt x="26995" y="6599"/>
                    </a:cubicBezTo>
                    <a:lnTo>
                      <a:pt x="27199" y="6735"/>
                    </a:lnTo>
                    <a:lnTo>
                      <a:pt x="27199" y="6735"/>
                    </a:lnTo>
                    <a:lnTo>
                      <a:pt x="26982" y="6626"/>
                    </a:lnTo>
                    <a:lnTo>
                      <a:pt x="26982" y="6626"/>
                    </a:lnTo>
                    <a:cubicBezTo>
                      <a:pt x="26921" y="6746"/>
                      <a:pt x="26966" y="6893"/>
                      <a:pt x="27085" y="6950"/>
                    </a:cubicBezTo>
                    <a:cubicBezTo>
                      <a:pt x="27125" y="6973"/>
                      <a:pt x="27159" y="6978"/>
                      <a:pt x="27199" y="6978"/>
                    </a:cubicBezTo>
                    <a:cubicBezTo>
                      <a:pt x="27289" y="6978"/>
                      <a:pt x="27375" y="6932"/>
                      <a:pt x="27414" y="6848"/>
                    </a:cubicBezTo>
                    <a:lnTo>
                      <a:pt x="27432" y="6814"/>
                    </a:lnTo>
                    <a:cubicBezTo>
                      <a:pt x="27493" y="6694"/>
                      <a:pt x="27443" y="6552"/>
                      <a:pt x="27323" y="6490"/>
                    </a:cubicBezTo>
                    <a:cubicBezTo>
                      <a:pt x="27288" y="6472"/>
                      <a:pt x="27252" y="6464"/>
                      <a:pt x="27215" y="6464"/>
                    </a:cubicBezTo>
                    <a:close/>
                    <a:moveTo>
                      <a:pt x="2570" y="7801"/>
                    </a:moveTo>
                    <a:cubicBezTo>
                      <a:pt x="2526" y="7801"/>
                      <a:pt x="2481" y="7814"/>
                      <a:pt x="2440" y="7840"/>
                    </a:cubicBezTo>
                    <a:cubicBezTo>
                      <a:pt x="2326" y="7914"/>
                      <a:pt x="2298" y="8068"/>
                      <a:pt x="2371" y="8181"/>
                    </a:cubicBezTo>
                    <a:lnTo>
                      <a:pt x="2389" y="8209"/>
                    </a:lnTo>
                    <a:cubicBezTo>
                      <a:pt x="2434" y="8277"/>
                      <a:pt x="2514" y="8317"/>
                      <a:pt x="2593" y="8317"/>
                    </a:cubicBezTo>
                    <a:cubicBezTo>
                      <a:pt x="2638" y="8317"/>
                      <a:pt x="2685" y="8306"/>
                      <a:pt x="2724" y="8277"/>
                    </a:cubicBezTo>
                    <a:cubicBezTo>
                      <a:pt x="2837" y="8204"/>
                      <a:pt x="2871" y="8050"/>
                      <a:pt x="2798" y="7937"/>
                    </a:cubicBezTo>
                    <a:lnTo>
                      <a:pt x="2774" y="7914"/>
                    </a:lnTo>
                    <a:cubicBezTo>
                      <a:pt x="2727" y="7841"/>
                      <a:pt x="2650" y="7801"/>
                      <a:pt x="2570" y="7801"/>
                    </a:cubicBezTo>
                    <a:close/>
                    <a:moveTo>
                      <a:pt x="26374" y="7891"/>
                    </a:moveTo>
                    <a:cubicBezTo>
                      <a:pt x="26295" y="7891"/>
                      <a:pt x="26218" y="7928"/>
                      <a:pt x="26172" y="8000"/>
                    </a:cubicBezTo>
                    <a:lnTo>
                      <a:pt x="26359" y="8158"/>
                    </a:lnTo>
                    <a:lnTo>
                      <a:pt x="26160" y="8021"/>
                    </a:lnTo>
                    <a:lnTo>
                      <a:pt x="26160" y="8021"/>
                    </a:lnTo>
                    <a:cubicBezTo>
                      <a:pt x="26081" y="8136"/>
                      <a:pt x="26110" y="8288"/>
                      <a:pt x="26223" y="8362"/>
                    </a:cubicBezTo>
                    <a:cubicBezTo>
                      <a:pt x="26262" y="8390"/>
                      <a:pt x="26314" y="8403"/>
                      <a:pt x="26359" y="8403"/>
                    </a:cubicBezTo>
                    <a:cubicBezTo>
                      <a:pt x="26438" y="8403"/>
                      <a:pt x="26513" y="8369"/>
                      <a:pt x="26563" y="8294"/>
                    </a:cubicBezTo>
                    <a:lnTo>
                      <a:pt x="26581" y="8267"/>
                    </a:lnTo>
                    <a:cubicBezTo>
                      <a:pt x="26654" y="8152"/>
                      <a:pt x="26626" y="8005"/>
                      <a:pt x="26513" y="7932"/>
                    </a:cubicBezTo>
                    <a:cubicBezTo>
                      <a:pt x="26470" y="7904"/>
                      <a:pt x="26422" y="7891"/>
                      <a:pt x="26374" y="7891"/>
                    </a:cubicBezTo>
                    <a:close/>
                    <a:moveTo>
                      <a:pt x="3573" y="9135"/>
                    </a:moveTo>
                    <a:cubicBezTo>
                      <a:pt x="3516" y="9135"/>
                      <a:pt x="3458" y="9156"/>
                      <a:pt x="3410" y="9197"/>
                    </a:cubicBezTo>
                    <a:cubicBezTo>
                      <a:pt x="3308" y="9281"/>
                      <a:pt x="3303" y="9446"/>
                      <a:pt x="3393" y="9548"/>
                    </a:cubicBezTo>
                    <a:cubicBezTo>
                      <a:pt x="3439" y="9610"/>
                      <a:pt x="3507" y="9644"/>
                      <a:pt x="3581" y="9644"/>
                    </a:cubicBezTo>
                    <a:cubicBezTo>
                      <a:pt x="3631" y="9644"/>
                      <a:pt x="3688" y="9621"/>
                      <a:pt x="3733" y="9587"/>
                    </a:cubicBezTo>
                    <a:cubicBezTo>
                      <a:pt x="3835" y="9503"/>
                      <a:pt x="3853" y="9349"/>
                      <a:pt x="3774" y="9247"/>
                    </a:cubicBezTo>
                    <a:lnTo>
                      <a:pt x="3745" y="9220"/>
                    </a:lnTo>
                    <a:cubicBezTo>
                      <a:pt x="3700" y="9162"/>
                      <a:pt x="3637" y="9135"/>
                      <a:pt x="3573" y="9135"/>
                    </a:cubicBezTo>
                    <a:close/>
                    <a:moveTo>
                      <a:pt x="25382" y="9209"/>
                    </a:moveTo>
                    <a:cubicBezTo>
                      <a:pt x="25314" y="9209"/>
                      <a:pt x="25246" y="9237"/>
                      <a:pt x="25196" y="9293"/>
                    </a:cubicBezTo>
                    <a:lnTo>
                      <a:pt x="25173" y="9322"/>
                    </a:lnTo>
                    <a:cubicBezTo>
                      <a:pt x="25088" y="9424"/>
                      <a:pt x="25110" y="9566"/>
                      <a:pt x="25212" y="9650"/>
                    </a:cubicBezTo>
                    <a:cubicBezTo>
                      <a:pt x="25259" y="9689"/>
                      <a:pt x="25309" y="9707"/>
                      <a:pt x="25366" y="9707"/>
                    </a:cubicBezTo>
                    <a:cubicBezTo>
                      <a:pt x="25440" y="9707"/>
                      <a:pt x="25513" y="9673"/>
                      <a:pt x="25565" y="9610"/>
                    </a:cubicBezTo>
                    <a:cubicBezTo>
                      <a:pt x="25655" y="9514"/>
                      <a:pt x="25644" y="9356"/>
                      <a:pt x="25542" y="9270"/>
                    </a:cubicBezTo>
                    <a:cubicBezTo>
                      <a:pt x="25495" y="9229"/>
                      <a:pt x="25439" y="9209"/>
                      <a:pt x="25382" y="9209"/>
                    </a:cubicBezTo>
                    <a:close/>
                    <a:moveTo>
                      <a:pt x="4709" y="10340"/>
                    </a:moveTo>
                    <a:cubicBezTo>
                      <a:pt x="4644" y="10340"/>
                      <a:pt x="4578" y="10369"/>
                      <a:pt x="4528" y="10422"/>
                    </a:cubicBezTo>
                    <a:cubicBezTo>
                      <a:pt x="4437" y="10519"/>
                      <a:pt x="4448" y="10683"/>
                      <a:pt x="4545" y="10773"/>
                    </a:cubicBezTo>
                    <a:lnTo>
                      <a:pt x="4715" y="10603"/>
                    </a:lnTo>
                    <a:lnTo>
                      <a:pt x="4863" y="10404"/>
                    </a:lnTo>
                    <a:lnTo>
                      <a:pt x="4863" y="10404"/>
                    </a:lnTo>
                    <a:lnTo>
                      <a:pt x="4693" y="10581"/>
                    </a:lnTo>
                    <a:lnTo>
                      <a:pt x="4856" y="10399"/>
                    </a:lnTo>
                    <a:cubicBezTo>
                      <a:pt x="4814" y="10359"/>
                      <a:pt x="4762" y="10340"/>
                      <a:pt x="4709" y="10340"/>
                    </a:cubicBezTo>
                    <a:close/>
                    <a:moveTo>
                      <a:pt x="24240" y="10406"/>
                    </a:moveTo>
                    <a:cubicBezTo>
                      <a:pt x="24179" y="10406"/>
                      <a:pt x="24119" y="10429"/>
                      <a:pt x="24073" y="10472"/>
                    </a:cubicBezTo>
                    <a:lnTo>
                      <a:pt x="24055" y="10495"/>
                    </a:lnTo>
                    <a:cubicBezTo>
                      <a:pt x="23953" y="10587"/>
                      <a:pt x="23947" y="10739"/>
                      <a:pt x="24039" y="10836"/>
                    </a:cubicBezTo>
                    <a:cubicBezTo>
                      <a:pt x="24084" y="10888"/>
                      <a:pt x="24152" y="10915"/>
                      <a:pt x="24220" y="10915"/>
                    </a:cubicBezTo>
                    <a:cubicBezTo>
                      <a:pt x="24277" y="10915"/>
                      <a:pt x="24334" y="10893"/>
                      <a:pt x="24384" y="10854"/>
                    </a:cubicBezTo>
                    <a:lnTo>
                      <a:pt x="24408" y="10825"/>
                    </a:lnTo>
                    <a:cubicBezTo>
                      <a:pt x="24510" y="10734"/>
                      <a:pt x="24510" y="10581"/>
                      <a:pt x="24418" y="10485"/>
                    </a:cubicBezTo>
                    <a:cubicBezTo>
                      <a:pt x="24369" y="10432"/>
                      <a:pt x="24304" y="10406"/>
                      <a:pt x="24240" y="10406"/>
                    </a:cubicBezTo>
                    <a:close/>
                    <a:moveTo>
                      <a:pt x="5971" y="11405"/>
                    </a:moveTo>
                    <a:cubicBezTo>
                      <a:pt x="5898" y="11405"/>
                      <a:pt x="5826" y="11444"/>
                      <a:pt x="5775" y="11511"/>
                    </a:cubicBezTo>
                    <a:cubicBezTo>
                      <a:pt x="5696" y="11613"/>
                      <a:pt x="5725" y="11778"/>
                      <a:pt x="5833" y="11857"/>
                    </a:cubicBezTo>
                    <a:cubicBezTo>
                      <a:pt x="5878" y="11891"/>
                      <a:pt x="5929" y="11909"/>
                      <a:pt x="5980" y="11909"/>
                    </a:cubicBezTo>
                    <a:cubicBezTo>
                      <a:pt x="6055" y="11909"/>
                      <a:pt x="6128" y="11875"/>
                      <a:pt x="6173" y="11812"/>
                    </a:cubicBezTo>
                    <a:cubicBezTo>
                      <a:pt x="6259" y="11710"/>
                      <a:pt x="6236" y="11556"/>
                      <a:pt x="6134" y="11472"/>
                    </a:cubicBezTo>
                    <a:cubicBezTo>
                      <a:pt x="6128" y="11472"/>
                      <a:pt x="6099" y="11449"/>
                      <a:pt x="6099" y="11449"/>
                    </a:cubicBezTo>
                    <a:cubicBezTo>
                      <a:pt x="6059" y="11419"/>
                      <a:pt x="6015" y="11405"/>
                      <a:pt x="5971" y="11405"/>
                    </a:cubicBezTo>
                    <a:close/>
                    <a:moveTo>
                      <a:pt x="22969" y="11465"/>
                    </a:moveTo>
                    <a:cubicBezTo>
                      <a:pt x="22917" y="11465"/>
                      <a:pt x="22866" y="11482"/>
                      <a:pt x="22824" y="11517"/>
                    </a:cubicBezTo>
                    <a:lnTo>
                      <a:pt x="22802" y="11528"/>
                    </a:lnTo>
                    <a:cubicBezTo>
                      <a:pt x="22693" y="11608"/>
                      <a:pt x="22666" y="11760"/>
                      <a:pt x="22745" y="11868"/>
                    </a:cubicBezTo>
                    <a:cubicBezTo>
                      <a:pt x="22795" y="11936"/>
                      <a:pt x="22870" y="11970"/>
                      <a:pt x="22944" y="11970"/>
                    </a:cubicBezTo>
                    <a:cubicBezTo>
                      <a:pt x="22994" y="11970"/>
                      <a:pt x="23046" y="11954"/>
                      <a:pt x="23085" y="11925"/>
                    </a:cubicBezTo>
                    <a:lnTo>
                      <a:pt x="23120" y="11902"/>
                    </a:lnTo>
                    <a:cubicBezTo>
                      <a:pt x="23227" y="11818"/>
                      <a:pt x="23245" y="11664"/>
                      <a:pt x="23164" y="11562"/>
                    </a:cubicBezTo>
                    <a:cubicBezTo>
                      <a:pt x="23115" y="11499"/>
                      <a:pt x="23042" y="11465"/>
                      <a:pt x="22969" y="11465"/>
                    </a:cubicBezTo>
                    <a:close/>
                    <a:moveTo>
                      <a:pt x="7340" y="12319"/>
                    </a:moveTo>
                    <a:cubicBezTo>
                      <a:pt x="7259" y="12319"/>
                      <a:pt x="7183" y="12366"/>
                      <a:pt x="7137" y="12447"/>
                    </a:cubicBezTo>
                    <a:cubicBezTo>
                      <a:pt x="7069" y="12561"/>
                      <a:pt x="7121" y="12719"/>
                      <a:pt x="7239" y="12787"/>
                    </a:cubicBezTo>
                    <a:cubicBezTo>
                      <a:pt x="7280" y="12810"/>
                      <a:pt x="7319" y="12816"/>
                      <a:pt x="7359" y="12816"/>
                    </a:cubicBezTo>
                    <a:cubicBezTo>
                      <a:pt x="7443" y="12816"/>
                      <a:pt x="7524" y="12776"/>
                      <a:pt x="7569" y="12697"/>
                    </a:cubicBezTo>
                    <a:cubicBezTo>
                      <a:pt x="7637" y="12583"/>
                      <a:pt x="7603" y="12436"/>
                      <a:pt x="7484" y="12368"/>
                    </a:cubicBezTo>
                    <a:lnTo>
                      <a:pt x="7456" y="12351"/>
                    </a:lnTo>
                    <a:cubicBezTo>
                      <a:pt x="7417" y="12330"/>
                      <a:pt x="7378" y="12319"/>
                      <a:pt x="7340" y="12319"/>
                    </a:cubicBezTo>
                    <a:close/>
                    <a:moveTo>
                      <a:pt x="21586" y="12368"/>
                    </a:moveTo>
                    <a:cubicBezTo>
                      <a:pt x="21545" y="12368"/>
                      <a:pt x="21502" y="12379"/>
                      <a:pt x="21462" y="12402"/>
                    </a:cubicBezTo>
                    <a:lnTo>
                      <a:pt x="21434" y="12419"/>
                    </a:lnTo>
                    <a:cubicBezTo>
                      <a:pt x="21321" y="12481"/>
                      <a:pt x="21292" y="12624"/>
                      <a:pt x="21360" y="12742"/>
                    </a:cubicBezTo>
                    <a:cubicBezTo>
                      <a:pt x="21400" y="12816"/>
                      <a:pt x="21486" y="12855"/>
                      <a:pt x="21570" y="12855"/>
                    </a:cubicBezTo>
                    <a:cubicBezTo>
                      <a:pt x="21616" y="12855"/>
                      <a:pt x="21667" y="12844"/>
                      <a:pt x="21706" y="12821"/>
                    </a:cubicBezTo>
                    <a:cubicBezTo>
                      <a:pt x="21821" y="12760"/>
                      <a:pt x="21865" y="12606"/>
                      <a:pt x="21797" y="12493"/>
                    </a:cubicBezTo>
                    <a:cubicBezTo>
                      <a:pt x="21752" y="12413"/>
                      <a:pt x="21671" y="12368"/>
                      <a:pt x="21586" y="12368"/>
                    </a:cubicBezTo>
                    <a:close/>
                    <a:moveTo>
                      <a:pt x="8809" y="13063"/>
                    </a:moveTo>
                    <a:cubicBezTo>
                      <a:pt x="8716" y="13063"/>
                      <a:pt x="8627" y="13115"/>
                      <a:pt x="8584" y="13208"/>
                    </a:cubicBezTo>
                    <a:cubicBezTo>
                      <a:pt x="8527" y="13326"/>
                      <a:pt x="8584" y="13475"/>
                      <a:pt x="8710" y="13530"/>
                    </a:cubicBezTo>
                    <a:lnTo>
                      <a:pt x="8744" y="13543"/>
                    </a:lnTo>
                    <a:cubicBezTo>
                      <a:pt x="8778" y="13559"/>
                      <a:pt x="8805" y="13565"/>
                      <a:pt x="8834" y="13565"/>
                    </a:cubicBezTo>
                    <a:cubicBezTo>
                      <a:pt x="8930" y="13565"/>
                      <a:pt x="9021" y="13509"/>
                      <a:pt x="9061" y="13412"/>
                    </a:cubicBezTo>
                    <a:cubicBezTo>
                      <a:pt x="9111" y="13287"/>
                      <a:pt x="9056" y="13145"/>
                      <a:pt x="8930" y="13093"/>
                    </a:cubicBezTo>
                    <a:lnTo>
                      <a:pt x="8805" y="13304"/>
                    </a:lnTo>
                    <a:lnTo>
                      <a:pt x="8907" y="13083"/>
                    </a:lnTo>
                    <a:cubicBezTo>
                      <a:pt x="8875" y="13070"/>
                      <a:pt x="8842" y="13063"/>
                      <a:pt x="8809" y="13063"/>
                    </a:cubicBezTo>
                    <a:close/>
                    <a:moveTo>
                      <a:pt x="20105" y="13106"/>
                    </a:moveTo>
                    <a:cubicBezTo>
                      <a:pt x="20071" y="13106"/>
                      <a:pt x="20037" y="13113"/>
                      <a:pt x="20004" y="13127"/>
                    </a:cubicBezTo>
                    <a:lnTo>
                      <a:pt x="19982" y="13140"/>
                    </a:lnTo>
                    <a:cubicBezTo>
                      <a:pt x="19857" y="13190"/>
                      <a:pt x="19800" y="13332"/>
                      <a:pt x="19852" y="13457"/>
                    </a:cubicBezTo>
                    <a:cubicBezTo>
                      <a:pt x="19886" y="13548"/>
                      <a:pt x="19977" y="13604"/>
                      <a:pt x="20072" y="13604"/>
                    </a:cubicBezTo>
                    <a:cubicBezTo>
                      <a:pt x="20106" y="13604"/>
                      <a:pt x="20135" y="13599"/>
                      <a:pt x="20169" y="13588"/>
                    </a:cubicBezTo>
                    <a:lnTo>
                      <a:pt x="20203" y="13570"/>
                    </a:lnTo>
                    <a:cubicBezTo>
                      <a:pt x="20328" y="13520"/>
                      <a:pt x="20379" y="13373"/>
                      <a:pt x="20328" y="13253"/>
                    </a:cubicBezTo>
                    <a:cubicBezTo>
                      <a:pt x="20286" y="13160"/>
                      <a:pt x="20198" y="13106"/>
                      <a:pt x="20105" y="13106"/>
                    </a:cubicBezTo>
                    <a:close/>
                    <a:moveTo>
                      <a:pt x="10363" y="13636"/>
                    </a:moveTo>
                    <a:cubicBezTo>
                      <a:pt x="10259" y="13636"/>
                      <a:pt x="10160" y="13701"/>
                      <a:pt x="10127" y="13808"/>
                    </a:cubicBezTo>
                    <a:cubicBezTo>
                      <a:pt x="10088" y="13934"/>
                      <a:pt x="10156" y="14070"/>
                      <a:pt x="10286" y="14109"/>
                    </a:cubicBezTo>
                    <a:lnTo>
                      <a:pt x="10320" y="14121"/>
                    </a:lnTo>
                    <a:cubicBezTo>
                      <a:pt x="10344" y="14127"/>
                      <a:pt x="10365" y="14132"/>
                      <a:pt x="10389" y="14132"/>
                    </a:cubicBezTo>
                    <a:cubicBezTo>
                      <a:pt x="10496" y="14132"/>
                      <a:pt x="10593" y="14064"/>
                      <a:pt x="10621" y="13957"/>
                    </a:cubicBezTo>
                    <a:cubicBezTo>
                      <a:pt x="10661" y="13831"/>
                      <a:pt x="10587" y="13695"/>
                      <a:pt x="10462" y="13656"/>
                    </a:cubicBezTo>
                    <a:lnTo>
                      <a:pt x="10428" y="13645"/>
                    </a:lnTo>
                    <a:cubicBezTo>
                      <a:pt x="10406" y="13639"/>
                      <a:pt x="10384" y="13636"/>
                      <a:pt x="10363" y="13636"/>
                    </a:cubicBezTo>
                    <a:close/>
                    <a:moveTo>
                      <a:pt x="18546" y="13664"/>
                    </a:moveTo>
                    <a:cubicBezTo>
                      <a:pt x="18525" y="13664"/>
                      <a:pt x="18505" y="13667"/>
                      <a:pt x="18485" y="13672"/>
                    </a:cubicBezTo>
                    <a:lnTo>
                      <a:pt x="18445" y="13684"/>
                    </a:lnTo>
                    <a:cubicBezTo>
                      <a:pt x="18320" y="13724"/>
                      <a:pt x="18257" y="13855"/>
                      <a:pt x="18297" y="13985"/>
                    </a:cubicBezTo>
                    <a:cubicBezTo>
                      <a:pt x="18325" y="14093"/>
                      <a:pt x="18433" y="14155"/>
                      <a:pt x="18540" y="14155"/>
                    </a:cubicBezTo>
                    <a:cubicBezTo>
                      <a:pt x="18564" y="14155"/>
                      <a:pt x="18587" y="14149"/>
                      <a:pt x="18615" y="14143"/>
                    </a:cubicBezTo>
                    <a:cubicBezTo>
                      <a:pt x="18739" y="14109"/>
                      <a:pt x="18820" y="13973"/>
                      <a:pt x="18779" y="13842"/>
                    </a:cubicBezTo>
                    <a:cubicBezTo>
                      <a:pt x="18750" y="13734"/>
                      <a:pt x="18650" y="13664"/>
                      <a:pt x="18546" y="13664"/>
                    </a:cubicBezTo>
                    <a:close/>
                    <a:moveTo>
                      <a:pt x="11969" y="14021"/>
                    </a:moveTo>
                    <a:cubicBezTo>
                      <a:pt x="11850" y="14021"/>
                      <a:pt x="11748" y="14107"/>
                      <a:pt x="11727" y="14224"/>
                    </a:cubicBezTo>
                    <a:cubicBezTo>
                      <a:pt x="11705" y="14353"/>
                      <a:pt x="11790" y="14484"/>
                      <a:pt x="11926" y="14507"/>
                    </a:cubicBezTo>
                    <a:lnTo>
                      <a:pt x="11954" y="14512"/>
                    </a:lnTo>
                    <a:lnTo>
                      <a:pt x="11999" y="14512"/>
                    </a:lnTo>
                    <a:cubicBezTo>
                      <a:pt x="12114" y="14512"/>
                      <a:pt x="12216" y="14433"/>
                      <a:pt x="12238" y="14313"/>
                    </a:cubicBezTo>
                    <a:cubicBezTo>
                      <a:pt x="12261" y="14183"/>
                      <a:pt x="12175" y="14053"/>
                      <a:pt x="12039" y="14030"/>
                    </a:cubicBezTo>
                    <a:lnTo>
                      <a:pt x="12012" y="14025"/>
                    </a:lnTo>
                    <a:cubicBezTo>
                      <a:pt x="11997" y="14022"/>
                      <a:pt x="11983" y="14021"/>
                      <a:pt x="11969" y="14021"/>
                    </a:cubicBezTo>
                    <a:close/>
                    <a:moveTo>
                      <a:pt x="16932" y="14039"/>
                    </a:moveTo>
                    <a:cubicBezTo>
                      <a:pt x="16922" y="14039"/>
                      <a:pt x="16911" y="14040"/>
                      <a:pt x="16901" y="14041"/>
                    </a:cubicBezTo>
                    <a:lnTo>
                      <a:pt x="16862" y="14047"/>
                    </a:lnTo>
                    <a:cubicBezTo>
                      <a:pt x="16731" y="14075"/>
                      <a:pt x="16652" y="14200"/>
                      <a:pt x="16681" y="14331"/>
                    </a:cubicBezTo>
                    <a:cubicBezTo>
                      <a:pt x="16697" y="14450"/>
                      <a:pt x="16811" y="14530"/>
                      <a:pt x="16930" y="14530"/>
                    </a:cubicBezTo>
                    <a:cubicBezTo>
                      <a:pt x="16941" y="14530"/>
                      <a:pt x="16958" y="14530"/>
                      <a:pt x="16969" y="14523"/>
                    </a:cubicBezTo>
                    <a:cubicBezTo>
                      <a:pt x="17105" y="14507"/>
                      <a:pt x="17197" y="14381"/>
                      <a:pt x="17179" y="14251"/>
                    </a:cubicBezTo>
                    <a:cubicBezTo>
                      <a:pt x="17159" y="14125"/>
                      <a:pt x="17051" y="14039"/>
                      <a:pt x="16932" y="14039"/>
                    </a:cubicBezTo>
                    <a:close/>
                    <a:moveTo>
                      <a:pt x="13612" y="14217"/>
                    </a:moveTo>
                    <a:cubicBezTo>
                      <a:pt x="13486" y="14217"/>
                      <a:pt x="13389" y="14317"/>
                      <a:pt x="13384" y="14450"/>
                    </a:cubicBezTo>
                    <a:cubicBezTo>
                      <a:pt x="13373" y="14586"/>
                      <a:pt x="13492" y="14700"/>
                      <a:pt x="13628" y="14706"/>
                    </a:cubicBezTo>
                    <a:lnTo>
                      <a:pt x="13639" y="14706"/>
                    </a:lnTo>
                    <a:cubicBezTo>
                      <a:pt x="13769" y="14706"/>
                      <a:pt x="13877" y="14609"/>
                      <a:pt x="13884" y="14478"/>
                    </a:cubicBezTo>
                    <a:cubicBezTo>
                      <a:pt x="13889" y="14342"/>
                      <a:pt x="13787" y="14229"/>
                      <a:pt x="13656" y="14224"/>
                    </a:cubicBezTo>
                    <a:lnTo>
                      <a:pt x="13622" y="14217"/>
                    </a:lnTo>
                    <a:cubicBezTo>
                      <a:pt x="13619" y="14217"/>
                      <a:pt x="13616" y="14217"/>
                      <a:pt x="13612" y="14217"/>
                    </a:cubicBezTo>
                    <a:close/>
                    <a:moveTo>
                      <a:pt x="15306" y="14228"/>
                    </a:moveTo>
                    <a:cubicBezTo>
                      <a:pt x="15299" y="14228"/>
                      <a:pt x="15292" y="14228"/>
                      <a:pt x="15285" y="14229"/>
                    </a:cubicBezTo>
                    <a:lnTo>
                      <a:pt x="15245" y="14229"/>
                    </a:lnTo>
                    <a:cubicBezTo>
                      <a:pt x="15115" y="14234"/>
                      <a:pt x="15023" y="14347"/>
                      <a:pt x="15029" y="14484"/>
                    </a:cubicBezTo>
                    <a:cubicBezTo>
                      <a:pt x="15041" y="14614"/>
                      <a:pt x="15160" y="14711"/>
                      <a:pt x="15285" y="14711"/>
                    </a:cubicBezTo>
                    <a:lnTo>
                      <a:pt x="15301" y="14711"/>
                    </a:lnTo>
                    <a:cubicBezTo>
                      <a:pt x="15437" y="14711"/>
                      <a:pt x="15539" y="14598"/>
                      <a:pt x="15539" y="14462"/>
                    </a:cubicBezTo>
                    <a:cubicBezTo>
                      <a:pt x="15534" y="14333"/>
                      <a:pt x="15437" y="14228"/>
                      <a:pt x="15306" y="14228"/>
                    </a:cubicBezTo>
                    <a:close/>
                  </a:path>
                </a:pathLst>
              </a:custGeom>
              <a:solidFill>
                <a:srgbClr val="253356"/>
              </a:solidFill>
              <a:ln w="9525" cap="flat" cmpd="sng">
                <a:solidFill>
                  <a:srgbClr val="25335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22BDFC06-9BF3-4D71-B6E9-FC85E3EF7AE2}"/>
                </a:ext>
              </a:extLst>
            </p:cNvPr>
            <p:cNvSpPr/>
            <p:nvPr/>
          </p:nvSpPr>
          <p:spPr>
            <a:xfrm>
              <a:off x="9157680" y="4503407"/>
              <a:ext cx="1009905" cy="4935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25113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it-IT" sz="2400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223</a:t>
              </a:r>
            </a:p>
          </p:txBody>
        </p:sp>
      </p:grpSp>
      <p:sp>
        <p:nvSpPr>
          <p:cNvPr id="31" name="Rettangolo 30">
            <a:extLst>
              <a:ext uri="{FF2B5EF4-FFF2-40B4-BE49-F238E27FC236}">
                <a16:creationId xmlns:a16="http://schemas.microsoft.com/office/drawing/2014/main" id="{28428696-83FC-41D3-96D4-89E54D4F86B3}"/>
              </a:ext>
            </a:extLst>
          </p:cNvPr>
          <p:cNvSpPr/>
          <p:nvPr/>
        </p:nvSpPr>
        <p:spPr>
          <a:xfrm>
            <a:off x="2189498" y="1045625"/>
            <a:ext cx="30906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Segoe UI" charset="0"/>
                <a:ea typeface="Segoe UI" charset="0"/>
                <a:cs typeface="Segoe UI" charset="0"/>
              </a:rPr>
              <a:t>Fornitori di energia elettrica in Liguria</a:t>
            </a:r>
          </a:p>
          <a:p>
            <a:endParaRPr lang="it-IT" sz="1400" dirty="0">
              <a:latin typeface="Segoe UI" charset="0"/>
              <a:ea typeface="Segoe UI" charset="0"/>
              <a:cs typeface="Segoe UI" charset="0"/>
            </a:endParaRP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2A7BE786-FAF4-40CD-81E0-31CBC912082A}"/>
              </a:ext>
            </a:extLst>
          </p:cNvPr>
          <p:cNvGrpSpPr/>
          <p:nvPr/>
        </p:nvGrpSpPr>
        <p:grpSpPr>
          <a:xfrm>
            <a:off x="913191" y="2053242"/>
            <a:ext cx="1189351" cy="1172466"/>
            <a:chOff x="8978234" y="4070502"/>
            <a:chExt cx="1346865" cy="1327744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EA04C72B-55DC-45EE-8A80-A30247D4F1E3}"/>
                </a:ext>
              </a:extLst>
            </p:cNvPr>
            <p:cNvGrpSpPr/>
            <p:nvPr/>
          </p:nvGrpSpPr>
          <p:grpSpPr>
            <a:xfrm>
              <a:off x="8978234" y="4070502"/>
              <a:ext cx="1346865" cy="1327744"/>
              <a:chOff x="5982237" y="910304"/>
              <a:chExt cx="1131061" cy="1125042"/>
            </a:xfrm>
            <a:solidFill>
              <a:srgbClr val="FF6600"/>
            </a:solidFill>
          </p:grpSpPr>
          <p:sp>
            <p:nvSpPr>
              <p:cNvPr id="35" name="Google Shape;166;p23">
                <a:extLst>
                  <a:ext uri="{FF2B5EF4-FFF2-40B4-BE49-F238E27FC236}">
                    <a16:creationId xmlns:a16="http://schemas.microsoft.com/office/drawing/2014/main" id="{E0ACE77D-76AB-41F3-ACB7-AC3B1E8547ED}"/>
                  </a:ext>
                </a:extLst>
              </p:cNvPr>
              <p:cNvSpPr/>
              <p:nvPr/>
            </p:nvSpPr>
            <p:spPr>
              <a:xfrm>
                <a:off x="6064929" y="995625"/>
                <a:ext cx="958500" cy="958500"/>
              </a:xfrm>
              <a:prstGeom prst="ellipse">
                <a:avLst/>
              </a:prstGeom>
              <a:solidFill>
                <a:srgbClr val="253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72;p23">
                <a:extLst>
                  <a:ext uri="{FF2B5EF4-FFF2-40B4-BE49-F238E27FC236}">
                    <a16:creationId xmlns:a16="http://schemas.microsoft.com/office/drawing/2014/main" id="{FB282196-74E1-4A40-B293-8B058DF04CF8}"/>
                  </a:ext>
                </a:extLst>
              </p:cNvPr>
              <p:cNvSpPr/>
              <p:nvPr/>
            </p:nvSpPr>
            <p:spPr>
              <a:xfrm>
                <a:off x="5983991" y="910304"/>
                <a:ext cx="1127552" cy="571398"/>
              </a:xfrm>
              <a:custGeom>
                <a:avLst/>
                <a:gdLst/>
                <a:ahLst/>
                <a:cxnLst/>
                <a:rect l="l" t="t" r="r" b="b"/>
                <a:pathLst>
                  <a:path w="28919" h="14655" extrusionOk="0">
                    <a:moveTo>
                      <a:pt x="14462" y="0"/>
                    </a:moveTo>
                    <a:cubicBezTo>
                      <a:pt x="6486" y="0"/>
                      <a:pt x="1" y="6485"/>
                      <a:pt x="1" y="14456"/>
                    </a:cubicBezTo>
                    <a:cubicBezTo>
                      <a:pt x="1" y="14569"/>
                      <a:pt x="87" y="14655"/>
                      <a:pt x="200" y="14655"/>
                    </a:cubicBezTo>
                    <a:cubicBezTo>
                      <a:pt x="307" y="14655"/>
                      <a:pt x="393" y="14569"/>
                      <a:pt x="393" y="14456"/>
                    </a:cubicBezTo>
                    <a:cubicBezTo>
                      <a:pt x="393" y="6706"/>
                      <a:pt x="6707" y="392"/>
                      <a:pt x="14462" y="392"/>
                    </a:cubicBezTo>
                    <a:cubicBezTo>
                      <a:pt x="22218" y="392"/>
                      <a:pt x="28526" y="6706"/>
                      <a:pt x="28526" y="14456"/>
                    </a:cubicBezTo>
                    <a:cubicBezTo>
                      <a:pt x="28526" y="14569"/>
                      <a:pt x="28612" y="14655"/>
                      <a:pt x="28725" y="14655"/>
                    </a:cubicBezTo>
                    <a:cubicBezTo>
                      <a:pt x="28833" y="14655"/>
                      <a:pt x="28919" y="14569"/>
                      <a:pt x="28919" y="14456"/>
                    </a:cubicBezTo>
                    <a:cubicBezTo>
                      <a:pt x="28919" y="6485"/>
                      <a:pt x="22433" y="0"/>
                      <a:pt x="14462" y="0"/>
                    </a:cubicBezTo>
                    <a:close/>
                  </a:path>
                </a:pathLst>
              </a:custGeom>
              <a:solidFill>
                <a:srgbClr val="253356"/>
              </a:solidFill>
              <a:ln w="9525" cap="flat" cmpd="sng">
                <a:solidFill>
                  <a:srgbClr val="25335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73;p23">
                <a:extLst>
                  <a:ext uri="{FF2B5EF4-FFF2-40B4-BE49-F238E27FC236}">
                    <a16:creationId xmlns:a16="http://schemas.microsoft.com/office/drawing/2014/main" id="{F52FACC0-966E-4903-8ADD-0991ACB2746D}"/>
                  </a:ext>
                </a:extLst>
              </p:cNvPr>
              <p:cNvSpPr/>
              <p:nvPr/>
            </p:nvSpPr>
            <p:spPr>
              <a:xfrm>
                <a:off x="5982237" y="1461764"/>
                <a:ext cx="1131061" cy="573582"/>
              </a:xfrm>
              <a:custGeom>
                <a:avLst/>
                <a:gdLst/>
                <a:ahLst/>
                <a:cxnLst/>
                <a:rect l="l" t="t" r="r" b="b"/>
                <a:pathLst>
                  <a:path w="29009" h="14711" extrusionOk="0">
                    <a:moveTo>
                      <a:pt x="245" y="0"/>
                    </a:moveTo>
                    <a:cubicBezTo>
                      <a:pt x="108" y="0"/>
                      <a:pt x="1" y="124"/>
                      <a:pt x="1" y="260"/>
                    </a:cubicBezTo>
                    <a:cubicBezTo>
                      <a:pt x="1" y="397"/>
                      <a:pt x="108" y="505"/>
                      <a:pt x="245" y="505"/>
                    </a:cubicBezTo>
                    <a:cubicBezTo>
                      <a:pt x="375" y="505"/>
                      <a:pt x="488" y="397"/>
                      <a:pt x="488" y="260"/>
                    </a:cubicBezTo>
                    <a:lnTo>
                      <a:pt x="488" y="226"/>
                    </a:lnTo>
                    <a:cubicBezTo>
                      <a:pt x="488" y="97"/>
                      <a:pt x="375" y="0"/>
                      <a:pt x="245" y="0"/>
                    </a:cubicBezTo>
                    <a:close/>
                    <a:moveTo>
                      <a:pt x="28765" y="90"/>
                    </a:moveTo>
                    <a:cubicBezTo>
                      <a:pt x="28634" y="90"/>
                      <a:pt x="28526" y="205"/>
                      <a:pt x="28526" y="335"/>
                    </a:cubicBezTo>
                    <a:lnTo>
                      <a:pt x="28765" y="369"/>
                    </a:lnTo>
                    <a:lnTo>
                      <a:pt x="28521" y="362"/>
                    </a:lnTo>
                    <a:lnTo>
                      <a:pt x="28521" y="362"/>
                    </a:lnTo>
                    <a:cubicBezTo>
                      <a:pt x="28521" y="499"/>
                      <a:pt x="28629" y="613"/>
                      <a:pt x="28765" y="613"/>
                    </a:cubicBezTo>
                    <a:cubicBezTo>
                      <a:pt x="28901" y="613"/>
                      <a:pt x="29008" y="505"/>
                      <a:pt x="29008" y="375"/>
                    </a:cubicBezTo>
                    <a:lnTo>
                      <a:pt x="29008" y="335"/>
                    </a:lnTo>
                    <a:cubicBezTo>
                      <a:pt x="29008" y="205"/>
                      <a:pt x="28901" y="90"/>
                      <a:pt x="28765" y="90"/>
                    </a:cubicBezTo>
                    <a:close/>
                    <a:moveTo>
                      <a:pt x="345" y="1649"/>
                    </a:moveTo>
                    <a:cubicBezTo>
                      <a:pt x="334" y="1649"/>
                      <a:pt x="324" y="1649"/>
                      <a:pt x="313" y="1651"/>
                    </a:cubicBezTo>
                    <a:cubicBezTo>
                      <a:pt x="177" y="1668"/>
                      <a:pt x="85" y="1804"/>
                      <a:pt x="98" y="1935"/>
                    </a:cubicBezTo>
                    <a:cubicBezTo>
                      <a:pt x="114" y="2059"/>
                      <a:pt x="216" y="2156"/>
                      <a:pt x="341" y="2156"/>
                    </a:cubicBezTo>
                    <a:lnTo>
                      <a:pt x="363" y="2156"/>
                    </a:lnTo>
                    <a:cubicBezTo>
                      <a:pt x="499" y="2139"/>
                      <a:pt x="596" y="2020"/>
                      <a:pt x="585" y="1883"/>
                    </a:cubicBezTo>
                    <a:lnTo>
                      <a:pt x="580" y="1849"/>
                    </a:lnTo>
                    <a:cubicBezTo>
                      <a:pt x="563" y="1729"/>
                      <a:pt x="462" y="1649"/>
                      <a:pt x="345" y="1649"/>
                    </a:cubicBezTo>
                    <a:close/>
                    <a:moveTo>
                      <a:pt x="28652" y="1744"/>
                    </a:moveTo>
                    <a:cubicBezTo>
                      <a:pt x="28536" y="1744"/>
                      <a:pt x="28434" y="1834"/>
                      <a:pt x="28419" y="1951"/>
                    </a:cubicBezTo>
                    <a:lnTo>
                      <a:pt x="28412" y="1991"/>
                    </a:lnTo>
                    <a:cubicBezTo>
                      <a:pt x="28401" y="2122"/>
                      <a:pt x="28498" y="2229"/>
                      <a:pt x="28629" y="2247"/>
                    </a:cubicBezTo>
                    <a:lnTo>
                      <a:pt x="28657" y="2247"/>
                    </a:lnTo>
                    <a:cubicBezTo>
                      <a:pt x="28776" y="2247"/>
                      <a:pt x="28889" y="2145"/>
                      <a:pt x="28901" y="2020"/>
                    </a:cubicBezTo>
                    <a:cubicBezTo>
                      <a:pt x="28917" y="1883"/>
                      <a:pt x="28827" y="1765"/>
                      <a:pt x="28691" y="1747"/>
                    </a:cubicBezTo>
                    <a:cubicBezTo>
                      <a:pt x="28678" y="1745"/>
                      <a:pt x="28665" y="1744"/>
                      <a:pt x="28652" y="1744"/>
                    </a:cubicBezTo>
                    <a:close/>
                    <a:moveTo>
                      <a:pt x="634" y="3276"/>
                    </a:moveTo>
                    <a:cubicBezTo>
                      <a:pt x="612" y="3276"/>
                      <a:pt x="590" y="3279"/>
                      <a:pt x="567" y="3284"/>
                    </a:cubicBezTo>
                    <a:cubicBezTo>
                      <a:pt x="438" y="3319"/>
                      <a:pt x="358" y="3460"/>
                      <a:pt x="392" y="3591"/>
                    </a:cubicBezTo>
                    <a:cubicBezTo>
                      <a:pt x="415" y="3705"/>
                      <a:pt x="517" y="3784"/>
                      <a:pt x="630" y="3784"/>
                    </a:cubicBezTo>
                    <a:cubicBezTo>
                      <a:pt x="648" y="3784"/>
                      <a:pt x="664" y="3779"/>
                      <a:pt x="682" y="3779"/>
                    </a:cubicBezTo>
                    <a:cubicBezTo>
                      <a:pt x="812" y="3750"/>
                      <a:pt x="897" y="3619"/>
                      <a:pt x="868" y="3489"/>
                    </a:cubicBezTo>
                    <a:lnTo>
                      <a:pt x="857" y="3449"/>
                    </a:lnTo>
                    <a:cubicBezTo>
                      <a:pt x="834" y="3341"/>
                      <a:pt x="740" y="3276"/>
                      <a:pt x="634" y="3276"/>
                    </a:cubicBezTo>
                    <a:close/>
                    <a:moveTo>
                      <a:pt x="28363" y="3368"/>
                    </a:moveTo>
                    <a:cubicBezTo>
                      <a:pt x="28255" y="3368"/>
                      <a:pt x="28158" y="3441"/>
                      <a:pt x="28129" y="3551"/>
                    </a:cubicBezTo>
                    <a:lnTo>
                      <a:pt x="28118" y="3585"/>
                    </a:lnTo>
                    <a:cubicBezTo>
                      <a:pt x="28089" y="3716"/>
                      <a:pt x="28168" y="3829"/>
                      <a:pt x="28299" y="3863"/>
                    </a:cubicBezTo>
                    <a:cubicBezTo>
                      <a:pt x="28317" y="3869"/>
                      <a:pt x="28333" y="3869"/>
                      <a:pt x="28351" y="3869"/>
                    </a:cubicBezTo>
                    <a:cubicBezTo>
                      <a:pt x="28464" y="3869"/>
                      <a:pt x="28571" y="3784"/>
                      <a:pt x="28600" y="3677"/>
                    </a:cubicBezTo>
                    <a:cubicBezTo>
                      <a:pt x="28634" y="3546"/>
                      <a:pt x="28555" y="3410"/>
                      <a:pt x="28424" y="3376"/>
                    </a:cubicBezTo>
                    <a:cubicBezTo>
                      <a:pt x="28404" y="3370"/>
                      <a:pt x="28383" y="3368"/>
                      <a:pt x="28363" y="3368"/>
                    </a:cubicBezTo>
                    <a:close/>
                    <a:moveTo>
                      <a:pt x="1091" y="4848"/>
                    </a:moveTo>
                    <a:cubicBezTo>
                      <a:pt x="1064" y="4848"/>
                      <a:pt x="1037" y="4853"/>
                      <a:pt x="1010" y="4863"/>
                    </a:cubicBezTo>
                    <a:cubicBezTo>
                      <a:pt x="886" y="4908"/>
                      <a:pt x="818" y="5049"/>
                      <a:pt x="863" y="5174"/>
                    </a:cubicBezTo>
                    <a:lnTo>
                      <a:pt x="874" y="5208"/>
                    </a:lnTo>
                    <a:cubicBezTo>
                      <a:pt x="915" y="5305"/>
                      <a:pt x="1004" y="5366"/>
                      <a:pt x="1106" y="5366"/>
                    </a:cubicBezTo>
                    <a:cubicBezTo>
                      <a:pt x="1135" y="5366"/>
                      <a:pt x="1158" y="5361"/>
                      <a:pt x="1187" y="5350"/>
                    </a:cubicBezTo>
                    <a:cubicBezTo>
                      <a:pt x="1316" y="5305"/>
                      <a:pt x="1379" y="5169"/>
                      <a:pt x="1334" y="5038"/>
                    </a:cubicBezTo>
                    <a:lnTo>
                      <a:pt x="1323" y="5010"/>
                    </a:lnTo>
                    <a:cubicBezTo>
                      <a:pt x="1287" y="4911"/>
                      <a:pt x="1191" y="4848"/>
                      <a:pt x="1091" y="4848"/>
                    </a:cubicBezTo>
                    <a:close/>
                    <a:moveTo>
                      <a:pt x="27880" y="4949"/>
                    </a:moveTo>
                    <a:cubicBezTo>
                      <a:pt x="27781" y="4949"/>
                      <a:pt x="27687" y="5009"/>
                      <a:pt x="27652" y="5106"/>
                    </a:cubicBezTo>
                    <a:lnTo>
                      <a:pt x="27641" y="5140"/>
                    </a:lnTo>
                    <a:cubicBezTo>
                      <a:pt x="27590" y="5264"/>
                      <a:pt x="27658" y="5407"/>
                      <a:pt x="27783" y="5452"/>
                    </a:cubicBezTo>
                    <a:cubicBezTo>
                      <a:pt x="27812" y="5463"/>
                      <a:pt x="27840" y="5468"/>
                      <a:pt x="27867" y="5468"/>
                    </a:cubicBezTo>
                    <a:cubicBezTo>
                      <a:pt x="27964" y="5468"/>
                      <a:pt x="28061" y="5407"/>
                      <a:pt x="28095" y="5311"/>
                    </a:cubicBezTo>
                    <a:lnTo>
                      <a:pt x="28106" y="5282"/>
                    </a:lnTo>
                    <a:cubicBezTo>
                      <a:pt x="28152" y="5151"/>
                      <a:pt x="28089" y="5015"/>
                      <a:pt x="27964" y="4965"/>
                    </a:cubicBezTo>
                    <a:cubicBezTo>
                      <a:pt x="27936" y="4954"/>
                      <a:pt x="27908" y="4949"/>
                      <a:pt x="27880" y="4949"/>
                    </a:cubicBezTo>
                    <a:close/>
                    <a:moveTo>
                      <a:pt x="1748" y="6370"/>
                    </a:moveTo>
                    <a:cubicBezTo>
                      <a:pt x="1712" y="6370"/>
                      <a:pt x="1675" y="6378"/>
                      <a:pt x="1640" y="6394"/>
                    </a:cubicBezTo>
                    <a:cubicBezTo>
                      <a:pt x="1520" y="6456"/>
                      <a:pt x="1470" y="6604"/>
                      <a:pt x="1533" y="6723"/>
                    </a:cubicBezTo>
                    <a:lnTo>
                      <a:pt x="1544" y="6751"/>
                    </a:lnTo>
                    <a:cubicBezTo>
                      <a:pt x="1588" y="6837"/>
                      <a:pt x="1674" y="6887"/>
                      <a:pt x="1766" y="6887"/>
                    </a:cubicBezTo>
                    <a:cubicBezTo>
                      <a:pt x="1800" y="6887"/>
                      <a:pt x="1839" y="6876"/>
                      <a:pt x="1873" y="6859"/>
                    </a:cubicBezTo>
                    <a:cubicBezTo>
                      <a:pt x="1992" y="6796"/>
                      <a:pt x="2043" y="6654"/>
                      <a:pt x="1981" y="6536"/>
                    </a:cubicBezTo>
                    <a:lnTo>
                      <a:pt x="1963" y="6502"/>
                    </a:lnTo>
                    <a:cubicBezTo>
                      <a:pt x="1923" y="6417"/>
                      <a:pt x="1837" y="6370"/>
                      <a:pt x="1748" y="6370"/>
                    </a:cubicBezTo>
                    <a:close/>
                    <a:moveTo>
                      <a:pt x="27215" y="6464"/>
                    </a:moveTo>
                    <a:cubicBezTo>
                      <a:pt x="27126" y="6464"/>
                      <a:pt x="27039" y="6514"/>
                      <a:pt x="26995" y="6599"/>
                    </a:cubicBezTo>
                    <a:lnTo>
                      <a:pt x="27199" y="6735"/>
                    </a:lnTo>
                    <a:lnTo>
                      <a:pt x="27199" y="6735"/>
                    </a:lnTo>
                    <a:lnTo>
                      <a:pt x="26982" y="6626"/>
                    </a:lnTo>
                    <a:lnTo>
                      <a:pt x="26982" y="6626"/>
                    </a:lnTo>
                    <a:cubicBezTo>
                      <a:pt x="26921" y="6746"/>
                      <a:pt x="26966" y="6893"/>
                      <a:pt x="27085" y="6950"/>
                    </a:cubicBezTo>
                    <a:cubicBezTo>
                      <a:pt x="27125" y="6973"/>
                      <a:pt x="27159" y="6978"/>
                      <a:pt x="27199" y="6978"/>
                    </a:cubicBezTo>
                    <a:cubicBezTo>
                      <a:pt x="27289" y="6978"/>
                      <a:pt x="27375" y="6932"/>
                      <a:pt x="27414" y="6848"/>
                    </a:cubicBezTo>
                    <a:lnTo>
                      <a:pt x="27432" y="6814"/>
                    </a:lnTo>
                    <a:cubicBezTo>
                      <a:pt x="27493" y="6694"/>
                      <a:pt x="27443" y="6552"/>
                      <a:pt x="27323" y="6490"/>
                    </a:cubicBezTo>
                    <a:cubicBezTo>
                      <a:pt x="27288" y="6472"/>
                      <a:pt x="27252" y="6464"/>
                      <a:pt x="27215" y="6464"/>
                    </a:cubicBezTo>
                    <a:close/>
                    <a:moveTo>
                      <a:pt x="2570" y="7801"/>
                    </a:moveTo>
                    <a:cubicBezTo>
                      <a:pt x="2526" y="7801"/>
                      <a:pt x="2481" y="7814"/>
                      <a:pt x="2440" y="7840"/>
                    </a:cubicBezTo>
                    <a:cubicBezTo>
                      <a:pt x="2326" y="7914"/>
                      <a:pt x="2298" y="8068"/>
                      <a:pt x="2371" y="8181"/>
                    </a:cubicBezTo>
                    <a:lnTo>
                      <a:pt x="2389" y="8209"/>
                    </a:lnTo>
                    <a:cubicBezTo>
                      <a:pt x="2434" y="8277"/>
                      <a:pt x="2514" y="8317"/>
                      <a:pt x="2593" y="8317"/>
                    </a:cubicBezTo>
                    <a:cubicBezTo>
                      <a:pt x="2638" y="8317"/>
                      <a:pt x="2685" y="8306"/>
                      <a:pt x="2724" y="8277"/>
                    </a:cubicBezTo>
                    <a:cubicBezTo>
                      <a:pt x="2837" y="8204"/>
                      <a:pt x="2871" y="8050"/>
                      <a:pt x="2798" y="7937"/>
                    </a:cubicBezTo>
                    <a:lnTo>
                      <a:pt x="2774" y="7914"/>
                    </a:lnTo>
                    <a:cubicBezTo>
                      <a:pt x="2727" y="7841"/>
                      <a:pt x="2650" y="7801"/>
                      <a:pt x="2570" y="7801"/>
                    </a:cubicBezTo>
                    <a:close/>
                    <a:moveTo>
                      <a:pt x="26374" y="7891"/>
                    </a:moveTo>
                    <a:cubicBezTo>
                      <a:pt x="26295" y="7891"/>
                      <a:pt x="26218" y="7928"/>
                      <a:pt x="26172" y="8000"/>
                    </a:cubicBezTo>
                    <a:lnTo>
                      <a:pt x="26359" y="8158"/>
                    </a:lnTo>
                    <a:lnTo>
                      <a:pt x="26160" y="8021"/>
                    </a:lnTo>
                    <a:lnTo>
                      <a:pt x="26160" y="8021"/>
                    </a:lnTo>
                    <a:cubicBezTo>
                      <a:pt x="26081" y="8136"/>
                      <a:pt x="26110" y="8288"/>
                      <a:pt x="26223" y="8362"/>
                    </a:cubicBezTo>
                    <a:cubicBezTo>
                      <a:pt x="26262" y="8390"/>
                      <a:pt x="26314" y="8403"/>
                      <a:pt x="26359" y="8403"/>
                    </a:cubicBezTo>
                    <a:cubicBezTo>
                      <a:pt x="26438" y="8403"/>
                      <a:pt x="26513" y="8369"/>
                      <a:pt x="26563" y="8294"/>
                    </a:cubicBezTo>
                    <a:lnTo>
                      <a:pt x="26581" y="8267"/>
                    </a:lnTo>
                    <a:cubicBezTo>
                      <a:pt x="26654" y="8152"/>
                      <a:pt x="26626" y="8005"/>
                      <a:pt x="26513" y="7932"/>
                    </a:cubicBezTo>
                    <a:cubicBezTo>
                      <a:pt x="26470" y="7904"/>
                      <a:pt x="26422" y="7891"/>
                      <a:pt x="26374" y="7891"/>
                    </a:cubicBezTo>
                    <a:close/>
                    <a:moveTo>
                      <a:pt x="3573" y="9135"/>
                    </a:moveTo>
                    <a:cubicBezTo>
                      <a:pt x="3516" y="9135"/>
                      <a:pt x="3458" y="9156"/>
                      <a:pt x="3410" y="9197"/>
                    </a:cubicBezTo>
                    <a:cubicBezTo>
                      <a:pt x="3308" y="9281"/>
                      <a:pt x="3303" y="9446"/>
                      <a:pt x="3393" y="9548"/>
                    </a:cubicBezTo>
                    <a:cubicBezTo>
                      <a:pt x="3439" y="9610"/>
                      <a:pt x="3507" y="9644"/>
                      <a:pt x="3581" y="9644"/>
                    </a:cubicBezTo>
                    <a:cubicBezTo>
                      <a:pt x="3631" y="9644"/>
                      <a:pt x="3688" y="9621"/>
                      <a:pt x="3733" y="9587"/>
                    </a:cubicBezTo>
                    <a:cubicBezTo>
                      <a:pt x="3835" y="9503"/>
                      <a:pt x="3853" y="9349"/>
                      <a:pt x="3774" y="9247"/>
                    </a:cubicBezTo>
                    <a:lnTo>
                      <a:pt x="3745" y="9220"/>
                    </a:lnTo>
                    <a:cubicBezTo>
                      <a:pt x="3700" y="9162"/>
                      <a:pt x="3637" y="9135"/>
                      <a:pt x="3573" y="9135"/>
                    </a:cubicBezTo>
                    <a:close/>
                    <a:moveTo>
                      <a:pt x="25382" y="9209"/>
                    </a:moveTo>
                    <a:cubicBezTo>
                      <a:pt x="25314" y="9209"/>
                      <a:pt x="25246" y="9237"/>
                      <a:pt x="25196" y="9293"/>
                    </a:cubicBezTo>
                    <a:lnTo>
                      <a:pt x="25173" y="9322"/>
                    </a:lnTo>
                    <a:cubicBezTo>
                      <a:pt x="25088" y="9424"/>
                      <a:pt x="25110" y="9566"/>
                      <a:pt x="25212" y="9650"/>
                    </a:cubicBezTo>
                    <a:cubicBezTo>
                      <a:pt x="25259" y="9689"/>
                      <a:pt x="25309" y="9707"/>
                      <a:pt x="25366" y="9707"/>
                    </a:cubicBezTo>
                    <a:cubicBezTo>
                      <a:pt x="25440" y="9707"/>
                      <a:pt x="25513" y="9673"/>
                      <a:pt x="25565" y="9610"/>
                    </a:cubicBezTo>
                    <a:cubicBezTo>
                      <a:pt x="25655" y="9514"/>
                      <a:pt x="25644" y="9356"/>
                      <a:pt x="25542" y="9270"/>
                    </a:cubicBezTo>
                    <a:cubicBezTo>
                      <a:pt x="25495" y="9229"/>
                      <a:pt x="25439" y="9209"/>
                      <a:pt x="25382" y="9209"/>
                    </a:cubicBezTo>
                    <a:close/>
                    <a:moveTo>
                      <a:pt x="4709" y="10340"/>
                    </a:moveTo>
                    <a:cubicBezTo>
                      <a:pt x="4644" y="10340"/>
                      <a:pt x="4578" y="10369"/>
                      <a:pt x="4528" y="10422"/>
                    </a:cubicBezTo>
                    <a:cubicBezTo>
                      <a:pt x="4437" y="10519"/>
                      <a:pt x="4448" y="10683"/>
                      <a:pt x="4545" y="10773"/>
                    </a:cubicBezTo>
                    <a:lnTo>
                      <a:pt x="4715" y="10603"/>
                    </a:lnTo>
                    <a:lnTo>
                      <a:pt x="4863" y="10404"/>
                    </a:lnTo>
                    <a:lnTo>
                      <a:pt x="4863" y="10404"/>
                    </a:lnTo>
                    <a:lnTo>
                      <a:pt x="4693" y="10581"/>
                    </a:lnTo>
                    <a:lnTo>
                      <a:pt x="4856" y="10399"/>
                    </a:lnTo>
                    <a:cubicBezTo>
                      <a:pt x="4814" y="10359"/>
                      <a:pt x="4762" y="10340"/>
                      <a:pt x="4709" y="10340"/>
                    </a:cubicBezTo>
                    <a:close/>
                    <a:moveTo>
                      <a:pt x="24240" y="10406"/>
                    </a:moveTo>
                    <a:cubicBezTo>
                      <a:pt x="24179" y="10406"/>
                      <a:pt x="24119" y="10429"/>
                      <a:pt x="24073" y="10472"/>
                    </a:cubicBezTo>
                    <a:lnTo>
                      <a:pt x="24055" y="10495"/>
                    </a:lnTo>
                    <a:cubicBezTo>
                      <a:pt x="23953" y="10587"/>
                      <a:pt x="23947" y="10739"/>
                      <a:pt x="24039" y="10836"/>
                    </a:cubicBezTo>
                    <a:cubicBezTo>
                      <a:pt x="24084" y="10888"/>
                      <a:pt x="24152" y="10915"/>
                      <a:pt x="24220" y="10915"/>
                    </a:cubicBezTo>
                    <a:cubicBezTo>
                      <a:pt x="24277" y="10915"/>
                      <a:pt x="24334" y="10893"/>
                      <a:pt x="24384" y="10854"/>
                    </a:cubicBezTo>
                    <a:lnTo>
                      <a:pt x="24408" y="10825"/>
                    </a:lnTo>
                    <a:cubicBezTo>
                      <a:pt x="24510" y="10734"/>
                      <a:pt x="24510" y="10581"/>
                      <a:pt x="24418" y="10485"/>
                    </a:cubicBezTo>
                    <a:cubicBezTo>
                      <a:pt x="24369" y="10432"/>
                      <a:pt x="24304" y="10406"/>
                      <a:pt x="24240" y="10406"/>
                    </a:cubicBezTo>
                    <a:close/>
                    <a:moveTo>
                      <a:pt x="5971" y="11405"/>
                    </a:moveTo>
                    <a:cubicBezTo>
                      <a:pt x="5898" y="11405"/>
                      <a:pt x="5826" y="11444"/>
                      <a:pt x="5775" y="11511"/>
                    </a:cubicBezTo>
                    <a:cubicBezTo>
                      <a:pt x="5696" y="11613"/>
                      <a:pt x="5725" y="11778"/>
                      <a:pt x="5833" y="11857"/>
                    </a:cubicBezTo>
                    <a:cubicBezTo>
                      <a:pt x="5878" y="11891"/>
                      <a:pt x="5929" y="11909"/>
                      <a:pt x="5980" y="11909"/>
                    </a:cubicBezTo>
                    <a:cubicBezTo>
                      <a:pt x="6055" y="11909"/>
                      <a:pt x="6128" y="11875"/>
                      <a:pt x="6173" y="11812"/>
                    </a:cubicBezTo>
                    <a:cubicBezTo>
                      <a:pt x="6259" y="11710"/>
                      <a:pt x="6236" y="11556"/>
                      <a:pt x="6134" y="11472"/>
                    </a:cubicBezTo>
                    <a:cubicBezTo>
                      <a:pt x="6128" y="11472"/>
                      <a:pt x="6099" y="11449"/>
                      <a:pt x="6099" y="11449"/>
                    </a:cubicBezTo>
                    <a:cubicBezTo>
                      <a:pt x="6059" y="11419"/>
                      <a:pt x="6015" y="11405"/>
                      <a:pt x="5971" y="11405"/>
                    </a:cubicBezTo>
                    <a:close/>
                    <a:moveTo>
                      <a:pt x="22969" y="11465"/>
                    </a:moveTo>
                    <a:cubicBezTo>
                      <a:pt x="22917" y="11465"/>
                      <a:pt x="22866" y="11482"/>
                      <a:pt x="22824" y="11517"/>
                    </a:cubicBezTo>
                    <a:lnTo>
                      <a:pt x="22802" y="11528"/>
                    </a:lnTo>
                    <a:cubicBezTo>
                      <a:pt x="22693" y="11608"/>
                      <a:pt x="22666" y="11760"/>
                      <a:pt x="22745" y="11868"/>
                    </a:cubicBezTo>
                    <a:cubicBezTo>
                      <a:pt x="22795" y="11936"/>
                      <a:pt x="22870" y="11970"/>
                      <a:pt x="22944" y="11970"/>
                    </a:cubicBezTo>
                    <a:cubicBezTo>
                      <a:pt x="22994" y="11970"/>
                      <a:pt x="23046" y="11954"/>
                      <a:pt x="23085" y="11925"/>
                    </a:cubicBezTo>
                    <a:lnTo>
                      <a:pt x="23120" y="11902"/>
                    </a:lnTo>
                    <a:cubicBezTo>
                      <a:pt x="23227" y="11818"/>
                      <a:pt x="23245" y="11664"/>
                      <a:pt x="23164" y="11562"/>
                    </a:cubicBezTo>
                    <a:cubicBezTo>
                      <a:pt x="23115" y="11499"/>
                      <a:pt x="23042" y="11465"/>
                      <a:pt x="22969" y="11465"/>
                    </a:cubicBezTo>
                    <a:close/>
                    <a:moveTo>
                      <a:pt x="7340" y="12319"/>
                    </a:moveTo>
                    <a:cubicBezTo>
                      <a:pt x="7259" y="12319"/>
                      <a:pt x="7183" y="12366"/>
                      <a:pt x="7137" y="12447"/>
                    </a:cubicBezTo>
                    <a:cubicBezTo>
                      <a:pt x="7069" y="12561"/>
                      <a:pt x="7121" y="12719"/>
                      <a:pt x="7239" y="12787"/>
                    </a:cubicBezTo>
                    <a:cubicBezTo>
                      <a:pt x="7280" y="12810"/>
                      <a:pt x="7319" y="12816"/>
                      <a:pt x="7359" y="12816"/>
                    </a:cubicBezTo>
                    <a:cubicBezTo>
                      <a:pt x="7443" y="12816"/>
                      <a:pt x="7524" y="12776"/>
                      <a:pt x="7569" y="12697"/>
                    </a:cubicBezTo>
                    <a:cubicBezTo>
                      <a:pt x="7637" y="12583"/>
                      <a:pt x="7603" y="12436"/>
                      <a:pt x="7484" y="12368"/>
                    </a:cubicBezTo>
                    <a:lnTo>
                      <a:pt x="7456" y="12351"/>
                    </a:lnTo>
                    <a:cubicBezTo>
                      <a:pt x="7417" y="12330"/>
                      <a:pt x="7378" y="12319"/>
                      <a:pt x="7340" y="12319"/>
                    </a:cubicBezTo>
                    <a:close/>
                    <a:moveTo>
                      <a:pt x="21586" y="12368"/>
                    </a:moveTo>
                    <a:cubicBezTo>
                      <a:pt x="21545" y="12368"/>
                      <a:pt x="21502" y="12379"/>
                      <a:pt x="21462" y="12402"/>
                    </a:cubicBezTo>
                    <a:lnTo>
                      <a:pt x="21434" y="12419"/>
                    </a:lnTo>
                    <a:cubicBezTo>
                      <a:pt x="21321" y="12481"/>
                      <a:pt x="21292" y="12624"/>
                      <a:pt x="21360" y="12742"/>
                    </a:cubicBezTo>
                    <a:cubicBezTo>
                      <a:pt x="21400" y="12816"/>
                      <a:pt x="21486" y="12855"/>
                      <a:pt x="21570" y="12855"/>
                    </a:cubicBezTo>
                    <a:cubicBezTo>
                      <a:pt x="21616" y="12855"/>
                      <a:pt x="21667" y="12844"/>
                      <a:pt x="21706" y="12821"/>
                    </a:cubicBezTo>
                    <a:cubicBezTo>
                      <a:pt x="21821" y="12760"/>
                      <a:pt x="21865" y="12606"/>
                      <a:pt x="21797" y="12493"/>
                    </a:cubicBezTo>
                    <a:cubicBezTo>
                      <a:pt x="21752" y="12413"/>
                      <a:pt x="21671" y="12368"/>
                      <a:pt x="21586" y="12368"/>
                    </a:cubicBezTo>
                    <a:close/>
                    <a:moveTo>
                      <a:pt x="8809" y="13063"/>
                    </a:moveTo>
                    <a:cubicBezTo>
                      <a:pt x="8716" y="13063"/>
                      <a:pt x="8627" y="13115"/>
                      <a:pt x="8584" y="13208"/>
                    </a:cubicBezTo>
                    <a:cubicBezTo>
                      <a:pt x="8527" y="13326"/>
                      <a:pt x="8584" y="13475"/>
                      <a:pt x="8710" y="13530"/>
                    </a:cubicBezTo>
                    <a:lnTo>
                      <a:pt x="8744" y="13543"/>
                    </a:lnTo>
                    <a:cubicBezTo>
                      <a:pt x="8778" y="13559"/>
                      <a:pt x="8805" y="13565"/>
                      <a:pt x="8834" y="13565"/>
                    </a:cubicBezTo>
                    <a:cubicBezTo>
                      <a:pt x="8930" y="13565"/>
                      <a:pt x="9021" y="13509"/>
                      <a:pt x="9061" y="13412"/>
                    </a:cubicBezTo>
                    <a:cubicBezTo>
                      <a:pt x="9111" y="13287"/>
                      <a:pt x="9056" y="13145"/>
                      <a:pt x="8930" y="13093"/>
                    </a:cubicBezTo>
                    <a:lnTo>
                      <a:pt x="8805" y="13304"/>
                    </a:lnTo>
                    <a:lnTo>
                      <a:pt x="8907" y="13083"/>
                    </a:lnTo>
                    <a:cubicBezTo>
                      <a:pt x="8875" y="13070"/>
                      <a:pt x="8842" y="13063"/>
                      <a:pt x="8809" y="13063"/>
                    </a:cubicBezTo>
                    <a:close/>
                    <a:moveTo>
                      <a:pt x="20105" y="13106"/>
                    </a:moveTo>
                    <a:cubicBezTo>
                      <a:pt x="20071" y="13106"/>
                      <a:pt x="20037" y="13113"/>
                      <a:pt x="20004" y="13127"/>
                    </a:cubicBezTo>
                    <a:lnTo>
                      <a:pt x="19982" y="13140"/>
                    </a:lnTo>
                    <a:cubicBezTo>
                      <a:pt x="19857" y="13190"/>
                      <a:pt x="19800" y="13332"/>
                      <a:pt x="19852" y="13457"/>
                    </a:cubicBezTo>
                    <a:cubicBezTo>
                      <a:pt x="19886" y="13548"/>
                      <a:pt x="19977" y="13604"/>
                      <a:pt x="20072" y="13604"/>
                    </a:cubicBezTo>
                    <a:cubicBezTo>
                      <a:pt x="20106" y="13604"/>
                      <a:pt x="20135" y="13599"/>
                      <a:pt x="20169" y="13588"/>
                    </a:cubicBezTo>
                    <a:lnTo>
                      <a:pt x="20203" y="13570"/>
                    </a:lnTo>
                    <a:cubicBezTo>
                      <a:pt x="20328" y="13520"/>
                      <a:pt x="20379" y="13373"/>
                      <a:pt x="20328" y="13253"/>
                    </a:cubicBezTo>
                    <a:cubicBezTo>
                      <a:pt x="20286" y="13160"/>
                      <a:pt x="20198" y="13106"/>
                      <a:pt x="20105" y="13106"/>
                    </a:cubicBezTo>
                    <a:close/>
                    <a:moveTo>
                      <a:pt x="10363" y="13636"/>
                    </a:moveTo>
                    <a:cubicBezTo>
                      <a:pt x="10259" y="13636"/>
                      <a:pt x="10160" y="13701"/>
                      <a:pt x="10127" y="13808"/>
                    </a:cubicBezTo>
                    <a:cubicBezTo>
                      <a:pt x="10088" y="13934"/>
                      <a:pt x="10156" y="14070"/>
                      <a:pt x="10286" y="14109"/>
                    </a:cubicBezTo>
                    <a:lnTo>
                      <a:pt x="10320" y="14121"/>
                    </a:lnTo>
                    <a:cubicBezTo>
                      <a:pt x="10344" y="14127"/>
                      <a:pt x="10365" y="14132"/>
                      <a:pt x="10389" y="14132"/>
                    </a:cubicBezTo>
                    <a:cubicBezTo>
                      <a:pt x="10496" y="14132"/>
                      <a:pt x="10593" y="14064"/>
                      <a:pt x="10621" y="13957"/>
                    </a:cubicBezTo>
                    <a:cubicBezTo>
                      <a:pt x="10661" y="13831"/>
                      <a:pt x="10587" y="13695"/>
                      <a:pt x="10462" y="13656"/>
                    </a:cubicBezTo>
                    <a:lnTo>
                      <a:pt x="10428" y="13645"/>
                    </a:lnTo>
                    <a:cubicBezTo>
                      <a:pt x="10406" y="13639"/>
                      <a:pt x="10384" y="13636"/>
                      <a:pt x="10363" y="13636"/>
                    </a:cubicBezTo>
                    <a:close/>
                    <a:moveTo>
                      <a:pt x="18546" y="13664"/>
                    </a:moveTo>
                    <a:cubicBezTo>
                      <a:pt x="18525" y="13664"/>
                      <a:pt x="18505" y="13667"/>
                      <a:pt x="18485" y="13672"/>
                    </a:cubicBezTo>
                    <a:lnTo>
                      <a:pt x="18445" y="13684"/>
                    </a:lnTo>
                    <a:cubicBezTo>
                      <a:pt x="18320" y="13724"/>
                      <a:pt x="18257" y="13855"/>
                      <a:pt x="18297" y="13985"/>
                    </a:cubicBezTo>
                    <a:cubicBezTo>
                      <a:pt x="18325" y="14093"/>
                      <a:pt x="18433" y="14155"/>
                      <a:pt x="18540" y="14155"/>
                    </a:cubicBezTo>
                    <a:cubicBezTo>
                      <a:pt x="18564" y="14155"/>
                      <a:pt x="18587" y="14149"/>
                      <a:pt x="18615" y="14143"/>
                    </a:cubicBezTo>
                    <a:cubicBezTo>
                      <a:pt x="18739" y="14109"/>
                      <a:pt x="18820" y="13973"/>
                      <a:pt x="18779" y="13842"/>
                    </a:cubicBezTo>
                    <a:cubicBezTo>
                      <a:pt x="18750" y="13734"/>
                      <a:pt x="18650" y="13664"/>
                      <a:pt x="18546" y="13664"/>
                    </a:cubicBezTo>
                    <a:close/>
                    <a:moveTo>
                      <a:pt x="11969" y="14021"/>
                    </a:moveTo>
                    <a:cubicBezTo>
                      <a:pt x="11850" y="14021"/>
                      <a:pt x="11748" y="14107"/>
                      <a:pt x="11727" y="14224"/>
                    </a:cubicBezTo>
                    <a:cubicBezTo>
                      <a:pt x="11705" y="14353"/>
                      <a:pt x="11790" y="14484"/>
                      <a:pt x="11926" y="14507"/>
                    </a:cubicBezTo>
                    <a:lnTo>
                      <a:pt x="11954" y="14512"/>
                    </a:lnTo>
                    <a:lnTo>
                      <a:pt x="11999" y="14512"/>
                    </a:lnTo>
                    <a:cubicBezTo>
                      <a:pt x="12114" y="14512"/>
                      <a:pt x="12216" y="14433"/>
                      <a:pt x="12238" y="14313"/>
                    </a:cubicBezTo>
                    <a:cubicBezTo>
                      <a:pt x="12261" y="14183"/>
                      <a:pt x="12175" y="14053"/>
                      <a:pt x="12039" y="14030"/>
                    </a:cubicBezTo>
                    <a:lnTo>
                      <a:pt x="12012" y="14025"/>
                    </a:lnTo>
                    <a:cubicBezTo>
                      <a:pt x="11997" y="14022"/>
                      <a:pt x="11983" y="14021"/>
                      <a:pt x="11969" y="14021"/>
                    </a:cubicBezTo>
                    <a:close/>
                    <a:moveTo>
                      <a:pt x="16932" y="14039"/>
                    </a:moveTo>
                    <a:cubicBezTo>
                      <a:pt x="16922" y="14039"/>
                      <a:pt x="16911" y="14040"/>
                      <a:pt x="16901" y="14041"/>
                    </a:cubicBezTo>
                    <a:lnTo>
                      <a:pt x="16862" y="14047"/>
                    </a:lnTo>
                    <a:cubicBezTo>
                      <a:pt x="16731" y="14075"/>
                      <a:pt x="16652" y="14200"/>
                      <a:pt x="16681" y="14331"/>
                    </a:cubicBezTo>
                    <a:cubicBezTo>
                      <a:pt x="16697" y="14450"/>
                      <a:pt x="16811" y="14530"/>
                      <a:pt x="16930" y="14530"/>
                    </a:cubicBezTo>
                    <a:cubicBezTo>
                      <a:pt x="16941" y="14530"/>
                      <a:pt x="16958" y="14530"/>
                      <a:pt x="16969" y="14523"/>
                    </a:cubicBezTo>
                    <a:cubicBezTo>
                      <a:pt x="17105" y="14507"/>
                      <a:pt x="17197" y="14381"/>
                      <a:pt x="17179" y="14251"/>
                    </a:cubicBezTo>
                    <a:cubicBezTo>
                      <a:pt x="17159" y="14125"/>
                      <a:pt x="17051" y="14039"/>
                      <a:pt x="16932" y="14039"/>
                    </a:cubicBezTo>
                    <a:close/>
                    <a:moveTo>
                      <a:pt x="13612" y="14217"/>
                    </a:moveTo>
                    <a:cubicBezTo>
                      <a:pt x="13486" y="14217"/>
                      <a:pt x="13389" y="14317"/>
                      <a:pt x="13384" y="14450"/>
                    </a:cubicBezTo>
                    <a:cubicBezTo>
                      <a:pt x="13373" y="14586"/>
                      <a:pt x="13492" y="14700"/>
                      <a:pt x="13628" y="14706"/>
                    </a:cubicBezTo>
                    <a:lnTo>
                      <a:pt x="13639" y="14706"/>
                    </a:lnTo>
                    <a:cubicBezTo>
                      <a:pt x="13769" y="14706"/>
                      <a:pt x="13877" y="14609"/>
                      <a:pt x="13884" y="14478"/>
                    </a:cubicBezTo>
                    <a:cubicBezTo>
                      <a:pt x="13889" y="14342"/>
                      <a:pt x="13787" y="14229"/>
                      <a:pt x="13656" y="14224"/>
                    </a:cubicBezTo>
                    <a:lnTo>
                      <a:pt x="13622" y="14217"/>
                    </a:lnTo>
                    <a:cubicBezTo>
                      <a:pt x="13619" y="14217"/>
                      <a:pt x="13616" y="14217"/>
                      <a:pt x="13612" y="14217"/>
                    </a:cubicBezTo>
                    <a:close/>
                    <a:moveTo>
                      <a:pt x="15306" y="14228"/>
                    </a:moveTo>
                    <a:cubicBezTo>
                      <a:pt x="15299" y="14228"/>
                      <a:pt x="15292" y="14228"/>
                      <a:pt x="15285" y="14229"/>
                    </a:cubicBezTo>
                    <a:lnTo>
                      <a:pt x="15245" y="14229"/>
                    </a:lnTo>
                    <a:cubicBezTo>
                      <a:pt x="15115" y="14234"/>
                      <a:pt x="15023" y="14347"/>
                      <a:pt x="15029" y="14484"/>
                    </a:cubicBezTo>
                    <a:cubicBezTo>
                      <a:pt x="15041" y="14614"/>
                      <a:pt x="15160" y="14711"/>
                      <a:pt x="15285" y="14711"/>
                    </a:cubicBezTo>
                    <a:lnTo>
                      <a:pt x="15301" y="14711"/>
                    </a:lnTo>
                    <a:cubicBezTo>
                      <a:pt x="15437" y="14711"/>
                      <a:pt x="15539" y="14598"/>
                      <a:pt x="15539" y="14462"/>
                    </a:cubicBezTo>
                    <a:cubicBezTo>
                      <a:pt x="15534" y="14333"/>
                      <a:pt x="15437" y="14228"/>
                      <a:pt x="15306" y="14228"/>
                    </a:cubicBezTo>
                    <a:close/>
                  </a:path>
                </a:pathLst>
              </a:custGeom>
              <a:solidFill>
                <a:srgbClr val="253356"/>
              </a:solidFill>
              <a:ln w="9525" cap="flat" cmpd="sng">
                <a:solidFill>
                  <a:srgbClr val="25335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1022D3F2-F640-4266-AC8A-3F0285DD95B9}"/>
                </a:ext>
              </a:extLst>
            </p:cNvPr>
            <p:cNvSpPr/>
            <p:nvPr/>
          </p:nvSpPr>
          <p:spPr>
            <a:xfrm>
              <a:off x="9157680" y="4503407"/>
              <a:ext cx="1009905" cy="4287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25113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it-IT" sz="2000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66,5%</a:t>
              </a:r>
            </a:p>
          </p:txBody>
        </p:sp>
      </p:grpSp>
      <p:sp>
        <p:nvSpPr>
          <p:cNvPr id="38" name="Rettangolo 37">
            <a:extLst>
              <a:ext uri="{FF2B5EF4-FFF2-40B4-BE49-F238E27FC236}">
                <a16:creationId xmlns:a16="http://schemas.microsoft.com/office/drawing/2014/main" id="{BA5908C3-3479-488F-9E19-9828B32968CB}"/>
              </a:ext>
            </a:extLst>
          </p:cNvPr>
          <p:cNvSpPr/>
          <p:nvPr/>
        </p:nvSpPr>
        <p:spPr>
          <a:xfrm>
            <a:off x="2189498" y="2260602"/>
            <a:ext cx="30906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Segoe UI" charset="0"/>
                <a:ea typeface="Segoe UI" charset="0"/>
                <a:cs typeface="Segoe UI" charset="0"/>
              </a:rPr>
              <a:t>La quota di mercato dei primi 10 operatori a livello nazionale presenti sul Portale Offerte</a:t>
            </a:r>
          </a:p>
        </p:txBody>
      </p:sp>
      <p:graphicFrame>
        <p:nvGraphicFramePr>
          <p:cNvPr id="39" name="Tabella 38">
            <a:extLst>
              <a:ext uri="{FF2B5EF4-FFF2-40B4-BE49-F238E27FC236}">
                <a16:creationId xmlns:a16="http://schemas.microsoft.com/office/drawing/2014/main" id="{615FA2ED-9856-417A-950C-A8C981565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681559"/>
              </p:ext>
            </p:extLst>
          </p:nvPr>
        </p:nvGraphicFramePr>
        <p:xfrm>
          <a:off x="5878547" y="5427561"/>
          <a:ext cx="5501224" cy="1194492"/>
        </p:xfrm>
        <a:graphic>
          <a:graphicData uri="http://schemas.openxmlformats.org/drawingml/2006/table">
            <a:tbl>
              <a:tblPr/>
              <a:tblGrid>
                <a:gridCol w="5501224">
                  <a:extLst>
                    <a:ext uri="{9D8B030D-6E8A-4147-A177-3AD203B41FA5}">
                      <a16:colId xmlns:a16="http://schemas.microsoft.com/office/drawing/2014/main" val="289769280"/>
                    </a:ext>
                  </a:extLst>
                </a:gridCol>
              </a:tblGrid>
              <a:tr h="7464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Nel </a:t>
                      </a:r>
                      <a:r>
                        <a:rPr lang="it-I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boxplot</a:t>
                      </a: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rappresentato il 50% dei dati si trova racchiuso all’interno delle «scatole». I «baffi» vengono considerati gli estremi della distribuzione, mentre le osservazioni al di fuori di questi limiti sono considerate </a:t>
                      </a:r>
                      <a:r>
                        <a:rPr lang="it-IT" sz="10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outliers</a:t>
                      </a: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</a:p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elaborazioni BMTI e REF Ricerche su dati Portale Offerte ARERA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*Di queste, per 519 non viene specificata la durata contrattuale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 Di queste, per 35 non viene specificata la durata contrattuale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5564072"/>
                  </a:ext>
                </a:extLst>
              </a:tr>
              <a:tr h="150552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956351"/>
                  </a:ext>
                </a:extLst>
              </a:tr>
            </a:tbl>
          </a:graphicData>
        </a:graphic>
      </p:graphicFrame>
      <p:graphicFrame>
        <p:nvGraphicFramePr>
          <p:cNvPr id="41" name="Tabella 40">
            <a:extLst>
              <a:ext uri="{FF2B5EF4-FFF2-40B4-BE49-F238E27FC236}">
                <a16:creationId xmlns:a16="http://schemas.microsoft.com/office/drawing/2014/main" id="{92986D77-0C94-4CBF-8419-554BC380D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940205"/>
              </p:ext>
            </p:extLst>
          </p:nvPr>
        </p:nvGraphicFramePr>
        <p:xfrm>
          <a:off x="5878546" y="975737"/>
          <a:ext cx="5457059" cy="396240"/>
        </p:xfrm>
        <a:graphic>
          <a:graphicData uri="http://schemas.openxmlformats.org/drawingml/2006/table">
            <a:tbl>
              <a:tblPr/>
              <a:tblGrid>
                <a:gridCol w="5457059">
                  <a:extLst>
                    <a:ext uri="{9D8B030D-6E8A-4147-A177-3AD203B41FA5}">
                      <a16:colId xmlns:a16="http://schemas.microsoft.com/office/drawing/2014/main" val="931359154"/>
                    </a:ext>
                  </a:extLst>
                </a:gridCol>
              </a:tblGrid>
              <a:tr h="14975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SPESA ANNUALE PER UN BAR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59551"/>
                  </a:ext>
                </a:extLst>
              </a:tr>
              <a:tr h="11194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(euro/anno)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975543"/>
                  </a:ext>
                </a:extLst>
              </a:tr>
            </a:tbl>
          </a:graphicData>
        </a:graphic>
      </p:graphicFrame>
      <p:sp>
        <p:nvSpPr>
          <p:cNvPr id="48" name="CasellaDiTesto 3">
            <a:extLst>
              <a:ext uri="{FF2B5EF4-FFF2-40B4-BE49-F238E27FC236}">
                <a16:creationId xmlns:a16="http://schemas.microsoft.com/office/drawing/2014/main" id="{7987004A-248D-40FE-9563-133F8BB244D1}"/>
              </a:ext>
            </a:extLst>
          </p:cNvPr>
          <p:cNvSpPr txBox="1"/>
          <p:nvPr/>
        </p:nvSpPr>
        <p:spPr>
          <a:xfrm>
            <a:off x="6189905" y="4077996"/>
            <a:ext cx="1278638" cy="31305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200" b="1" i="0" dirty="0">
                <a:solidFill>
                  <a:srgbClr val="253356"/>
                </a:solidFill>
              </a:rPr>
              <a:t>Mediana: 9</a:t>
            </a:r>
            <a:r>
              <a:rPr lang="it-IT" sz="1200" b="1" dirty="0">
                <a:solidFill>
                  <a:srgbClr val="253356"/>
                </a:solidFill>
              </a:rPr>
              <a:t>.111</a:t>
            </a:r>
            <a:endParaRPr lang="it-IT" sz="1200" b="1" i="0" dirty="0">
              <a:solidFill>
                <a:srgbClr val="253356"/>
              </a:solidFill>
            </a:endParaRPr>
          </a:p>
        </p:txBody>
      </p:sp>
      <p:sp>
        <p:nvSpPr>
          <p:cNvPr id="49" name="CasellaDiTesto 3">
            <a:extLst>
              <a:ext uri="{FF2B5EF4-FFF2-40B4-BE49-F238E27FC236}">
                <a16:creationId xmlns:a16="http://schemas.microsoft.com/office/drawing/2014/main" id="{BC25D52C-62DA-445F-9042-BD9F54F11ED1}"/>
              </a:ext>
            </a:extLst>
          </p:cNvPr>
          <p:cNvSpPr txBox="1"/>
          <p:nvPr/>
        </p:nvSpPr>
        <p:spPr>
          <a:xfrm>
            <a:off x="10058563" y="3994562"/>
            <a:ext cx="1213297" cy="193253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>
                <a:solidFill>
                  <a:srgbClr val="5AA2AE"/>
                </a:solidFill>
              </a:rPr>
              <a:t>Media: 10.357</a:t>
            </a:r>
            <a:endParaRPr lang="it-IT" sz="1200" b="1" i="0" dirty="0">
              <a:solidFill>
                <a:srgbClr val="5AA2AE"/>
              </a:solidFill>
            </a:endParaRPr>
          </a:p>
        </p:txBody>
      </p:sp>
      <p:sp>
        <p:nvSpPr>
          <p:cNvPr id="42" name="CasellaDiTesto 3">
            <a:extLst>
              <a:ext uri="{FF2B5EF4-FFF2-40B4-BE49-F238E27FC236}">
                <a16:creationId xmlns:a16="http://schemas.microsoft.com/office/drawing/2014/main" id="{BA31141E-13B6-491D-8927-01958E2A6BF7}"/>
              </a:ext>
            </a:extLst>
          </p:cNvPr>
          <p:cNvSpPr txBox="1"/>
          <p:nvPr/>
        </p:nvSpPr>
        <p:spPr>
          <a:xfrm>
            <a:off x="10058562" y="2945124"/>
            <a:ext cx="1248046" cy="294265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>
                <a:solidFill>
                  <a:srgbClr val="5AA2AE"/>
                </a:solidFill>
              </a:rPr>
              <a:t>Max: 19.248</a:t>
            </a:r>
            <a:endParaRPr lang="it-IT" sz="1200" b="1" i="0" dirty="0">
              <a:solidFill>
                <a:srgbClr val="5AA2AE"/>
              </a:solidFill>
            </a:endParaRPr>
          </a:p>
        </p:txBody>
      </p:sp>
      <p:sp>
        <p:nvSpPr>
          <p:cNvPr id="43" name="CasellaDiTesto 3">
            <a:extLst>
              <a:ext uri="{FF2B5EF4-FFF2-40B4-BE49-F238E27FC236}">
                <a16:creationId xmlns:a16="http://schemas.microsoft.com/office/drawing/2014/main" id="{3672B217-7FD2-4857-8798-156F9B3F2658}"/>
              </a:ext>
            </a:extLst>
          </p:cNvPr>
          <p:cNvSpPr txBox="1"/>
          <p:nvPr/>
        </p:nvSpPr>
        <p:spPr>
          <a:xfrm>
            <a:off x="10067199" y="4497040"/>
            <a:ext cx="1248046" cy="294265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>
                <a:solidFill>
                  <a:srgbClr val="5AA2AE"/>
                </a:solidFill>
              </a:rPr>
              <a:t>Min: 8.355</a:t>
            </a:r>
            <a:endParaRPr lang="it-IT" sz="1200" b="1" i="0" dirty="0">
              <a:solidFill>
                <a:srgbClr val="5AA2AE"/>
              </a:solidFill>
            </a:endParaRPr>
          </a:p>
        </p:txBody>
      </p:sp>
      <p:sp>
        <p:nvSpPr>
          <p:cNvPr id="44" name="CasellaDiTesto 3">
            <a:extLst>
              <a:ext uri="{FF2B5EF4-FFF2-40B4-BE49-F238E27FC236}">
                <a16:creationId xmlns:a16="http://schemas.microsoft.com/office/drawing/2014/main" id="{8FB06DF0-DDA6-4A5E-BF7A-5DFA9FFDAFD4}"/>
              </a:ext>
            </a:extLst>
          </p:cNvPr>
          <p:cNvSpPr txBox="1"/>
          <p:nvPr/>
        </p:nvSpPr>
        <p:spPr>
          <a:xfrm>
            <a:off x="6412293" y="4351372"/>
            <a:ext cx="1042071" cy="31305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200" b="1" i="0" dirty="0">
                <a:solidFill>
                  <a:srgbClr val="253356"/>
                </a:solidFill>
              </a:rPr>
              <a:t>Min: 7.386</a:t>
            </a:r>
          </a:p>
        </p:txBody>
      </p:sp>
      <p:sp>
        <p:nvSpPr>
          <p:cNvPr id="45" name="CasellaDiTesto 3">
            <a:extLst>
              <a:ext uri="{FF2B5EF4-FFF2-40B4-BE49-F238E27FC236}">
                <a16:creationId xmlns:a16="http://schemas.microsoft.com/office/drawing/2014/main" id="{2F745897-7142-4C40-BDD2-FBF890C2743A}"/>
              </a:ext>
            </a:extLst>
          </p:cNvPr>
          <p:cNvSpPr txBox="1"/>
          <p:nvPr/>
        </p:nvSpPr>
        <p:spPr>
          <a:xfrm>
            <a:off x="6412294" y="2132883"/>
            <a:ext cx="1056249" cy="31305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200" b="1" i="0" dirty="0">
                <a:solidFill>
                  <a:srgbClr val="253356"/>
                </a:solidFill>
              </a:rPr>
              <a:t>Max: 26.020</a:t>
            </a:r>
          </a:p>
        </p:txBody>
      </p:sp>
      <p:sp>
        <p:nvSpPr>
          <p:cNvPr id="46" name="CasellaDiTesto 3">
            <a:extLst>
              <a:ext uri="{FF2B5EF4-FFF2-40B4-BE49-F238E27FC236}">
                <a16:creationId xmlns:a16="http://schemas.microsoft.com/office/drawing/2014/main" id="{36C6E980-B429-4E5D-A6E7-A2B33BC24EF5}"/>
              </a:ext>
            </a:extLst>
          </p:cNvPr>
          <p:cNvSpPr txBox="1"/>
          <p:nvPr/>
        </p:nvSpPr>
        <p:spPr>
          <a:xfrm>
            <a:off x="6217101" y="3909217"/>
            <a:ext cx="1213297" cy="193253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200" b="1" i="0" dirty="0">
                <a:solidFill>
                  <a:srgbClr val="253356"/>
                </a:solidFill>
              </a:rPr>
              <a:t>Media: </a:t>
            </a:r>
            <a:r>
              <a:rPr lang="it-IT" sz="1200" b="1" dirty="0">
                <a:solidFill>
                  <a:srgbClr val="253356"/>
                </a:solidFill>
              </a:rPr>
              <a:t>10.545</a:t>
            </a:r>
            <a:endParaRPr lang="it-IT" sz="1200" b="1" i="0" dirty="0">
              <a:solidFill>
                <a:srgbClr val="25335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7CD497-FC21-4060-B9FD-012C4F49A4A3}"/>
              </a:ext>
            </a:extLst>
          </p:cNvPr>
          <p:cNvSpPr txBox="1"/>
          <p:nvPr/>
        </p:nvSpPr>
        <p:spPr>
          <a:xfrm rot="16200000">
            <a:off x="5244845" y="3263005"/>
            <a:ext cx="1067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Euro/anno</a:t>
            </a:r>
          </a:p>
        </p:txBody>
      </p:sp>
      <p:sp>
        <p:nvSpPr>
          <p:cNvPr id="50" name="CasellaDiTesto 3">
            <a:extLst>
              <a:ext uri="{FF2B5EF4-FFF2-40B4-BE49-F238E27FC236}">
                <a16:creationId xmlns:a16="http://schemas.microsoft.com/office/drawing/2014/main" id="{C3B8725F-BA15-4BEB-8180-2CC3FC8D2A9B}"/>
              </a:ext>
            </a:extLst>
          </p:cNvPr>
          <p:cNvSpPr txBox="1"/>
          <p:nvPr/>
        </p:nvSpPr>
        <p:spPr>
          <a:xfrm>
            <a:off x="10058563" y="4187815"/>
            <a:ext cx="1256682" cy="23897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>
                <a:solidFill>
                  <a:srgbClr val="5AA2AE"/>
                </a:solidFill>
              </a:rPr>
              <a:t>Mediana: 8.924</a:t>
            </a:r>
            <a:endParaRPr lang="it-IT" sz="1200" b="1" i="0" dirty="0">
              <a:solidFill>
                <a:srgbClr val="5AA2AE"/>
              </a:solidFill>
            </a:endParaRPr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id="{C7AFEFFB-2A72-C701-DBFF-31463422A0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 flipH="1">
            <a:off x="3343692" y="613033"/>
            <a:ext cx="5652000" cy="5617822"/>
          </a:xfrm>
          <a:prstGeom prst="rect">
            <a:avLst/>
          </a:prstGeom>
          <a:effectLst>
            <a:reflection blurRad="152400" stA="45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6754889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4">
            <a:extLst>
              <a:ext uri="{FF2B5EF4-FFF2-40B4-BE49-F238E27FC236}">
                <a16:creationId xmlns:a16="http://schemas.microsoft.com/office/drawing/2014/main" id="{4612D891-F39A-4DC5-B6F0-F9D122B71912}"/>
              </a:ext>
            </a:extLst>
          </p:cNvPr>
          <p:cNvSpPr txBox="1">
            <a:spLocks noChangeArrowheads="1"/>
          </p:cNvSpPr>
          <p:nvPr/>
        </p:nvSpPr>
        <p:spPr>
          <a:xfrm>
            <a:off x="414864" y="3433"/>
            <a:ext cx="12134807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000" b="1" dirty="0">
                <a:latin typeface="Arial" charset="0"/>
                <a:cs typeface="Arial" charset="0"/>
              </a:rPr>
              <a:t>IL LIBERO MERCATO DELL’ENERGIA ELETTRICA</a:t>
            </a:r>
          </a:p>
        </p:txBody>
      </p:sp>
      <p:graphicFrame>
        <p:nvGraphicFramePr>
          <p:cNvPr id="39" name="Tabella 38">
            <a:extLst>
              <a:ext uri="{FF2B5EF4-FFF2-40B4-BE49-F238E27FC236}">
                <a16:creationId xmlns:a16="http://schemas.microsoft.com/office/drawing/2014/main" id="{615FA2ED-9856-417A-950C-A8C981565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881952"/>
              </p:ext>
            </p:extLst>
          </p:nvPr>
        </p:nvGraphicFramePr>
        <p:xfrm>
          <a:off x="5171018" y="6248812"/>
          <a:ext cx="5501224" cy="342900"/>
        </p:xfrm>
        <a:graphic>
          <a:graphicData uri="http://schemas.openxmlformats.org/drawingml/2006/table">
            <a:tbl>
              <a:tblPr/>
              <a:tblGrid>
                <a:gridCol w="5501224">
                  <a:extLst>
                    <a:ext uri="{9D8B030D-6E8A-4147-A177-3AD203B41FA5}">
                      <a16:colId xmlns:a16="http://schemas.microsoft.com/office/drawing/2014/main" val="289769280"/>
                    </a:ext>
                  </a:extLst>
                </a:gridCol>
              </a:tblGrid>
              <a:tr h="112392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elaborazioni BMTI e REF Ricerche su dati Portale Offerte ARERA</a:t>
                      </a:r>
                      <a:endParaRPr lang="it-IT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55640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956351"/>
                  </a:ext>
                </a:extLst>
              </a:tr>
            </a:tbl>
          </a:graphicData>
        </a:graphic>
      </p:graphicFrame>
      <p:graphicFrame>
        <p:nvGraphicFramePr>
          <p:cNvPr id="41" name="Tabella 40">
            <a:extLst>
              <a:ext uri="{FF2B5EF4-FFF2-40B4-BE49-F238E27FC236}">
                <a16:creationId xmlns:a16="http://schemas.microsoft.com/office/drawing/2014/main" id="{92986D77-0C94-4CBF-8419-554BC380D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305573"/>
              </p:ext>
            </p:extLst>
          </p:nvPr>
        </p:nvGraphicFramePr>
        <p:xfrm>
          <a:off x="5026617" y="884510"/>
          <a:ext cx="5457059" cy="396240"/>
        </p:xfrm>
        <a:graphic>
          <a:graphicData uri="http://schemas.openxmlformats.org/drawingml/2006/table">
            <a:tbl>
              <a:tblPr/>
              <a:tblGrid>
                <a:gridCol w="5457059">
                  <a:extLst>
                    <a:ext uri="{9D8B030D-6E8A-4147-A177-3AD203B41FA5}">
                      <a16:colId xmlns:a16="http://schemas.microsoft.com/office/drawing/2014/main" val="931359154"/>
                    </a:ext>
                  </a:extLst>
                </a:gridCol>
              </a:tblGrid>
              <a:tr h="14975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SPESA MEDIA ANNUALE PER UN BAR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59551"/>
                  </a:ext>
                </a:extLst>
              </a:tr>
              <a:tr h="11194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(euro/anno, contratti a durata 12 e 24 mesi)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975543"/>
                  </a:ext>
                </a:extLst>
              </a:tr>
            </a:tbl>
          </a:graphicData>
        </a:graphic>
      </p:graphicFrame>
      <p:grpSp>
        <p:nvGrpSpPr>
          <p:cNvPr id="57" name="Gruppo 56">
            <a:extLst>
              <a:ext uri="{FF2B5EF4-FFF2-40B4-BE49-F238E27FC236}">
                <a16:creationId xmlns:a16="http://schemas.microsoft.com/office/drawing/2014/main" id="{182A0223-9FF9-4A35-9AB6-795C808E9322}"/>
              </a:ext>
            </a:extLst>
          </p:cNvPr>
          <p:cNvGrpSpPr/>
          <p:nvPr/>
        </p:nvGrpSpPr>
        <p:grpSpPr>
          <a:xfrm>
            <a:off x="506636" y="2303553"/>
            <a:ext cx="1189351" cy="1172466"/>
            <a:chOff x="8978234" y="4070502"/>
            <a:chExt cx="1346865" cy="1327744"/>
          </a:xfrm>
        </p:grpSpPr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146F8E23-B857-4C85-95F7-524660D4A703}"/>
                </a:ext>
              </a:extLst>
            </p:cNvPr>
            <p:cNvGrpSpPr/>
            <p:nvPr/>
          </p:nvGrpSpPr>
          <p:grpSpPr>
            <a:xfrm>
              <a:off x="8978234" y="4070502"/>
              <a:ext cx="1346865" cy="1327744"/>
              <a:chOff x="5982237" y="910304"/>
              <a:chExt cx="1131061" cy="1125042"/>
            </a:xfrm>
            <a:solidFill>
              <a:srgbClr val="FF6600"/>
            </a:solidFill>
          </p:grpSpPr>
          <p:sp>
            <p:nvSpPr>
              <p:cNvPr id="60" name="Google Shape;166;p23">
                <a:extLst>
                  <a:ext uri="{FF2B5EF4-FFF2-40B4-BE49-F238E27FC236}">
                    <a16:creationId xmlns:a16="http://schemas.microsoft.com/office/drawing/2014/main" id="{B9C7EE45-3A0F-4936-9CD5-17E9B11C0EDD}"/>
                  </a:ext>
                </a:extLst>
              </p:cNvPr>
              <p:cNvSpPr/>
              <p:nvPr/>
            </p:nvSpPr>
            <p:spPr>
              <a:xfrm>
                <a:off x="6064929" y="995625"/>
                <a:ext cx="958500" cy="958500"/>
              </a:xfrm>
              <a:prstGeom prst="ellipse">
                <a:avLst/>
              </a:prstGeom>
              <a:solidFill>
                <a:srgbClr val="253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72;p23">
                <a:extLst>
                  <a:ext uri="{FF2B5EF4-FFF2-40B4-BE49-F238E27FC236}">
                    <a16:creationId xmlns:a16="http://schemas.microsoft.com/office/drawing/2014/main" id="{DACC2025-CBDA-4D56-A913-317EF087236D}"/>
                  </a:ext>
                </a:extLst>
              </p:cNvPr>
              <p:cNvSpPr/>
              <p:nvPr/>
            </p:nvSpPr>
            <p:spPr>
              <a:xfrm>
                <a:off x="5983991" y="910304"/>
                <a:ext cx="1127552" cy="571398"/>
              </a:xfrm>
              <a:custGeom>
                <a:avLst/>
                <a:gdLst/>
                <a:ahLst/>
                <a:cxnLst/>
                <a:rect l="l" t="t" r="r" b="b"/>
                <a:pathLst>
                  <a:path w="28919" h="14655" extrusionOk="0">
                    <a:moveTo>
                      <a:pt x="14462" y="0"/>
                    </a:moveTo>
                    <a:cubicBezTo>
                      <a:pt x="6486" y="0"/>
                      <a:pt x="1" y="6485"/>
                      <a:pt x="1" y="14456"/>
                    </a:cubicBezTo>
                    <a:cubicBezTo>
                      <a:pt x="1" y="14569"/>
                      <a:pt x="87" y="14655"/>
                      <a:pt x="200" y="14655"/>
                    </a:cubicBezTo>
                    <a:cubicBezTo>
                      <a:pt x="307" y="14655"/>
                      <a:pt x="393" y="14569"/>
                      <a:pt x="393" y="14456"/>
                    </a:cubicBezTo>
                    <a:cubicBezTo>
                      <a:pt x="393" y="6706"/>
                      <a:pt x="6707" y="392"/>
                      <a:pt x="14462" y="392"/>
                    </a:cubicBezTo>
                    <a:cubicBezTo>
                      <a:pt x="22218" y="392"/>
                      <a:pt x="28526" y="6706"/>
                      <a:pt x="28526" y="14456"/>
                    </a:cubicBezTo>
                    <a:cubicBezTo>
                      <a:pt x="28526" y="14569"/>
                      <a:pt x="28612" y="14655"/>
                      <a:pt x="28725" y="14655"/>
                    </a:cubicBezTo>
                    <a:cubicBezTo>
                      <a:pt x="28833" y="14655"/>
                      <a:pt x="28919" y="14569"/>
                      <a:pt x="28919" y="14456"/>
                    </a:cubicBezTo>
                    <a:cubicBezTo>
                      <a:pt x="28919" y="6485"/>
                      <a:pt x="22433" y="0"/>
                      <a:pt x="14462" y="0"/>
                    </a:cubicBezTo>
                    <a:close/>
                  </a:path>
                </a:pathLst>
              </a:custGeom>
              <a:solidFill>
                <a:srgbClr val="253356"/>
              </a:solidFill>
              <a:ln w="9525" cap="flat" cmpd="sng">
                <a:solidFill>
                  <a:srgbClr val="25335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73;p23">
                <a:extLst>
                  <a:ext uri="{FF2B5EF4-FFF2-40B4-BE49-F238E27FC236}">
                    <a16:creationId xmlns:a16="http://schemas.microsoft.com/office/drawing/2014/main" id="{15D4979F-BF02-4E88-9F50-75F7466CDBE5}"/>
                  </a:ext>
                </a:extLst>
              </p:cNvPr>
              <p:cNvSpPr/>
              <p:nvPr/>
            </p:nvSpPr>
            <p:spPr>
              <a:xfrm>
                <a:off x="5982237" y="1461764"/>
                <a:ext cx="1131061" cy="573582"/>
              </a:xfrm>
              <a:custGeom>
                <a:avLst/>
                <a:gdLst/>
                <a:ahLst/>
                <a:cxnLst/>
                <a:rect l="l" t="t" r="r" b="b"/>
                <a:pathLst>
                  <a:path w="29009" h="14711" extrusionOk="0">
                    <a:moveTo>
                      <a:pt x="245" y="0"/>
                    </a:moveTo>
                    <a:cubicBezTo>
                      <a:pt x="108" y="0"/>
                      <a:pt x="1" y="124"/>
                      <a:pt x="1" y="260"/>
                    </a:cubicBezTo>
                    <a:cubicBezTo>
                      <a:pt x="1" y="397"/>
                      <a:pt x="108" y="505"/>
                      <a:pt x="245" y="505"/>
                    </a:cubicBezTo>
                    <a:cubicBezTo>
                      <a:pt x="375" y="505"/>
                      <a:pt x="488" y="397"/>
                      <a:pt x="488" y="260"/>
                    </a:cubicBezTo>
                    <a:lnTo>
                      <a:pt x="488" y="226"/>
                    </a:lnTo>
                    <a:cubicBezTo>
                      <a:pt x="488" y="97"/>
                      <a:pt x="375" y="0"/>
                      <a:pt x="245" y="0"/>
                    </a:cubicBezTo>
                    <a:close/>
                    <a:moveTo>
                      <a:pt x="28765" y="90"/>
                    </a:moveTo>
                    <a:cubicBezTo>
                      <a:pt x="28634" y="90"/>
                      <a:pt x="28526" y="205"/>
                      <a:pt x="28526" y="335"/>
                    </a:cubicBezTo>
                    <a:lnTo>
                      <a:pt x="28765" y="369"/>
                    </a:lnTo>
                    <a:lnTo>
                      <a:pt x="28521" y="362"/>
                    </a:lnTo>
                    <a:lnTo>
                      <a:pt x="28521" y="362"/>
                    </a:lnTo>
                    <a:cubicBezTo>
                      <a:pt x="28521" y="499"/>
                      <a:pt x="28629" y="613"/>
                      <a:pt x="28765" y="613"/>
                    </a:cubicBezTo>
                    <a:cubicBezTo>
                      <a:pt x="28901" y="613"/>
                      <a:pt x="29008" y="505"/>
                      <a:pt x="29008" y="375"/>
                    </a:cubicBezTo>
                    <a:lnTo>
                      <a:pt x="29008" y="335"/>
                    </a:lnTo>
                    <a:cubicBezTo>
                      <a:pt x="29008" y="205"/>
                      <a:pt x="28901" y="90"/>
                      <a:pt x="28765" y="90"/>
                    </a:cubicBezTo>
                    <a:close/>
                    <a:moveTo>
                      <a:pt x="345" y="1649"/>
                    </a:moveTo>
                    <a:cubicBezTo>
                      <a:pt x="334" y="1649"/>
                      <a:pt x="324" y="1649"/>
                      <a:pt x="313" y="1651"/>
                    </a:cubicBezTo>
                    <a:cubicBezTo>
                      <a:pt x="177" y="1668"/>
                      <a:pt x="85" y="1804"/>
                      <a:pt x="98" y="1935"/>
                    </a:cubicBezTo>
                    <a:cubicBezTo>
                      <a:pt x="114" y="2059"/>
                      <a:pt x="216" y="2156"/>
                      <a:pt x="341" y="2156"/>
                    </a:cubicBezTo>
                    <a:lnTo>
                      <a:pt x="363" y="2156"/>
                    </a:lnTo>
                    <a:cubicBezTo>
                      <a:pt x="499" y="2139"/>
                      <a:pt x="596" y="2020"/>
                      <a:pt x="585" y="1883"/>
                    </a:cubicBezTo>
                    <a:lnTo>
                      <a:pt x="580" y="1849"/>
                    </a:lnTo>
                    <a:cubicBezTo>
                      <a:pt x="563" y="1729"/>
                      <a:pt x="462" y="1649"/>
                      <a:pt x="345" y="1649"/>
                    </a:cubicBezTo>
                    <a:close/>
                    <a:moveTo>
                      <a:pt x="28652" y="1744"/>
                    </a:moveTo>
                    <a:cubicBezTo>
                      <a:pt x="28536" y="1744"/>
                      <a:pt x="28434" y="1834"/>
                      <a:pt x="28419" y="1951"/>
                    </a:cubicBezTo>
                    <a:lnTo>
                      <a:pt x="28412" y="1991"/>
                    </a:lnTo>
                    <a:cubicBezTo>
                      <a:pt x="28401" y="2122"/>
                      <a:pt x="28498" y="2229"/>
                      <a:pt x="28629" y="2247"/>
                    </a:cubicBezTo>
                    <a:lnTo>
                      <a:pt x="28657" y="2247"/>
                    </a:lnTo>
                    <a:cubicBezTo>
                      <a:pt x="28776" y="2247"/>
                      <a:pt x="28889" y="2145"/>
                      <a:pt x="28901" y="2020"/>
                    </a:cubicBezTo>
                    <a:cubicBezTo>
                      <a:pt x="28917" y="1883"/>
                      <a:pt x="28827" y="1765"/>
                      <a:pt x="28691" y="1747"/>
                    </a:cubicBezTo>
                    <a:cubicBezTo>
                      <a:pt x="28678" y="1745"/>
                      <a:pt x="28665" y="1744"/>
                      <a:pt x="28652" y="1744"/>
                    </a:cubicBezTo>
                    <a:close/>
                    <a:moveTo>
                      <a:pt x="634" y="3276"/>
                    </a:moveTo>
                    <a:cubicBezTo>
                      <a:pt x="612" y="3276"/>
                      <a:pt x="590" y="3279"/>
                      <a:pt x="567" y="3284"/>
                    </a:cubicBezTo>
                    <a:cubicBezTo>
                      <a:pt x="438" y="3319"/>
                      <a:pt x="358" y="3460"/>
                      <a:pt x="392" y="3591"/>
                    </a:cubicBezTo>
                    <a:cubicBezTo>
                      <a:pt x="415" y="3705"/>
                      <a:pt x="517" y="3784"/>
                      <a:pt x="630" y="3784"/>
                    </a:cubicBezTo>
                    <a:cubicBezTo>
                      <a:pt x="648" y="3784"/>
                      <a:pt x="664" y="3779"/>
                      <a:pt x="682" y="3779"/>
                    </a:cubicBezTo>
                    <a:cubicBezTo>
                      <a:pt x="812" y="3750"/>
                      <a:pt x="897" y="3619"/>
                      <a:pt x="868" y="3489"/>
                    </a:cubicBezTo>
                    <a:lnTo>
                      <a:pt x="857" y="3449"/>
                    </a:lnTo>
                    <a:cubicBezTo>
                      <a:pt x="834" y="3341"/>
                      <a:pt x="740" y="3276"/>
                      <a:pt x="634" y="3276"/>
                    </a:cubicBezTo>
                    <a:close/>
                    <a:moveTo>
                      <a:pt x="28363" y="3368"/>
                    </a:moveTo>
                    <a:cubicBezTo>
                      <a:pt x="28255" y="3368"/>
                      <a:pt x="28158" y="3441"/>
                      <a:pt x="28129" y="3551"/>
                    </a:cubicBezTo>
                    <a:lnTo>
                      <a:pt x="28118" y="3585"/>
                    </a:lnTo>
                    <a:cubicBezTo>
                      <a:pt x="28089" y="3716"/>
                      <a:pt x="28168" y="3829"/>
                      <a:pt x="28299" y="3863"/>
                    </a:cubicBezTo>
                    <a:cubicBezTo>
                      <a:pt x="28317" y="3869"/>
                      <a:pt x="28333" y="3869"/>
                      <a:pt x="28351" y="3869"/>
                    </a:cubicBezTo>
                    <a:cubicBezTo>
                      <a:pt x="28464" y="3869"/>
                      <a:pt x="28571" y="3784"/>
                      <a:pt x="28600" y="3677"/>
                    </a:cubicBezTo>
                    <a:cubicBezTo>
                      <a:pt x="28634" y="3546"/>
                      <a:pt x="28555" y="3410"/>
                      <a:pt x="28424" y="3376"/>
                    </a:cubicBezTo>
                    <a:cubicBezTo>
                      <a:pt x="28404" y="3370"/>
                      <a:pt x="28383" y="3368"/>
                      <a:pt x="28363" y="3368"/>
                    </a:cubicBezTo>
                    <a:close/>
                    <a:moveTo>
                      <a:pt x="1091" y="4848"/>
                    </a:moveTo>
                    <a:cubicBezTo>
                      <a:pt x="1064" y="4848"/>
                      <a:pt x="1037" y="4853"/>
                      <a:pt x="1010" y="4863"/>
                    </a:cubicBezTo>
                    <a:cubicBezTo>
                      <a:pt x="886" y="4908"/>
                      <a:pt x="818" y="5049"/>
                      <a:pt x="863" y="5174"/>
                    </a:cubicBezTo>
                    <a:lnTo>
                      <a:pt x="874" y="5208"/>
                    </a:lnTo>
                    <a:cubicBezTo>
                      <a:pt x="915" y="5305"/>
                      <a:pt x="1004" y="5366"/>
                      <a:pt x="1106" y="5366"/>
                    </a:cubicBezTo>
                    <a:cubicBezTo>
                      <a:pt x="1135" y="5366"/>
                      <a:pt x="1158" y="5361"/>
                      <a:pt x="1187" y="5350"/>
                    </a:cubicBezTo>
                    <a:cubicBezTo>
                      <a:pt x="1316" y="5305"/>
                      <a:pt x="1379" y="5169"/>
                      <a:pt x="1334" y="5038"/>
                    </a:cubicBezTo>
                    <a:lnTo>
                      <a:pt x="1323" y="5010"/>
                    </a:lnTo>
                    <a:cubicBezTo>
                      <a:pt x="1287" y="4911"/>
                      <a:pt x="1191" y="4848"/>
                      <a:pt x="1091" y="4848"/>
                    </a:cubicBezTo>
                    <a:close/>
                    <a:moveTo>
                      <a:pt x="27880" y="4949"/>
                    </a:moveTo>
                    <a:cubicBezTo>
                      <a:pt x="27781" y="4949"/>
                      <a:pt x="27687" y="5009"/>
                      <a:pt x="27652" y="5106"/>
                    </a:cubicBezTo>
                    <a:lnTo>
                      <a:pt x="27641" y="5140"/>
                    </a:lnTo>
                    <a:cubicBezTo>
                      <a:pt x="27590" y="5264"/>
                      <a:pt x="27658" y="5407"/>
                      <a:pt x="27783" y="5452"/>
                    </a:cubicBezTo>
                    <a:cubicBezTo>
                      <a:pt x="27812" y="5463"/>
                      <a:pt x="27840" y="5468"/>
                      <a:pt x="27867" y="5468"/>
                    </a:cubicBezTo>
                    <a:cubicBezTo>
                      <a:pt x="27964" y="5468"/>
                      <a:pt x="28061" y="5407"/>
                      <a:pt x="28095" y="5311"/>
                    </a:cubicBezTo>
                    <a:lnTo>
                      <a:pt x="28106" y="5282"/>
                    </a:lnTo>
                    <a:cubicBezTo>
                      <a:pt x="28152" y="5151"/>
                      <a:pt x="28089" y="5015"/>
                      <a:pt x="27964" y="4965"/>
                    </a:cubicBezTo>
                    <a:cubicBezTo>
                      <a:pt x="27936" y="4954"/>
                      <a:pt x="27908" y="4949"/>
                      <a:pt x="27880" y="4949"/>
                    </a:cubicBezTo>
                    <a:close/>
                    <a:moveTo>
                      <a:pt x="1748" y="6370"/>
                    </a:moveTo>
                    <a:cubicBezTo>
                      <a:pt x="1712" y="6370"/>
                      <a:pt x="1675" y="6378"/>
                      <a:pt x="1640" y="6394"/>
                    </a:cubicBezTo>
                    <a:cubicBezTo>
                      <a:pt x="1520" y="6456"/>
                      <a:pt x="1470" y="6604"/>
                      <a:pt x="1533" y="6723"/>
                    </a:cubicBezTo>
                    <a:lnTo>
                      <a:pt x="1544" y="6751"/>
                    </a:lnTo>
                    <a:cubicBezTo>
                      <a:pt x="1588" y="6837"/>
                      <a:pt x="1674" y="6887"/>
                      <a:pt x="1766" y="6887"/>
                    </a:cubicBezTo>
                    <a:cubicBezTo>
                      <a:pt x="1800" y="6887"/>
                      <a:pt x="1839" y="6876"/>
                      <a:pt x="1873" y="6859"/>
                    </a:cubicBezTo>
                    <a:cubicBezTo>
                      <a:pt x="1992" y="6796"/>
                      <a:pt x="2043" y="6654"/>
                      <a:pt x="1981" y="6536"/>
                    </a:cubicBezTo>
                    <a:lnTo>
                      <a:pt x="1963" y="6502"/>
                    </a:lnTo>
                    <a:cubicBezTo>
                      <a:pt x="1923" y="6417"/>
                      <a:pt x="1837" y="6370"/>
                      <a:pt x="1748" y="6370"/>
                    </a:cubicBezTo>
                    <a:close/>
                    <a:moveTo>
                      <a:pt x="27215" y="6464"/>
                    </a:moveTo>
                    <a:cubicBezTo>
                      <a:pt x="27126" y="6464"/>
                      <a:pt x="27039" y="6514"/>
                      <a:pt x="26995" y="6599"/>
                    </a:cubicBezTo>
                    <a:lnTo>
                      <a:pt x="27199" y="6735"/>
                    </a:lnTo>
                    <a:lnTo>
                      <a:pt x="27199" y="6735"/>
                    </a:lnTo>
                    <a:lnTo>
                      <a:pt x="26982" y="6626"/>
                    </a:lnTo>
                    <a:lnTo>
                      <a:pt x="26982" y="6626"/>
                    </a:lnTo>
                    <a:cubicBezTo>
                      <a:pt x="26921" y="6746"/>
                      <a:pt x="26966" y="6893"/>
                      <a:pt x="27085" y="6950"/>
                    </a:cubicBezTo>
                    <a:cubicBezTo>
                      <a:pt x="27125" y="6973"/>
                      <a:pt x="27159" y="6978"/>
                      <a:pt x="27199" y="6978"/>
                    </a:cubicBezTo>
                    <a:cubicBezTo>
                      <a:pt x="27289" y="6978"/>
                      <a:pt x="27375" y="6932"/>
                      <a:pt x="27414" y="6848"/>
                    </a:cubicBezTo>
                    <a:lnTo>
                      <a:pt x="27432" y="6814"/>
                    </a:lnTo>
                    <a:cubicBezTo>
                      <a:pt x="27493" y="6694"/>
                      <a:pt x="27443" y="6552"/>
                      <a:pt x="27323" y="6490"/>
                    </a:cubicBezTo>
                    <a:cubicBezTo>
                      <a:pt x="27288" y="6472"/>
                      <a:pt x="27252" y="6464"/>
                      <a:pt x="27215" y="6464"/>
                    </a:cubicBezTo>
                    <a:close/>
                    <a:moveTo>
                      <a:pt x="2570" y="7801"/>
                    </a:moveTo>
                    <a:cubicBezTo>
                      <a:pt x="2526" y="7801"/>
                      <a:pt x="2481" y="7814"/>
                      <a:pt x="2440" y="7840"/>
                    </a:cubicBezTo>
                    <a:cubicBezTo>
                      <a:pt x="2326" y="7914"/>
                      <a:pt x="2298" y="8068"/>
                      <a:pt x="2371" y="8181"/>
                    </a:cubicBezTo>
                    <a:lnTo>
                      <a:pt x="2389" y="8209"/>
                    </a:lnTo>
                    <a:cubicBezTo>
                      <a:pt x="2434" y="8277"/>
                      <a:pt x="2514" y="8317"/>
                      <a:pt x="2593" y="8317"/>
                    </a:cubicBezTo>
                    <a:cubicBezTo>
                      <a:pt x="2638" y="8317"/>
                      <a:pt x="2685" y="8306"/>
                      <a:pt x="2724" y="8277"/>
                    </a:cubicBezTo>
                    <a:cubicBezTo>
                      <a:pt x="2837" y="8204"/>
                      <a:pt x="2871" y="8050"/>
                      <a:pt x="2798" y="7937"/>
                    </a:cubicBezTo>
                    <a:lnTo>
                      <a:pt x="2774" y="7914"/>
                    </a:lnTo>
                    <a:cubicBezTo>
                      <a:pt x="2727" y="7841"/>
                      <a:pt x="2650" y="7801"/>
                      <a:pt x="2570" y="7801"/>
                    </a:cubicBezTo>
                    <a:close/>
                    <a:moveTo>
                      <a:pt x="26374" y="7891"/>
                    </a:moveTo>
                    <a:cubicBezTo>
                      <a:pt x="26295" y="7891"/>
                      <a:pt x="26218" y="7928"/>
                      <a:pt x="26172" y="8000"/>
                    </a:cubicBezTo>
                    <a:lnTo>
                      <a:pt x="26359" y="8158"/>
                    </a:lnTo>
                    <a:lnTo>
                      <a:pt x="26160" y="8021"/>
                    </a:lnTo>
                    <a:lnTo>
                      <a:pt x="26160" y="8021"/>
                    </a:lnTo>
                    <a:cubicBezTo>
                      <a:pt x="26081" y="8136"/>
                      <a:pt x="26110" y="8288"/>
                      <a:pt x="26223" y="8362"/>
                    </a:cubicBezTo>
                    <a:cubicBezTo>
                      <a:pt x="26262" y="8390"/>
                      <a:pt x="26314" y="8403"/>
                      <a:pt x="26359" y="8403"/>
                    </a:cubicBezTo>
                    <a:cubicBezTo>
                      <a:pt x="26438" y="8403"/>
                      <a:pt x="26513" y="8369"/>
                      <a:pt x="26563" y="8294"/>
                    </a:cubicBezTo>
                    <a:lnTo>
                      <a:pt x="26581" y="8267"/>
                    </a:lnTo>
                    <a:cubicBezTo>
                      <a:pt x="26654" y="8152"/>
                      <a:pt x="26626" y="8005"/>
                      <a:pt x="26513" y="7932"/>
                    </a:cubicBezTo>
                    <a:cubicBezTo>
                      <a:pt x="26470" y="7904"/>
                      <a:pt x="26422" y="7891"/>
                      <a:pt x="26374" y="7891"/>
                    </a:cubicBezTo>
                    <a:close/>
                    <a:moveTo>
                      <a:pt x="3573" y="9135"/>
                    </a:moveTo>
                    <a:cubicBezTo>
                      <a:pt x="3516" y="9135"/>
                      <a:pt x="3458" y="9156"/>
                      <a:pt x="3410" y="9197"/>
                    </a:cubicBezTo>
                    <a:cubicBezTo>
                      <a:pt x="3308" y="9281"/>
                      <a:pt x="3303" y="9446"/>
                      <a:pt x="3393" y="9548"/>
                    </a:cubicBezTo>
                    <a:cubicBezTo>
                      <a:pt x="3439" y="9610"/>
                      <a:pt x="3507" y="9644"/>
                      <a:pt x="3581" y="9644"/>
                    </a:cubicBezTo>
                    <a:cubicBezTo>
                      <a:pt x="3631" y="9644"/>
                      <a:pt x="3688" y="9621"/>
                      <a:pt x="3733" y="9587"/>
                    </a:cubicBezTo>
                    <a:cubicBezTo>
                      <a:pt x="3835" y="9503"/>
                      <a:pt x="3853" y="9349"/>
                      <a:pt x="3774" y="9247"/>
                    </a:cubicBezTo>
                    <a:lnTo>
                      <a:pt x="3745" y="9220"/>
                    </a:lnTo>
                    <a:cubicBezTo>
                      <a:pt x="3700" y="9162"/>
                      <a:pt x="3637" y="9135"/>
                      <a:pt x="3573" y="9135"/>
                    </a:cubicBezTo>
                    <a:close/>
                    <a:moveTo>
                      <a:pt x="25382" y="9209"/>
                    </a:moveTo>
                    <a:cubicBezTo>
                      <a:pt x="25314" y="9209"/>
                      <a:pt x="25246" y="9237"/>
                      <a:pt x="25196" y="9293"/>
                    </a:cubicBezTo>
                    <a:lnTo>
                      <a:pt x="25173" y="9322"/>
                    </a:lnTo>
                    <a:cubicBezTo>
                      <a:pt x="25088" y="9424"/>
                      <a:pt x="25110" y="9566"/>
                      <a:pt x="25212" y="9650"/>
                    </a:cubicBezTo>
                    <a:cubicBezTo>
                      <a:pt x="25259" y="9689"/>
                      <a:pt x="25309" y="9707"/>
                      <a:pt x="25366" y="9707"/>
                    </a:cubicBezTo>
                    <a:cubicBezTo>
                      <a:pt x="25440" y="9707"/>
                      <a:pt x="25513" y="9673"/>
                      <a:pt x="25565" y="9610"/>
                    </a:cubicBezTo>
                    <a:cubicBezTo>
                      <a:pt x="25655" y="9514"/>
                      <a:pt x="25644" y="9356"/>
                      <a:pt x="25542" y="9270"/>
                    </a:cubicBezTo>
                    <a:cubicBezTo>
                      <a:pt x="25495" y="9229"/>
                      <a:pt x="25439" y="9209"/>
                      <a:pt x="25382" y="9209"/>
                    </a:cubicBezTo>
                    <a:close/>
                    <a:moveTo>
                      <a:pt x="4709" y="10340"/>
                    </a:moveTo>
                    <a:cubicBezTo>
                      <a:pt x="4644" y="10340"/>
                      <a:pt x="4578" y="10369"/>
                      <a:pt x="4528" y="10422"/>
                    </a:cubicBezTo>
                    <a:cubicBezTo>
                      <a:pt x="4437" y="10519"/>
                      <a:pt x="4448" y="10683"/>
                      <a:pt x="4545" y="10773"/>
                    </a:cubicBezTo>
                    <a:lnTo>
                      <a:pt x="4715" y="10603"/>
                    </a:lnTo>
                    <a:lnTo>
                      <a:pt x="4863" y="10404"/>
                    </a:lnTo>
                    <a:lnTo>
                      <a:pt x="4863" y="10404"/>
                    </a:lnTo>
                    <a:lnTo>
                      <a:pt x="4693" y="10581"/>
                    </a:lnTo>
                    <a:lnTo>
                      <a:pt x="4856" y="10399"/>
                    </a:lnTo>
                    <a:cubicBezTo>
                      <a:pt x="4814" y="10359"/>
                      <a:pt x="4762" y="10340"/>
                      <a:pt x="4709" y="10340"/>
                    </a:cubicBezTo>
                    <a:close/>
                    <a:moveTo>
                      <a:pt x="24240" y="10406"/>
                    </a:moveTo>
                    <a:cubicBezTo>
                      <a:pt x="24179" y="10406"/>
                      <a:pt x="24119" y="10429"/>
                      <a:pt x="24073" y="10472"/>
                    </a:cubicBezTo>
                    <a:lnTo>
                      <a:pt x="24055" y="10495"/>
                    </a:lnTo>
                    <a:cubicBezTo>
                      <a:pt x="23953" y="10587"/>
                      <a:pt x="23947" y="10739"/>
                      <a:pt x="24039" y="10836"/>
                    </a:cubicBezTo>
                    <a:cubicBezTo>
                      <a:pt x="24084" y="10888"/>
                      <a:pt x="24152" y="10915"/>
                      <a:pt x="24220" y="10915"/>
                    </a:cubicBezTo>
                    <a:cubicBezTo>
                      <a:pt x="24277" y="10915"/>
                      <a:pt x="24334" y="10893"/>
                      <a:pt x="24384" y="10854"/>
                    </a:cubicBezTo>
                    <a:lnTo>
                      <a:pt x="24408" y="10825"/>
                    </a:lnTo>
                    <a:cubicBezTo>
                      <a:pt x="24510" y="10734"/>
                      <a:pt x="24510" y="10581"/>
                      <a:pt x="24418" y="10485"/>
                    </a:cubicBezTo>
                    <a:cubicBezTo>
                      <a:pt x="24369" y="10432"/>
                      <a:pt x="24304" y="10406"/>
                      <a:pt x="24240" y="10406"/>
                    </a:cubicBezTo>
                    <a:close/>
                    <a:moveTo>
                      <a:pt x="5971" y="11405"/>
                    </a:moveTo>
                    <a:cubicBezTo>
                      <a:pt x="5898" y="11405"/>
                      <a:pt x="5826" y="11444"/>
                      <a:pt x="5775" y="11511"/>
                    </a:cubicBezTo>
                    <a:cubicBezTo>
                      <a:pt x="5696" y="11613"/>
                      <a:pt x="5725" y="11778"/>
                      <a:pt x="5833" y="11857"/>
                    </a:cubicBezTo>
                    <a:cubicBezTo>
                      <a:pt x="5878" y="11891"/>
                      <a:pt x="5929" y="11909"/>
                      <a:pt x="5980" y="11909"/>
                    </a:cubicBezTo>
                    <a:cubicBezTo>
                      <a:pt x="6055" y="11909"/>
                      <a:pt x="6128" y="11875"/>
                      <a:pt x="6173" y="11812"/>
                    </a:cubicBezTo>
                    <a:cubicBezTo>
                      <a:pt x="6259" y="11710"/>
                      <a:pt x="6236" y="11556"/>
                      <a:pt x="6134" y="11472"/>
                    </a:cubicBezTo>
                    <a:cubicBezTo>
                      <a:pt x="6128" y="11472"/>
                      <a:pt x="6099" y="11449"/>
                      <a:pt x="6099" y="11449"/>
                    </a:cubicBezTo>
                    <a:cubicBezTo>
                      <a:pt x="6059" y="11419"/>
                      <a:pt x="6015" y="11405"/>
                      <a:pt x="5971" y="11405"/>
                    </a:cubicBezTo>
                    <a:close/>
                    <a:moveTo>
                      <a:pt x="22969" y="11465"/>
                    </a:moveTo>
                    <a:cubicBezTo>
                      <a:pt x="22917" y="11465"/>
                      <a:pt x="22866" y="11482"/>
                      <a:pt x="22824" y="11517"/>
                    </a:cubicBezTo>
                    <a:lnTo>
                      <a:pt x="22802" y="11528"/>
                    </a:lnTo>
                    <a:cubicBezTo>
                      <a:pt x="22693" y="11608"/>
                      <a:pt x="22666" y="11760"/>
                      <a:pt x="22745" y="11868"/>
                    </a:cubicBezTo>
                    <a:cubicBezTo>
                      <a:pt x="22795" y="11936"/>
                      <a:pt x="22870" y="11970"/>
                      <a:pt x="22944" y="11970"/>
                    </a:cubicBezTo>
                    <a:cubicBezTo>
                      <a:pt x="22994" y="11970"/>
                      <a:pt x="23046" y="11954"/>
                      <a:pt x="23085" y="11925"/>
                    </a:cubicBezTo>
                    <a:lnTo>
                      <a:pt x="23120" y="11902"/>
                    </a:lnTo>
                    <a:cubicBezTo>
                      <a:pt x="23227" y="11818"/>
                      <a:pt x="23245" y="11664"/>
                      <a:pt x="23164" y="11562"/>
                    </a:cubicBezTo>
                    <a:cubicBezTo>
                      <a:pt x="23115" y="11499"/>
                      <a:pt x="23042" y="11465"/>
                      <a:pt x="22969" y="11465"/>
                    </a:cubicBezTo>
                    <a:close/>
                    <a:moveTo>
                      <a:pt x="7340" y="12319"/>
                    </a:moveTo>
                    <a:cubicBezTo>
                      <a:pt x="7259" y="12319"/>
                      <a:pt x="7183" y="12366"/>
                      <a:pt x="7137" y="12447"/>
                    </a:cubicBezTo>
                    <a:cubicBezTo>
                      <a:pt x="7069" y="12561"/>
                      <a:pt x="7121" y="12719"/>
                      <a:pt x="7239" y="12787"/>
                    </a:cubicBezTo>
                    <a:cubicBezTo>
                      <a:pt x="7280" y="12810"/>
                      <a:pt x="7319" y="12816"/>
                      <a:pt x="7359" y="12816"/>
                    </a:cubicBezTo>
                    <a:cubicBezTo>
                      <a:pt x="7443" y="12816"/>
                      <a:pt x="7524" y="12776"/>
                      <a:pt x="7569" y="12697"/>
                    </a:cubicBezTo>
                    <a:cubicBezTo>
                      <a:pt x="7637" y="12583"/>
                      <a:pt x="7603" y="12436"/>
                      <a:pt x="7484" y="12368"/>
                    </a:cubicBezTo>
                    <a:lnTo>
                      <a:pt x="7456" y="12351"/>
                    </a:lnTo>
                    <a:cubicBezTo>
                      <a:pt x="7417" y="12330"/>
                      <a:pt x="7378" y="12319"/>
                      <a:pt x="7340" y="12319"/>
                    </a:cubicBezTo>
                    <a:close/>
                    <a:moveTo>
                      <a:pt x="21586" y="12368"/>
                    </a:moveTo>
                    <a:cubicBezTo>
                      <a:pt x="21545" y="12368"/>
                      <a:pt x="21502" y="12379"/>
                      <a:pt x="21462" y="12402"/>
                    </a:cubicBezTo>
                    <a:lnTo>
                      <a:pt x="21434" y="12419"/>
                    </a:lnTo>
                    <a:cubicBezTo>
                      <a:pt x="21321" y="12481"/>
                      <a:pt x="21292" y="12624"/>
                      <a:pt x="21360" y="12742"/>
                    </a:cubicBezTo>
                    <a:cubicBezTo>
                      <a:pt x="21400" y="12816"/>
                      <a:pt x="21486" y="12855"/>
                      <a:pt x="21570" y="12855"/>
                    </a:cubicBezTo>
                    <a:cubicBezTo>
                      <a:pt x="21616" y="12855"/>
                      <a:pt x="21667" y="12844"/>
                      <a:pt x="21706" y="12821"/>
                    </a:cubicBezTo>
                    <a:cubicBezTo>
                      <a:pt x="21821" y="12760"/>
                      <a:pt x="21865" y="12606"/>
                      <a:pt x="21797" y="12493"/>
                    </a:cubicBezTo>
                    <a:cubicBezTo>
                      <a:pt x="21752" y="12413"/>
                      <a:pt x="21671" y="12368"/>
                      <a:pt x="21586" y="12368"/>
                    </a:cubicBezTo>
                    <a:close/>
                    <a:moveTo>
                      <a:pt x="8809" y="13063"/>
                    </a:moveTo>
                    <a:cubicBezTo>
                      <a:pt x="8716" y="13063"/>
                      <a:pt x="8627" y="13115"/>
                      <a:pt x="8584" y="13208"/>
                    </a:cubicBezTo>
                    <a:cubicBezTo>
                      <a:pt x="8527" y="13326"/>
                      <a:pt x="8584" y="13475"/>
                      <a:pt x="8710" y="13530"/>
                    </a:cubicBezTo>
                    <a:lnTo>
                      <a:pt x="8744" y="13543"/>
                    </a:lnTo>
                    <a:cubicBezTo>
                      <a:pt x="8778" y="13559"/>
                      <a:pt x="8805" y="13565"/>
                      <a:pt x="8834" y="13565"/>
                    </a:cubicBezTo>
                    <a:cubicBezTo>
                      <a:pt x="8930" y="13565"/>
                      <a:pt x="9021" y="13509"/>
                      <a:pt x="9061" y="13412"/>
                    </a:cubicBezTo>
                    <a:cubicBezTo>
                      <a:pt x="9111" y="13287"/>
                      <a:pt x="9056" y="13145"/>
                      <a:pt x="8930" y="13093"/>
                    </a:cubicBezTo>
                    <a:lnTo>
                      <a:pt x="8805" y="13304"/>
                    </a:lnTo>
                    <a:lnTo>
                      <a:pt x="8907" y="13083"/>
                    </a:lnTo>
                    <a:cubicBezTo>
                      <a:pt x="8875" y="13070"/>
                      <a:pt x="8842" y="13063"/>
                      <a:pt x="8809" y="13063"/>
                    </a:cubicBezTo>
                    <a:close/>
                    <a:moveTo>
                      <a:pt x="20105" y="13106"/>
                    </a:moveTo>
                    <a:cubicBezTo>
                      <a:pt x="20071" y="13106"/>
                      <a:pt x="20037" y="13113"/>
                      <a:pt x="20004" y="13127"/>
                    </a:cubicBezTo>
                    <a:lnTo>
                      <a:pt x="19982" y="13140"/>
                    </a:lnTo>
                    <a:cubicBezTo>
                      <a:pt x="19857" y="13190"/>
                      <a:pt x="19800" y="13332"/>
                      <a:pt x="19852" y="13457"/>
                    </a:cubicBezTo>
                    <a:cubicBezTo>
                      <a:pt x="19886" y="13548"/>
                      <a:pt x="19977" y="13604"/>
                      <a:pt x="20072" y="13604"/>
                    </a:cubicBezTo>
                    <a:cubicBezTo>
                      <a:pt x="20106" y="13604"/>
                      <a:pt x="20135" y="13599"/>
                      <a:pt x="20169" y="13588"/>
                    </a:cubicBezTo>
                    <a:lnTo>
                      <a:pt x="20203" y="13570"/>
                    </a:lnTo>
                    <a:cubicBezTo>
                      <a:pt x="20328" y="13520"/>
                      <a:pt x="20379" y="13373"/>
                      <a:pt x="20328" y="13253"/>
                    </a:cubicBezTo>
                    <a:cubicBezTo>
                      <a:pt x="20286" y="13160"/>
                      <a:pt x="20198" y="13106"/>
                      <a:pt x="20105" y="13106"/>
                    </a:cubicBezTo>
                    <a:close/>
                    <a:moveTo>
                      <a:pt x="10363" y="13636"/>
                    </a:moveTo>
                    <a:cubicBezTo>
                      <a:pt x="10259" y="13636"/>
                      <a:pt x="10160" y="13701"/>
                      <a:pt x="10127" y="13808"/>
                    </a:cubicBezTo>
                    <a:cubicBezTo>
                      <a:pt x="10088" y="13934"/>
                      <a:pt x="10156" y="14070"/>
                      <a:pt x="10286" y="14109"/>
                    </a:cubicBezTo>
                    <a:lnTo>
                      <a:pt x="10320" y="14121"/>
                    </a:lnTo>
                    <a:cubicBezTo>
                      <a:pt x="10344" y="14127"/>
                      <a:pt x="10365" y="14132"/>
                      <a:pt x="10389" y="14132"/>
                    </a:cubicBezTo>
                    <a:cubicBezTo>
                      <a:pt x="10496" y="14132"/>
                      <a:pt x="10593" y="14064"/>
                      <a:pt x="10621" y="13957"/>
                    </a:cubicBezTo>
                    <a:cubicBezTo>
                      <a:pt x="10661" y="13831"/>
                      <a:pt x="10587" y="13695"/>
                      <a:pt x="10462" y="13656"/>
                    </a:cubicBezTo>
                    <a:lnTo>
                      <a:pt x="10428" y="13645"/>
                    </a:lnTo>
                    <a:cubicBezTo>
                      <a:pt x="10406" y="13639"/>
                      <a:pt x="10384" y="13636"/>
                      <a:pt x="10363" y="13636"/>
                    </a:cubicBezTo>
                    <a:close/>
                    <a:moveTo>
                      <a:pt x="18546" y="13664"/>
                    </a:moveTo>
                    <a:cubicBezTo>
                      <a:pt x="18525" y="13664"/>
                      <a:pt x="18505" y="13667"/>
                      <a:pt x="18485" y="13672"/>
                    </a:cubicBezTo>
                    <a:lnTo>
                      <a:pt x="18445" y="13684"/>
                    </a:lnTo>
                    <a:cubicBezTo>
                      <a:pt x="18320" y="13724"/>
                      <a:pt x="18257" y="13855"/>
                      <a:pt x="18297" y="13985"/>
                    </a:cubicBezTo>
                    <a:cubicBezTo>
                      <a:pt x="18325" y="14093"/>
                      <a:pt x="18433" y="14155"/>
                      <a:pt x="18540" y="14155"/>
                    </a:cubicBezTo>
                    <a:cubicBezTo>
                      <a:pt x="18564" y="14155"/>
                      <a:pt x="18587" y="14149"/>
                      <a:pt x="18615" y="14143"/>
                    </a:cubicBezTo>
                    <a:cubicBezTo>
                      <a:pt x="18739" y="14109"/>
                      <a:pt x="18820" y="13973"/>
                      <a:pt x="18779" y="13842"/>
                    </a:cubicBezTo>
                    <a:cubicBezTo>
                      <a:pt x="18750" y="13734"/>
                      <a:pt x="18650" y="13664"/>
                      <a:pt x="18546" y="13664"/>
                    </a:cubicBezTo>
                    <a:close/>
                    <a:moveTo>
                      <a:pt x="11969" y="14021"/>
                    </a:moveTo>
                    <a:cubicBezTo>
                      <a:pt x="11850" y="14021"/>
                      <a:pt x="11748" y="14107"/>
                      <a:pt x="11727" y="14224"/>
                    </a:cubicBezTo>
                    <a:cubicBezTo>
                      <a:pt x="11705" y="14353"/>
                      <a:pt x="11790" y="14484"/>
                      <a:pt x="11926" y="14507"/>
                    </a:cubicBezTo>
                    <a:lnTo>
                      <a:pt x="11954" y="14512"/>
                    </a:lnTo>
                    <a:lnTo>
                      <a:pt x="11999" y="14512"/>
                    </a:lnTo>
                    <a:cubicBezTo>
                      <a:pt x="12114" y="14512"/>
                      <a:pt x="12216" y="14433"/>
                      <a:pt x="12238" y="14313"/>
                    </a:cubicBezTo>
                    <a:cubicBezTo>
                      <a:pt x="12261" y="14183"/>
                      <a:pt x="12175" y="14053"/>
                      <a:pt x="12039" y="14030"/>
                    </a:cubicBezTo>
                    <a:lnTo>
                      <a:pt x="12012" y="14025"/>
                    </a:lnTo>
                    <a:cubicBezTo>
                      <a:pt x="11997" y="14022"/>
                      <a:pt x="11983" y="14021"/>
                      <a:pt x="11969" y="14021"/>
                    </a:cubicBezTo>
                    <a:close/>
                    <a:moveTo>
                      <a:pt x="16932" y="14039"/>
                    </a:moveTo>
                    <a:cubicBezTo>
                      <a:pt x="16922" y="14039"/>
                      <a:pt x="16911" y="14040"/>
                      <a:pt x="16901" y="14041"/>
                    </a:cubicBezTo>
                    <a:lnTo>
                      <a:pt x="16862" y="14047"/>
                    </a:lnTo>
                    <a:cubicBezTo>
                      <a:pt x="16731" y="14075"/>
                      <a:pt x="16652" y="14200"/>
                      <a:pt x="16681" y="14331"/>
                    </a:cubicBezTo>
                    <a:cubicBezTo>
                      <a:pt x="16697" y="14450"/>
                      <a:pt x="16811" y="14530"/>
                      <a:pt x="16930" y="14530"/>
                    </a:cubicBezTo>
                    <a:cubicBezTo>
                      <a:pt x="16941" y="14530"/>
                      <a:pt x="16958" y="14530"/>
                      <a:pt x="16969" y="14523"/>
                    </a:cubicBezTo>
                    <a:cubicBezTo>
                      <a:pt x="17105" y="14507"/>
                      <a:pt x="17197" y="14381"/>
                      <a:pt x="17179" y="14251"/>
                    </a:cubicBezTo>
                    <a:cubicBezTo>
                      <a:pt x="17159" y="14125"/>
                      <a:pt x="17051" y="14039"/>
                      <a:pt x="16932" y="14039"/>
                    </a:cubicBezTo>
                    <a:close/>
                    <a:moveTo>
                      <a:pt x="13612" y="14217"/>
                    </a:moveTo>
                    <a:cubicBezTo>
                      <a:pt x="13486" y="14217"/>
                      <a:pt x="13389" y="14317"/>
                      <a:pt x="13384" y="14450"/>
                    </a:cubicBezTo>
                    <a:cubicBezTo>
                      <a:pt x="13373" y="14586"/>
                      <a:pt x="13492" y="14700"/>
                      <a:pt x="13628" y="14706"/>
                    </a:cubicBezTo>
                    <a:lnTo>
                      <a:pt x="13639" y="14706"/>
                    </a:lnTo>
                    <a:cubicBezTo>
                      <a:pt x="13769" y="14706"/>
                      <a:pt x="13877" y="14609"/>
                      <a:pt x="13884" y="14478"/>
                    </a:cubicBezTo>
                    <a:cubicBezTo>
                      <a:pt x="13889" y="14342"/>
                      <a:pt x="13787" y="14229"/>
                      <a:pt x="13656" y="14224"/>
                    </a:cubicBezTo>
                    <a:lnTo>
                      <a:pt x="13622" y="14217"/>
                    </a:lnTo>
                    <a:cubicBezTo>
                      <a:pt x="13619" y="14217"/>
                      <a:pt x="13616" y="14217"/>
                      <a:pt x="13612" y="14217"/>
                    </a:cubicBezTo>
                    <a:close/>
                    <a:moveTo>
                      <a:pt x="15306" y="14228"/>
                    </a:moveTo>
                    <a:cubicBezTo>
                      <a:pt x="15299" y="14228"/>
                      <a:pt x="15292" y="14228"/>
                      <a:pt x="15285" y="14229"/>
                    </a:cubicBezTo>
                    <a:lnTo>
                      <a:pt x="15245" y="14229"/>
                    </a:lnTo>
                    <a:cubicBezTo>
                      <a:pt x="15115" y="14234"/>
                      <a:pt x="15023" y="14347"/>
                      <a:pt x="15029" y="14484"/>
                    </a:cubicBezTo>
                    <a:cubicBezTo>
                      <a:pt x="15041" y="14614"/>
                      <a:pt x="15160" y="14711"/>
                      <a:pt x="15285" y="14711"/>
                    </a:cubicBezTo>
                    <a:lnTo>
                      <a:pt x="15301" y="14711"/>
                    </a:lnTo>
                    <a:cubicBezTo>
                      <a:pt x="15437" y="14711"/>
                      <a:pt x="15539" y="14598"/>
                      <a:pt x="15539" y="14462"/>
                    </a:cubicBezTo>
                    <a:cubicBezTo>
                      <a:pt x="15534" y="14333"/>
                      <a:pt x="15437" y="14228"/>
                      <a:pt x="15306" y="14228"/>
                    </a:cubicBezTo>
                    <a:close/>
                  </a:path>
                </a:pathLst>
              </a:custGeom>
              <a:solidFill>
                <a:srgbClr val="253356"/>
              </a:solidFill>
              <a:ln w="9525" cap="flat" cmpd="sng">
                <a:solidFill>
                  <a:srgbClr val="25335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33F24A0A-5B84-4068-AD29-A62F9D97109A}"/>
                </a:ext>
              </a:extLst>
            </p:cNvPr>
            <p:cNvSpPr/>
            <p:nvPr/>
          </p:nvSpPr>
          <p:spPr>
            <a:xfrm>
              <a:off x="9157680" y="4503407"/>
              <a:ext cx="1009905" cy="7204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25113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it-IT" sz="2000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9.201</a:t>
              </a:r>
              <a:br>
                <a:rPr lang="it-IT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</a:br>
              <a:r>
                <a:rPr lang="it-IT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€</a:t>
              </a:r>
              <a:endParaRPr lang="it-IT" sz="2400" kern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</p:grpSp>
      <p:sp>
        <p:nvSpPr>
          <p:cNvPr id="63" name="Rettangolo 62">
            <a:extLst>
              <a:ext uri="{FF2B5EF4-FFF2-40B4-BE49-F238E27FC236}">
                <a16:creationId xmlns:a16="http://schemas.microsoft.com/office/drawing/2014/main" id="{B4DD15A3-3369-4A84-B947-276B1094C3B1}"/>
              </a:ext>
            </a:extLst>
          </p:cNvPr>
          <p:cNvSpPr/>
          <p:nvPr/>
        </p:nvSpPr>
        <p:spPr>
          <a:xfrm>
            <a:off x="1791688" y="2518168"/>
            <a:ext cx="2764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Segoe UI" charset="0"/>
                <a:ea typeface="Segoe UI" charset="0"/>
                <a:cs typeface="Segoe UI" charset="0"/>
              </a:rPr>
              <a:t>Il costo medio annuo delle offerte con durata 12 mesi</a:t>
            </a:r>
          </a:p>
        </p:txBody>
      </p: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06229FEC-5052-4BE7-B3A5-10A680E2E84A}"/>
              </a:ext>
            </a:extLst>
          </p:cNvPr>
          <p:cNvGrpSpPr/>
          <p:nvPr/>
        </p:nvGrpSpPr>
        <p:grpSpPr>
          <a:xfrm>
            <a:off x="511454" y="3670449"/>
            <a:ext cx="1189351" cy="1172466"/>
            <a:chOff x="8978234" y="4070502"/>
            <a:chExt cx="1346865" cy="1327744"/>
          </a:xfrm>
        </p:grpSpPr>
        <p:grpSp>
          <p:nvGrpSpPr>
            <p:cNvPr id="65" name="Gruppo 64">
              <a:extLst>
                <a:ext uri="{FF2B5EF4-FFF2-40B4-BE49-F238E27FC236}">
                  <a16:creationId xmlns:a16="http://schemas.microsoft.com/office/drawing/2014/main" id="{1794C9B0-FEA3-4AE8-BFE9-F2932B8FE46F}"/>
                </a:ext>
              </a:extLst>
            </p:cNvPr>
            <p:cNvGrpSpPr/>
            <p:nvPr/>
          </p:nvGrpSpPr>
          <p:grpSpPr>
            <a:xfrm>
              <a:off x="8978234" y="4070502"/>
              <a:ext cx="1346865" cy="1327744"/>
              <a:chOff x="5982237" y="910304"/>
              <a:chExt cx="1131061" cy="1125042"/>
            </a:xfrm>
            <a:solidFill>
              <a:srgbClr val="FF6600"/>
            </a:solidFill>
          </p:grpSpPr>
          <p:sp>
            <p:nvSpPr>
              <p:cNvPr id="67" name="Google Shape;166;p23">
                <a:extLst>
                  <a:ext uri="{FF2B5EF4-FFF2-40B4-BE49-F238E27FC236}">
                    <a16:creationId xmlns:a16="http://schemas.microsoft.com/office/drawing/2014/main" id="{8335AE35-A6A4-4C89-A8D4-45663E043426}"/>
                  </a:ext>
                </a:extLst>
              </p:cNvPr>
              <p:cNvSpPr/>
              <p:nvPr/>
            </p:nvSpPr>
            <p:spPr>
              <a:xfrm>
                <a:off x="6064929" y="995625"/>
                <a:ext cx="958500" cy="958500"/>
              </a:xfrm>
              <a:prstGeom prst="ellipse">
                <a:avLst/>
              </a:prstGeom>
              <a:solidFill>
                <a:srgbClr val="253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72;p23">
                <a:extLst>
                  <a:ext uri="{FF2B5EF4-FFF2-40B4-BE49-F238E27FC236}">
                    <a16:creationId xmlns:a16="http://schemas.microsoft.com/office/drawing/2014/main" id="{CCCB8E10-B1A8-473F-B878-3FB675AF51C4}"/>
                  </a:ext>
                </a:extLst>
              </p:cNvPr>
              <p:cNvSpPr/>
              <p:nvPr/>
            </p:nvSpPr>
            <p:spPr>
              <a:xfrm>
                <a:off x="5983991" y="910304"/>
                <a:ext cx="1127552" cy="571398"/>
              </a:xfrm>
              <a:custGeom>
                <a:avLst/>
                <a:gdLst/>
                <a:ahLst/>
                <a:cxnLst/>
                <a:rect l="l" t="t" r="r" b="b"/>
                <a:pathLst>
                  <a:path w="28919" h="14655" extrusionOk="0">
                    <a:moveTo>
                      <a:pt x="14462" y="0"/>
                    </a:moveTo>
                    <a:cubicBezTo>
                      <a:pt x="6486" y="0"/>
                      <a:pt x="1" y="6485"/>
                      <a:pt x="1" y="14456"/>
                    </a:cubicBezTo>
                    <a:cubicBezTo>
                      <a:pt x="1" y="14569"/>
                      <a:pt x="87" y="14655"/>
                      <a:pt x="200" y="14655"/>
                    </a:cubicBezTo>
                    <a:cubicBezTo>
                      <a:pt x="307" y="14655"/>
                      <a:pt x="393" y="14569"/>
                      <a:pt x="393" y="14456"/>
                    </a:cubicBezTo>
                    <a:cubicBezTo>
                      <a:pt x="393" y="6706"/>
                      <a:pt x="6707" y="392"/>
                      <a:pt x="14462" y="392"/>
                    </a:cubicBezTo>
                    <a:cubicBezTo>
                      <a:pt x="22218" y="392"/>
                      <a:pt x="28526" y="6706"/>
                      <a:pt x="28526" y="14456"/>
                    </a:cubicBezTo>
                    <a:cubicBezTo>
                      <a:pt x="28526" y="14569"/>
                      <a:pt x="28612" y="14655"/>
                      <a:pt x="28725" y="14655"/>
                    </a:cubicBezTo>
                    <a:cubicBezTo>
                      <a:pt x="28833" y="14655"/>
                      <a:pt x="28919" y="14569"/>
                      <a:pt x="28919" y="14456"/>
                    </a:cubicBezTo>
                    <a:cubicBezTo>
                      <a:pt x="28919" y="6485"/>
                      <a:pt x="22433" y="0"/>
                      <a:pt x="14462" y="0"/>
                    </a:cubicBezTo>
                    <a:close/>
                  </a:path>
                </a:pathLst>
              </a:custGeom>
              <a:solidFill>
                <a:srgbClr val="253356"/>
              </a:solidFill>
              <a:ln w="9525" cap="flat" cmpd="sng">
                <a:solidFill>
                  <a:srgbClr val="25335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73;p23">
                <a:extLst>
                  <a:ext uri="{FF2B5EF4-FFF2-40B4-BE49-F238E27FC236}">
                    <a16:creationId xmlns:a16="http://schemas.microsoft.com/office/drawing/2014/main" id="{FD5CA9E3-145A-4A9B-AB97-634324561C24}"/>
                  </a:ext>
                </a:extLst>
              </p:cNvPr>
              <p:cNvSpPr/>
              <p:nvPr/>
            </p:nvSpPr>
            <p:spPr>
              <a:xfrm>
                <a:off x="5982237" y="1461764"/>
                <a:ext cx="1131061" cy="573582"/>
              </a:xfrm>
              <a:custGeom>
                <a:avLst/>
                <a:gdLst/>
                <a:ahLst/>
                <a:cxnLst/>
                <a:rect l="l" t="t" r="r" b="b"/>
                <a:pathLst>
                  <a:path w="29009" h="14711" extrusionOk="0">
                    <a:moveTo>
                      <a:pt x="245" y="0"/>
                    </a:moveTo>
                    <a:cubicBezTo>
                      <a:pt x="108" y="0"/>
                      <a:pt x="1" y="124"/>
                      <a:pt x="1" y="260"/>
                    </a:cubicBezTo>
                    <a:cubicBezTo>
                      <a:pt x="1" y="397"/>
                      <a:pt x="108" y="505"/>
                      <a:pt x="245" y="505"/>
                    </a:cubicBezTo>
                    <a:cubicBezTo>
                      <a:pt x="375" y="505"/>
                      <a:pt x="488" y="397"/>
                      <a:pt x="488" y="260"/>
                    </a:cubicBezTo>
                    <a:lnTo>
                      <a:pt x="488" y="226"/>
                    </a:lnTo>
                    <a:cubicBezTo>
                      <a:pt x="488" y="97"/>
                      <a:pt x="375" y="0"/>
                      <a:pt x="245" y="0"/>
                    </a:cubicBezTo>
                    <a:close/>
                    <a:moveTo>
                      <a:pt x="28765" y="90"/>
                    </a:moveTo>
                    <a:cubicBezTo>
                      <a:pt x="28634" y="90"/>
                      <a:pt x="28526" y="205"/>
                      <a:pt x="28526" y="335"/>
                    </a:cubicBezTo>
                    <a:lnTo>
                      <a:pt x="28765" y="369"/>
                    </a:lnTo>
                    <a:lnTo>
                      <a:pt x="28521" y="362"/>
                    </a:lnTo>
                    <a:lnTo>
                      <a:pt x="28521" y="362"/>
                    </a:lnTo>
                    <a:cubicBezTo>
                      <a:pt x="28521" y="499"/>
                      <a:pt x="28629" y="613"/>
                      <a:pt x="28765" y="613"/>
                    </a:cubicBezTo>
                    <a:cubicBezTo>
                      <a:pt x="28901" y="613"/>
                      <a:pt x="29008" y="505"/>
                      <a:pt x="29008" y="375"/>
                    </a:cubicBezTo>
                    <a:lnTo>
                      <a:pt x="29008" y="335"/>
                    </a:lnTo>
                    <a:cubicBezTo>
                      <a:pt x="29008" y="205"/>
                      <a:pt x="28901" y="90"/>
                      <a:pt x="28765" y="90"/>
                    </a:cubicBezTo>
                    <a:close/>
                    <a:moveTo>
                      <a:pt x="345" y="1649"/>
                    </a:moveTo>
                    <a:cubicBezTo>
                      <a:pt x="334" y="1649"/>
                      <a:pt x="324" y="1649"/>
                      <a:pt x="313" y="1651"/>
                    </a:cubicBezTo>
                    <a:cubicBezTo>
                      <a:pt x="177" y="1668"/>
                      <a:pt x="85" y="1804"/>
                      <a:pt x="98" y="1935"/>
                    </a:cubicBezTo>
                    <a:cubicBezTo>
                      <a:pt x="114" y="2059"/>
                      <a:pt x="216" y="2156"/>
                      <a:pt x="341" y="2156"/>
                    </a:cubicBezTo>
                    <a:lnTo>
                      <a:pt x="363" y="2156"/>
                    </a:lnTo>
                    <a:cubicBezTo>
                      <a:pt x="499" y="2139"/>
                      <a:pt x="596" y="2020"/>
                      <a:pt x="585" y="1883"/>
                    </a:cubicBezTo>
                    <a:lnTo>
                      <a:pt x="580" y="1849"/>
                    </a:lnTo>
                    <a:cubicBezTo>
                      <a:pt x="563" y="1729"/>
                      <a:pt x="462" y="1649"/>
                      <a:pt x="345" y="1649"/>
                    </a:cubicBezTo>
                    <a:close/>
                    <a:moveTo>
                      <a:pt x="28652" y="1744"/>
                    </a:moveTo>
                    <a:cubicBezTo>
                      <a:pt x="28536" y="1744"/>
                      <a:pt x="28434" y="1834"/>
                      <a:pt x="28419" y="1951"/>
                    </a:cubicBezTo>
                    <a:lnTo>
                      <a:pt x="28412" y="1991"/>
                    </a:lnTo>
                    <a:cubicBezTo>
                      <a:pt x="28401" y="2122"/>
                      <a:pt x="28498" y="2229"/>
                      <a:pt x="28629" y="2247"/>
                    </a:cubicBezTo>
                    <a:lnTo>
                      <a:pt x="28657" y="2247"/>
                    </a:lnTo>
                    <a:cubicBezTo>
                      <a:pt x="28776" y="2247"/>
                      <a:pt x="28889" y="2145"/>
                      <a:pt x="28901" y="2020"/>
                    </a:cubicBezTo>
                    <a:cubicBezTo>
                      <a:pt x="28917" y="1883"/>
                      <a:pt x="28827" y="1765"/>
                      <a:pt x="28691" y="1747"/>
                    </a:cubicBezTo>
                    <a:cubicBezTo>
                      <a:pt x="28678" y="1745"/>
                      <a:pt x="28665" y="1744"/>
                      <a:pt x="28652" y="1744"/>
                    </a:cubicBezTo>
                    <a:close/>
                    <a:moveTo>
                      <a:pt x="634" y="3276"/>
                    </a:moveTo>
                    <a:cubicBezTo>
                      <a:pt x="612" y="3276"/>
                      <a:pt x="590" y="3279"/>
                      <a:pt x="567" y="3284"/>
                    </a:cubicBezTo>
                    <a:cubicBezTo>
                      <a:pt x="438" y="3319"/>
                      <a:pt x="358" y="3460"/>
                      <a:pt x="392" y="3591"/>
                    </a:cubicBezTo>
                    <a:cubicBezTo>
                      <a:pt x="415" y="3705"/>
                      <a:pt x="517" y="3784"/>
                      <a:pt x="630" y="3784"/>
                    </a:cubicBezTo>
                    <a:cubicBezTo>
                      <a:pt x="648" y="3784"/>
                      <a:pt x="664" y="3779"/>
                      <a:pt x="682" y="3779"/>
                    </a:cubicBezTo>
                    <a:cubicBezTo>
                      <a:pt x="812" y="3750"/>
                      <a:pt x="897" y="3619"/>
                      <a:pt x="868" y="3489"/>
                    </a:cubicBezTo>
                    <a:lnTo>
                      <a:pt x="857" y="3449"/>
                    </a:lnTo>
                    <a:cubicBezTo>
                      <a:pt x="834" y="3341"/>
                      <a:pt x="740" y="3276"/>
                      <a:pt x="634" y="3276"/>
                    </a:cubicBezTo>
                    <a:close/>
                    <a:moveTo>
                      <a:pt x="28363" y="3368"/>
                    </a:moveTo>
                    <a:cubicBezTo>
                      <a:pt x="28255" y="3368"/>
                      <a:pt x="28158" y="3441"/>
                      <a:pt x="28129" y="3551"/>
                    </a:cubicBezTo>
                    <a:lnTo>
                      <a:pt x="28118" y="3585"/>
                    </a:lnTo>
                    <a:cubicBezTo>
                      <a:pt x="28089" y="3716"/>
                      <a:pt x="28168" y="3829"/>
                      <a:pt x="28299" y="3863"/>
                    </a:cubicBezTo>
                    <a:cubicBezTo>
                      <a:pt x="28317" y="3869"/>
                      <a:pt x="28333" y="3869"/>
                      <a:pt x="28351" y="3869"/>
                    </a:cubicBezTo>
                    <a:cubicBezTo>
                      <a:pt x="28464" y="3869"/>
                      <a:pt x="28571" y="3784"/>
                      <a:pt x="28600" y="3677"/>
                    </a:cubicBezTo>
                    <a:cubicBezTo>
                      <a:pt x="28634" y="3546"/>
                      <a:pt x="28555" y="3410"/>
                      <a:pt x="28424" y="3376"/>
                    </a:cubicBezTo>
                    <a:cubicBezTo>
                      <a:pt x="28404" y="3370"/>
                      <a:pt x="28383" y="3368"/>
                      <a:pt x="28363" y="3368"/>
                    </a:cubicBezTo>
                    <a:close/>
                    <a:moveTo>
                      <a:pt x="1091" y="4848"/>
                    </a:moveTo>
                    <a:cubicBezTo>
                      <a:pt x="1064" y="4848"/>
                      <a:pt x="1037" y="4853"/>
                      <a:pt x="1010" y="4863"/>
                    </a:cubicBezTo>
                    <a:cubicBezTo>
                      <a:pt x="886" y="4908"/>
                      <a:pt x="818" y="5049"/>
                      <a:pt x="863" y="5174"/>
                    </a:cubicBezTo>
                    <a:lnTo>
                      <a:pt x="874" y="5208"/>
                    </a:lnTo>
                    <a:cubicBezTo>
                      <a:pt x="915" y="5305"/>
                      <a:pt x="1004" y="5366"/>
                      <a:pt x="1106" y="5366"/>
                    </a:cubicBezTo>
                    <a:cubicBezTo>
                      <a:pt x="1135" y="5366"/>
                      <a:pt x="1158" y="5361"/>
                      <a:pt x="1187" y="5350"/>
                    </a:cubicBezTo>
                    <a:cubicBezTo>
                      <a:pt x="1316" y="5305"/>
                      <a:pt x="1379" y="5169"/>
                      <a:pt x="1334" y="5038"/>
                    </a:cubicBezTo>
                    <a:lnTo>
                      <a:pt x="1323" y="5010"/>
                    </a:lnTo>
                    <a:cubicBezTo>
                      <a:pt x="1287" y="4911"/>
                      <a:pt x="1191" y="4848"/>
                      <a:pt x="1091" y="4848"/>
                    </a:cubicBezTo>
                    <a:close/>
                    <a:moveTo>
                      <a:pt x="27880" y="4949"/>
                    </a:moveTo>
                    <a:cubicBezTo>
                      <a:pt x="27781" y="4949"/>
                      <a:pt x="27687" y="5009"/>
                      <a:pt x="27652" y="5106"/>
                    </a:cubicBezTo>
                    <a:lnTo>
                      <a:pt x="27641" y="5140"/>
                    </a:lnTo>
                    <a:cubicBezTo>
                      <a:pt x="27590" y="5264"/>
                      <a:pt x="27658" y="5407"/>
                      <a:pt x="27783" y="5452"/>
                    </a:cubicBezTo>
                    <a:cubicBezTo>
                      <a:pt x="27812" y="5463"/>
                      <a:pt x="27840" y="5468"/>
                      <a:pt x="27867" y="5468"/>
                    </a:cubicBezTo>
                    <a:cubicBezTo>
                      <a:pt x="27964" y="5468"/>
                      <a:pt x="28061" y="5407"/>
                      <a:pt x="28095" y="5311"/>
                    </a:cubicBezTo>
                    <a:lnTo>
                      <a:pt x="28106" y="5282"/>
                    </a:lnTo>
                    <a:cubicBezTo>
                      <a:pt x="28152" y="5151"/>
                      <a:pt x="28089" y="5015"/>
                      <a:pt x="27964" y="4965"/>
                    </a:cubicBezTo>
                    <a:cubicBezTo>
                      <a:pt x="27936" y="4954"/>
                      <a:pt x="27908" y="4949"/>
                      <a:pt x="27880" y="4949"/>
                    </a:cubicBezTo>
                    <a:close/>
                    <a:moveTo>
                      <a:pt x="1748" y="6370"/>
                    </a:moveTo>
                    <a:cubicBezTo>
                      <a:pt x="1712" y="6370"/>
                      <a:pt x="1675" y="6378"/>
                      <a:pt x="1640" y="6394"/>
                    </a:cubicBezTo>
                    <a:cubicBezTo>
                      <a:pt x="1520" y="6456"/>
                      <a:pt x="1470" y="6604"/>
                      <a:pt x="1533" y="6723"/>
                    </a:cubicBezTo>
                    <a:lnTo>
                      <a:pt x="1544" y="6751"/>
                    </a:lnTo>
                    <a:cubicBezTo>
                      <a:pt x="1588" y="6837"/>
                      <a:pt x="1674" y="6887"/>
                      <a:pt x="1766" y="6887"/>
                    </a:cubicBezTo>
                    <a:cubicBezTo>
                      <a:pt x="1800" y="6887"/>
                      <a:pt x="1839" y="6876"/>
                      <a:pt x="1873" y="6859"/>
                    </a:cubicBezTo>
                    <a:cubicBezTo>
                      <a:pt x="1992" y="6796"/>
                      <a:pt x="2043" y="6654"/>
                      <a:pt x="1981" y="6536"/>
                    </a:cubicBezTo>
                    <a:lnTo>
                      <a:pt x="1963" y="6502"/>
                    </a:lnTo>
                    <a:cubicBezTo>
                      <a:pt x="1923" y="6417"/>
                      <a:pt x="1837" y="6370"/>
                      <a:pt x="1748" y="6370"/>
                    </a:cubicBezTo>
                    <a:close/>
                    <a:moveTo>
                      <a:pt x="27215" y="6464"/>
                    </a:moveTo>
                    <a:cubicBezTo>
                      <a:pt x="27126" y="6464"/>
                      <a:pt x="27039" y="6514"/>
                      <a:pt x="26995" y="6599"/>
                    </a:cubicBezTo>
                    <a:lnTo>
                      <a:pt x="27199" y="6735"/>
                    </a:lnTo>
                    <a:lnTo>
                      <a:pt x="27199" y="6735"/>
                    </a:lnTo>
                    <a:lnTo>
                      <a:pt x="26982" y="6626"/>
                    </a:lnTo>
                    <a:lnTo>
                      <a:pt x="26982" y="6626"/>
                    </a:lnTo>
                    <a:cubicBezTo>
                      <a:pt x="26921" y="6746"/>
                      <a:pt x="26966" y="6893"/>
                      <a:pt x="27085" y="6950"/>
                    </a:cubicBezTo>
                    <a:cubicBezTo>
                      <a:pt x="27125" y="6973"/>
                      <a:pt x="27159" y="6978"/>
                      <a:pt x="27199" y="6978"/>
                    </a:cubicBezTo>
                    <a:cubicBezTo>
                      <a:pt x="27289" y="6978"/>
                      <a:pt x="27375" y="6932"/>
                      <a:pt x="27414" y="6848"/>
                    </a:cubicBezTo>
                    <a:lnTo>
                      <a:pt x="27432" y="6814"/>
                    </a:lnTo>
                    <a:cubicBezTo>
                      <a:pt x="27493" y="6694"/>
                      <a:pt x="27443" y="6552"/>
                      <a:pt x="27323" y="6490"/>
                    </a:cubicBezTo>
                    <a:cubicBezTo>
                      <a:pt x="27288" y="6472"/>
                      <a:pt x="27252" y="6464"/>
                      <a:pt x="27215" y="6464"/>
                    </a:cubicBezTo>
                    <a:close/>
                    <a:moveTo>
                      <a:pt x="2570" y="7801"/>
                    </a:moveTo>
                    <a:cubicBezTo>
                      <a:pt x="2526" y="7801"/>
                      <a:pt x="2481" y="7814"/>
                      <a:pt x="2440" y="7840"/>
                    </a:cubicBezTo>
                    <a:cubicBezTo>
                      <a:pt x="2326" y="7914"/>
                      <a:pt x="2298" y="8068"/>
                      <a:pt x="2371" y="8181"/>
                    </a:cubicBezTo>
                    <a:lnTo>
                      <a:pt x="2389" y="8209"/>
                    </a:lnTo>
                    <a:cubicBezTo>
                      <a:pt x="2434" y="8277"/>
                      <a:pt x="2514" y="8317"/>
                      <a:pt x="2593" y="8317"/>
                    </a:cubicBezTo>
                    <a:cubicBezTo>
                      <a:pt x="2638" y="8317"/>
                      <a:pt x="2685" y="8306"/>
                      <a:pt x="2724" y="8277"/>
                    </a:cubicBezTo>
                    <a:cubicBezTo>
                      <a:pt x="2837" y="8204"/>
                      <a:pt x="2871" y="8050"/>
                      <a:pt x="2798" y="7937"/>
                    </a:cubicBezTo>
                    <a:lnTo>
                      <a:pt x="2774" y="7914"/>
                    </a:lnTo>
                    <a:cubicBezTo>
                      <a:pt x="2727" y="7841"/>
                      <a:pt x="2650" y="7801"/>
                      <a:pt x="2570" y="7801"/>
                    </a:cubicBezTo>
                    <a:close/>
                    <a:moveTo>
                      <a:pt x="26374" y="7891"/>
                    </a:moveTo>
                    <a:cubicBezTo>
                      <a:pt x="26295" y="7891"/>
                      <a:pt x="26218" y="7928"/>
                      <a:pt x="26172" y="8000"/>
                    </a:cubicBezTo>
                    <a:lnTo>
                      <a:pt x="26359" y="8158"/>
                    </a:lnTo>
                    <a:lnTo>
                      <a:pt x="26160" y="8021"/>
                    </a:lnTo>
                    <a:lnTo>
                      <a:pt x="26160" y="8021"/>
                    </a:lnTo>
                    <a:cubicBezTo>
                      <a:pt x="26081" y="8136"/>
                      <a:pt x="26110" y="8288"/>
                      <a:pt x="26223" y="8362"/>
                    </a:cubicBezTo>
                    <a:cubicBezTo>
                      <a:pt x="26262" y="8390"/>
                      <a:pt x="26314" y="8403"/>
                      <a:pt x="26359" y="8403"/>
                    </a:cubicBezTo>
                    <a:cubicBezTo>
                      <a:pt x="26438" y="8403"/>
                      <a:pt x="26513" y="8369"/>
                      <a:pt x="26563" y="8294"/>
                    </a:cubicBezTo>
                    <a:lnTo>
                      <a:pt x="26581" y="8267"/>
                    </a:lnTo>
                    <a:cubicBezTo>
                      <a:pt x="26654" y="8152"/>
                      <a:pt x="26626" y="8005"/>
                      <a:pt x="26513" y="7932"/>
                    </a:cubicBezTo>
                    <a:cubicBezTo>
                      <a:pt x="26470" y="7904"/>
                      <a:pt x="26422" y="7891"/>
                      <a:pt x="26374" y="7891"/>
                    </a:cubicBezTo>
                    <a:close/>
                    <a:moveTo>
                      <a:pt x="3573" y="9135"/>
                    </a:moveTo>
                    <a:cubicBezTo>
                      <a:pt x="3516" y="9135"/>
                      <a:pt x="3458" y="9156"/>
                      <a:pt x="3410" y="9197"/>
                    </a:cubicBezTo>
                    <a:cubicBezTo>
                      <a:pt x="3308" y="9281"/>
                      <a:pt x="3303" y="9446"/>
                      <a:pt x="3393" y="9548"/>
                    </a:cubicBezTo>
                    <a:cubicBezTo>
                      <a:pt x="3439" y="9610"/>
                      <a:pt x="3507" y="9644"/>
                      <a:pt x="3581" y="9644"/>
                    </a:cubicBezTo>
                    <a:cubicBezTo>
                      <a:pt x="3631" y="9644"/>
                      <a:pt x="3688" y="9621"/>
                      <a:pt x="3733" y="9587"/>
                    </a:cubicBezTo>
                    <a:cubicBezTo>
                      <a:pt x="3835" y="9503"/>
                      <a:pt x="3853" y="9349"/>
                      <a:pt x="3774" y="9247"/>
                    </a:cubicBezTo>
                    <a:lnTo>
                      <a:pt x="3745" y="9220"/>
                    </a:lnTo>
                    <a:cubicBezTo>
                      <a:pt x="3700" y="9162"/>
                      <a:pt x="3637" y="9135"/>
                      <a:pt x="3573" y="9135"/>
                    </a:cubicBezTo>
                    <a:close/>
                    <a:moveTo>
                      <a:pt x="25382" y="9209"/>
                    </a:moveTo>
                    <a:cubicBezTo>
                      <a:pt x="25314" y="9209"/>
                      <a:pt x="25246" y="9237"/>
                      <a:pt x="25196" y="9293"/>
                    </a:cubicBezTo>
                    <a:lnTo>
                      <a:pt x="25173" y="9322"/>
                    </a:lnTo>
                    <a:cubicBezTo>
                      <a:pt x="25088" y="9424"/>
                      <a:pt x="25110" y="9566"/>
                      <a:pt x="25212" y="9650"/>
                    </a:cubicBezTo>
                    <a:cubicBezTo>
                      <a:pt x="25259" y="9689"/>
                      <a:pt x="25309" y="9707"/>
                      <a:pt x="25366" y="9707"/>
                    </a:cubicBezTo>
                    <a:cubicBezTo>
                      <a:pt x="25440" y="9707"/>
                      <a:pt x="25513" y="9673"/>
                      <a:pt x="25565" y="9610"/>
                    </a:cubicBezTo>
                    <a:cubicBezTo>
                      <a:pt x="25655" y="9514"/>
                      <a:pt x="25644" y="9356"/>
                      <a:pt x="25542" y="9270"/>
                    </a:cubicBezTo>
                    <a:cubicBezTo>
                      <a:pt x="25495" y="9229"/>
                      <a:pt x="25439" y="9209"/>
                      <a:pt x="25382" y="9209"/>
                    </a:cubicBezTo>
                    <a:close/>
                    <a:moveTo>
                      <a:pt x="4709" y="10340"/>
                    </a:moveTo>
                    <a:cubicBezTo>
                      <a:pt x="4644" y="10340"/>
                      <a:pt x="4578" y="10369"/>
                      <a:pt x="4528" y="10422"/>
                    </a:cubicBezTo>
                    <a:cubicBezTo>
                      <a:pt x="4437" y="10519"/>
                      <a:pt x="4448" y="10683"/>
                      <a:pt x="4545" y="10773"/>
                    </a:cubicBezTo>
                    <a:lnTo>
                      <a:pt x="4715" y="10603"/>
                    </a:lnTo>
                    <a:lnTo>
                      <a:pt x="4863" y="10404"/>
                    </a:lnTo>
                    <a:lnTo>
                      <a:pt x="4863" y="10404"/>
                    </a:lnTo>
                    <a:lnTo>
                      <a:pt x="4693" y="10581"/>
                    </a:lnTo>
                    <a:lnTo>
                      <a:pt x="4856" y="10399"/>
                    </a:lnTo>
                    <a:cubicBezTo>
                      <a:pt x="4814" y="10359"/>
                      <a:pt x="4762" y="10340"/>
                      <a:pt x="4709" y="10340"/>
                    </a:cubicBezTo>
                    <a:close/>
                    <a:moveTo>
                      <a:pt x="24240" y="10406"/>
                    </a:moveTo>
                    <a:cubicBezTo>
                      <a:pt x="24179" y="10406"/>
                      <a:pt x="24119" y="10429"/>
                      <a:pt x="24073" y="10472"/>
                    </a:cubicBezTo>
                    <a:lnTo>
                      <a:pt x="24055" y="10495"/>
                    </a:lnTo>
                    <a:cubicBezTo>
                      <a:pt x="23953" y="10587"/>
                      <a:pt x="23947" y="10739"/>
                      <a:pt x="24039" y="10836"/>
                    </a:cubicBezTo>
                    <a:cubicBezTo>
                      <a:pt x="24084" y="10888"/>
                      <a:pt x="24152" y="10915"/>
                      <a:pt x="24220" y="10915"/>
                    </a:cubicBezTo>
                    <a:cubicBezTo>
                      <a:pt x="24277" y="10915"/>
                      <a:pt x="24334" y="10893"/>
                      <a:pt x="24384" y="10854"/>
                    </a:cubicBezTo>
                    <a:lnTo>
                      <a:pt x="24408" y="10825"/>
                    </a:lnTo>
                    <a:cubicBezTo>
                      <a:pt x="24510" y="10734"/>
                      <a:pt x="24510" y="10581"/>
                      <a:pt x="24418" y="10485"/>
                    </a:cubicBezTo>
                    <a:cubicBezTo>
                      <a:pt x="24369" y="10432"/>
                      <a:pt x="24304" y="10406"/>
                      <a:pt x="24240" y="10406"/>
                    </a:cubicBezTo>
                    <a:close/>
                    <a:moveTo>
                      <a:pt x="5971" y="11405"/>
                    </a:moveTo>
                    <a:cubicBezTo>
                      <a:pt x="5898" y="11405"/>
                      <a:pt x="5826" y="11444"/>
                      <a:pt x="5775" y="11511"/>
                    </a:cubicBezTo>
                    <a:cubicBezTo>
                      <a:pt x="5696" y="11613"/>
                      <a:pt x="5725" y="11778"/>
                      <a:pt x="5833" y="11857"/>
                    </a:cubicBezTo>
                    <a:cubicBezTo>
                      <a:pt x="5878" y="11891"/>
                      <a:pt x="5929" y="11909"/>
                      <a:pt x="5980" y="11909"/>
                    </a:cubicBezTo>
                    <a:cubicBezTo>
                      <a:pt x="6055" y="11909"/>
                      <a:pt x="6128" y="11875"/>
                      <a:pt x="6173" y="11812"/>
                    </a:cubicBezTo>
                    <a:cubicBezTo>
                      <a:pt x="6259" y="11710"/>
                      <a:pt x="6236" y="11556"/>
                      <a:pt x="6134" y="11472"/>
                    </a:cubicBezTo>
                    <a:cubicBezTo>
                      <a:pt x="6128" y="11472"/>
                      <a:pt x="6099" y="11449"/>
                      <a:pt x="6099" y="11449"/>
                    </a:cubicBezTo>
                    <a:cubicBezTo>
                      <a:pt x="6059" y="11419"/>
                      <a:pt x="6015" y="11405"/>
                      <a:pt x="5971" y="11405"/>
                    </a:cubicBezTo>
                    <a:close/>
                    <a:moveTo>
                      <a:pt x="22969" y="11465"/>
                    </a:moveTo>
                    <a:cubicBezTo>
                      <a:pt x="22917" y="11465"/>
                      <a:pt x="22866" y="11482"/>
                      <a:pt x="22824" y="11517"/>
                    </a:cubicBezTo>
                    <a:lnTo>
                      <a:pt x="22802" y="11528"/>
                    </a:lnTo>
                    <a:cubicBezTo>
                      <a:pt x="22693" y="11608"/>
                      <a:pt x="22666" y="11760"/>
                      <a:pt x="22745" y="11868"/>
                    </a:cubicBezTo>
                    <a:cubicBezTo>
                      <a:pt x="22795" y="11936"/>
                      <a:pt x="22870" y="11970"/>
                      <a:pt x="22944" y="11970"/>
                    </a:cubicBezTo>
                    <a:cubicBezTo>
                      <a:pt x="22994" y="11970"/>
                      <a:pt x="23046" y="11954"/>
                      <a:pt x="23085" y="11925"/>
                    </a:cubicBezTo>
                    <a:lnTo>
                      <a:pt x="23120" y="11902"/>
                    </a:lnTo>
                    <a:cubicBezTo>
                      <a:pt x="23227" y="11818"/>
                      <a:pt x="23245" y="11664"/>
                      <a:pt x="23164" y="11562"/>
                    </a:cubicBezTo>
                    <a:cubicBezTo>
                      <a:pt x="23115" y="11499"/>
                      <a:pt x="23042" y="11465"/>
                      <a:pt x="22969" y="11465"/>
                    </a:cubicBezTo>
                    <a:close/>
                    <a:moveTo>
                      <a:pt x="7340" y="12319"/>
                    </a:moveTo>
                    <a:cubicBezTo>
                      <a:pt x="7259" y="12319"/>
                      <a:pt x="7183" y="12366"/>
                      <a:pt x="7137" y="12447"/>
                    </a:cubicBezTo>
                    <a:cubicBezTo>
                      <a:pt x="7069" y="12561"/>
                      <a:pt x="7121" y="12719"/>
                      <a:pt x="7239" y="12787"/>
                    </a:cubicBezTo>
                    <a:cubicBezTo>
                      <a:pt x="7280" y="12810"/>
                      <a:pt x="7319" y="12816"/>
                      <a:pt x="7359" y="12816"/>
                    </a:cubicBezTo>
                    <a:cubicBezTo>
                      <a:pt x="7443" y="12816"/>
                      <a:pt x="7524" y="12776"/>
                      <a:pt x="7569" y="12697"/>
                    </a:cubicBezTo>
                    <a:cubicBezTo>
                      <a:pt x="7637" y="12583"/>
                      <a:pt x="7603" y="12436"/>
                      <a:pt x="7484" y="12368"/>
                    </a:cubicBezTo>
                    <a:lnTo>
                      <a:pt x="7456" y="12351"/>
                    </a:lnTo>
                    <a:cubicBezTo>
                      <a:pt x="7417" y="12330"/>
                      <a:pt x="7378" y="12319"/>
                      <a:pt x="7340" y="12319"/>
                    </a:cubicBezTo>
                    <a:close/>
                    <a:moveTo>
                      <a:pt x="21586" y="12368"/>
                    </a:moveTo>
                    <a:cubicBezTo>
                      <a:pt x="21545" y="12368"/>
                      <a:pt x="21502" y="12379"/>
                      <a:pt x="21462" y="12402"/>
                    </a:cubicBezTo>
                    <a:lnTo>
                      <a:pt x="21434" y="12419"/>
                    </a:lnTo>
                    <a:cubicBezTo>
                      <a:pt x="21321" y="12481"/>
                      <a:pt x="21292" y="12624"/>
                      <a:pt x="21360" y="12742"/>
                    </a:cubicBezTo>
                    <a:cubicBezTo>
                      <a:pt x="21400" y="12816"/>
                      <a:pt x="21486" y="12855"/>
                      <a:pt x="21570" y="12855"/>
                    </a:cubicBezTo>
                    <a:cubicBezTo>
                      <a:pt x="21616" y="12855"/>
                      <a:pt x="21667" y="12844"/>
                      <a:pt x="21706" y="12821"/>
                    </a:cubicBezTo>
                    <a:cubicBezTo>
                      <a:pt x="21821" y="12760"/>
                      <a:pt x="21865" y="12606"/>
                      <a:pt x="21797" y="12493"/>
                    </a:cubicBezTo>
                    <a:cubicBezTo>
                      <a:pt x="21752" y="12413"/>
                      <a:pt x="21671" y="12368"/>
                      <a:pt x="21586" y="12368"/>
                    </a:cubicBezTo>
                    <a:close/>
                    <a:moveTo>
                      <a:pt x="8809" y="13063"/>
                    </a:moveTo>
                    <a:cubicBezTo>
                      <a:pt x="8716" y="13063"/>
                      <a:pt x="8627" y="13115"/>
                      <a:pt x="8584" y="13208"/>
                    </a:cubicBezTo>
                    <a:cubicBezTo>
                      <a:pt x="8527" y="13326"/>
                      <a:pt x="8584" y="13475"/>
                      <a:pt x="8710" y="13530"/>
                    </a:cubicBezTo>
                    <a:lnTo>
                      <a:pt x="8744" y="13543"/>
                    </a:lnTo>
                    <a:cubicBezTo>
                      <a:pt x="8778" y="13559"/>
                      <a:pt x="8805" y="13565"/>
                      <a:pt x="8834" y="13565"/>
                    </a:cubicBezTo>
                    <a:cubicBezTo>
                      <a:pt x="8930" y="13565"/>
                      <a:pt x="9021" y="13509"/>
                      <a:pt x="9061" y="13412"/>
                    </a:cubicBezTo>
                    <a:cubicBezTo>
                      <a:pt x="9111" y="13287"/>
                      <a:pt x="9056" y="13145"/>
                      <a:pt x="8930" y="13093"/>
                    </a:cubicBezTo>
                    <a:lnTo>
                      <a:pt x="8805" y="13304"/>
                    </a:lnTo>
                    <a:lnTo>
                      <a:pt x="8907" y="13083"/>
                    </a:lnTo>
                    <a:cubicBezTo>
                      <a:pt x="8875" y="13070"/>
                      <a:pt x="8842" y="13063"/>
                      <a:pt x="8809" y="13063"/>
                    </a:cubicBezTo>
                    <a:close/>
                    <a:moveTo>
                      <a:pt x="20105" y="13106"/>
                    </a:moveTo>
                    <a:cubicBezTo>
                      <a:pt x="20071" y="13106"/>
                      <a:pt x="20037" y="13113"/>
                      <a:pt x="20004" y="13127"/>
                    </a:cubicBezTo>
                    <a:lnTo>
                      <a:pt x="19982" y="13140"/>
                    </a:lnTo>
                    <a:cubicBezTo>
                      <a:pt x="19857" y="13190"/>
                      <a:pt x="19800" y="13332"/>
                      <a:pt x="19852" y="13457"/>
                    </a:cubicBezTo>
                    <a:cubicBezTo>
                      <a:pt x="19886" y="13548"/>
                      <a:pt x="19977" y="13604"/>
                      <a:pt x="20072" y="13604"/>
                    </a:cubicBezTo>
                    <a:cubicBezTo>
                      <a:pt x="20106" y="13604"/>
                      <a:pt x="20135" y="13599"/>
                      <a:pt x="20169" y="13588"/>
                    </a:cubicBezTo>
                    <a:lnTo>
                      <a:pt x="20203" y="13570"/>
                    </a:lnTo>
                    <a:cubicBezTo>
                      <a:pt x="20328" y="13520"/>
                      <a:pt x="20379" y="13373"/>
                      <a:pt x="20328" y="13253"/>
                    </a:cubicBezTo>
                    <a:cubicBezTo>
                      <a:pt x="20286" y="13160"/>
                      <a:pt x="20198" y="13106"/>
                      <a:pt x="20105" y="13106"/>
                    </a:cubicBezTo>
                    <a:close/>
                    <a:moveTo>
                      <a:pt x="10363" y="13636"/>
                    </a:moveTo>
                    <a:cubicBezTo>
                      <a:pt x="10259" y="13636"/>
                      <a:pt x="10160" y="13701"/>
                      <a:pt x="10127" y="13808"/>
                    </a:cubicBezTo>
                    <a:cubicBezTo>
                      <a:pt x="10088" y="13934"/>
                      <a:pt x="10156" y="14070"/>
                      <a:pt x="10286" y="14109"/>
                    </a:cubicBezTo>
                    <a:lnTo>
                      <a:pt x="10320" y="14121"/>
                    </a:lnTo>
                    <a:cubicBezTo>
                      <a:pt x="10344" y="14127"/>
                      <a:pt x="10365" y="14132"/>
                      <a:pt x="10389" y="14132"/>
                    </a:cubicBezTo>
                    <a:cubicBezTo>
                      <a:pt x="10496" y="14132"/>
                      <a:pt x="10593" y="14064"/>
                      <a:pt x="10621" y="13957"/>
                    </a:cubicBezTo>
                    <a:cubicBezTo>
                      <a:pt x="10661" y="13831"/>
                      <a:pt x="10587" y="13695"/>
                      <a:pt x="10462" y="13656"/>
                    </a:cubicBezTo>
                    <a:lnTo>
                      <a:pt x="10428" y="13645"/>
                    </a:lnTo>
                    <a:cubicBezTo>
                      <a:pt x="10406" y="13639"/>
                      <a:pt x="10384" y="13636"/>
                      <a:pt x="10363" y="13636"/>
                    </a:cubicBezTo>
                    <a:close/>
                    <a:moveTo>
                      <a:pt x="18546" y="13664"/>
                    </a:moveTo>
                    <a:cubicBezTo>
                      <a:pt x="18525" y="13664"/>
                      <a:pt x="18505" y="13667"/>
                      <a:pt x="18485" y="13672"/>
                    </a:cubicBezTo>
                    <a:lnTo>
                      <a:pt x="18445" y="13684"/>
                    </a:lnTo>
                    <a:cubicBezTo>
                      <a:pt x="18320" y="13724"/>
                      <a:pt x="18257" y="13855"/>
                      <a:pt x="18297" y="13985"/>
                    </a:cubicBezTo>
                    <a:cubicBezTo>
                      <a:pt x="18325" y="14093"/>
                      <a:pt x="18433" y="14155"/>
                      <a:pt x="18540" y="14155"/>
                    </a:cubicBezTo>
                    <a:cubicBezTo>
                      <a:pt x="18564" y="14155"/>
                      <a:pt x="18587" y="14149"/>
                      <a:pt x="18615" y="14143"/>
                    </a:cubicBezTo>
                    <a:cubicBezTo>
                      <a:pt x="18739" y="14109"/>
                      <a:pt x="18820" y="13973"/>
                      <a:pt x="18779" y="13842"/>
                    </a:cubicBezTo>
                    <a:cubicBezTo>
                      <a:pt x="18750" y="13734"/>
                      <a:pt x="18650" y="13664"/>
                      <a:pt x="18546" y="13664"/>
                    </a:cubicBezTo>
                    <a:close/>
                    <a:moveTo>
                      <a:pt x="11969" y="14021"/>
                    </a:moveTo>
                    <a:cubicBezTo>
                      <a:pt x="11850" y="14021"/>
                      <a:pt x="11748" y="14107"/>
                      <a:pt x="11727" y="14224"/>
                    </a:cubicBezTo>
                    <a:cubicBezTo>
                      <a:pt x="11705" y="14353"/>
                      <a:pt x="11790" y="14484"/>
                      <a:pt x="11926" y="14507"/>
                    </a:cubicBezTo>
                    <a:lnTo>
                      <a:pt x="11954" y="14512"/>
                    </a:lnTo>
                    <a:lnTo>
                      <a:pt x="11999" y="14512"/>
                    </a:lnTo>
                    <a:cubicBezTo>
                      <a:pt x="12114" y="14512"/>
                      <a:pt x="12216" y="14433"/>
                      <a:pt x="12238" y="14313"/>
                    </a:cubicBezTo>
                    <a:cubicBezTo>
                      <a:pt x="12261" y="14183"/>
                      <a:pt x="12175" y="14053"/>
                      <a:pt x="12039" y="14030"/>
                    </a:cubicBezTo>
                    <a:lnTo>
                      <a:pt x="12012" y="14025"/>
                    </a:lnTo>
                    <a:cubicBezTo>
                      <a:pt x="11997" y="14022"/>
                      <a:pt x="11983" y="14021"/>
                      <a:pt x="11969" y="14021"/>
                    </a:cubicBezTo>
                    <a:close/>
                    <a:moveTo>
                      <a:pt x="16932" y="14039"/>
                    </a:moveTo>
                    <a:cubicBezTo>
                      <a:pt x="16922" y="14039"/>
                      <a:pt x="16911" y="14040"/>
                      <a:pt x="16901" y="14041"/>
                    </a:cubicBezTo>
                    <a:lnTo>
                      <a:pt x="16862" y="14047"/>
                    </a:lnTo>
                    <a:cubicBezTo>
                      <a:pt x="16731" y="14075"/>
                      <a:pt x="16652" y="14200"/>
                      <a:pt x="16681" y="14331"/>
                    </a:cubicBezTo>
                    <a:cubicBezTo>
                      <a:pt x="16697" y="14450"/>
                      <a:pt x="16811" y="14530"/>
                      <a:pt x="16930" y="14530"/>
                    </a:cubicBezTo>
                    <a:cubicBezTo>
                      <a:pt x="16941" y="14530"/>
                      <a:pt x="16958" y="14530"/>
                      <a:pt x="16969" y="14523"/>
                    </a:cubicBezTo>
                    <a:cubicBezTo>
                      <a:pt x="17105" y="14507"/>
                      <a:pt x="17197" y="14381"/>
                      <a:pt x="17179" y="14251"/>
                    </a:cubicBezTo>
                    <a:cubicBezTo>
                      <a:pt x="17159" y="14125"/>
                      <a:pt x="17051" y="14039"/>
                      <a:pt x="16932" y="14039"/>
                    </a:cubicBezTo>
                    <a:close/>
                    <a:moveTo>
                      <a:pt x="13612" y="14217"/>
                    </a:moveTo>
                    <a:cubicBezTo>
                      <a:pt x="13486" y="14217"/>
                      <a:pt x="13389" y="14317"/>
                      <a:pt x="13384" y="14450"/>
                    </a:cubicBezTo>
                    <a:cubicBezTo>
                      <a:pt x="13373" y="14586"/>
                      <a:pt x="13492" y="14700"/>
                      <a:pt x="13628" y="14706"/>
                    </a:cubicBezTo>
                    <a:lnTo>
                      <a:pt x="13639" y="14706"/>
                    </a:lnTo>
                    <a:cubicBezTo>
                      <a:pt x="13769" y="14706"/>
                      <a:pt x="13877" y="14609"/>
                      <a:pt x="13884" y="14478"/>
                    </a:cubicBezTo>
                    <a:cubicBezTo>
                      <a:pt x="13889" y="14342"/>
                      <a:pt x="13787" y="14229"/>
                      <a:pt x="13656" y="14224"/>
                    </a:cubicBezTo>
                    <a:lnTo>
                      <a:pt x="13622" y="14217"/>
                    </a:lnTo>
                    <a:cubicBezTo>
                      <a:pt x="13619" y="14217"/>
                      <a:pt x="13616" y="14217"/>
                      <a:pt x="13612" y="14217"/>
                    </a:cubicBezTo>
                    <a:close/>
                    <a:moveTo>
                      <a:pt x="15306" y="14228"/>
                    </a:moveTo>
                    <a:cubicBezTo>
                      <a:pt x="15299" y="14228"/>
                      <a:pt x="15292" y="14228"/>
                      <a:pt x="15285" y="14229"/>
                    </a:cubicBezTo>
                    <a:lnTo>
                      <a:pt x="15245" y="14229"/>
                    </a:lnTo>
                    <a:cubicBezTo>
                      <a:pt x="15115" y="14234"/>
                      <a:pt x="15023" y="14347"/>
                      <a:pt x="15029" y="14484"/>
                    </a:cubicBezTo>
                    <a:cubicBezTo>
                      <a:pt x="15041" y="14614"/>
                      <a:pt x="15160" y="14711"/>
                      <a:pt x="15285" y="14711"/>
                    </a:cubicBezTo>
                    <a:lnTo>
                      <a:pt x="15301" y="14711"/>
                    </a:lnTo>
                    <a:cubicBezTo>
                      <a:pt x="15437" y="14711"/>
                      <a:pt x="15539" y="14598"/>
                      <a:pt x="15539" y="14462"/>
                    </a:cubicBezTo>
                    <a:cubicBezTo>
                      <a:pt x="15534" y="14333"/>
                      <a:pt x="15437" y="14228"/>
                      <a:pt x="15306" y="14228"/>
                    </a:cubicBezTo>
                    <a:close/>
                  </a:path>
                </a:pathLst>
              </a:custGeom>
              <a:solidFill>
                <a:srgbClr val="253356"/>
              </a:solidFill>
              <a:ln w="9525" cap="flat" cmpd="sng">
                <a:solidFill>
                  <a:srgbClr val="25335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358F5860-A3E8-4370-8902-547B85D8673A}"/>
                </a:ext>
              </a:extLst>
            </p:cNvPr>
            <p:cNvSpPr/>
            <p:nvPr/>
          </p:nvSpPr>
          <p:spPr>
            <a:xfrm>
              <a:off x="9157680" y="4503407"/>
              <a:ext cx="1009905" cy="752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25113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it-IT" sz="2000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9.207€</a:t>
              </a:r>
              <a:endParaRPr lang="it-IT" sz="2400" kern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</p:grpSp>
      <p:sp>
        <p:nvSpPr>
          <p:cNvPr id="70" name="Rettangolo 69">
            <a:extLst>
              <a:ext uri="{FF2B5EF4-FFF2-40B4-BE49-F238E27FC236}">
                <a16:creationId xmlns:a16="http://schemas.microsoft.com/office/drawing/2014/main" id="{9D68077B-AF50-4F3C-97B3-504F46A7AFC2}"/>
              </a:ext>
            </a:extLst>
          </p:cNvPr>
          <p:cNvSpPr/>
          <p:nvPr/>
        </p:nvSpPr>
        <p:spPr>
          <a:xfrm>
            <a:off x="1790916" y="3916963"/>
            <a:ext cx="2764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Segoe UI" charset="0"/>
                <a:ea typeface="Segoe UI" charset="0"/>
                <a:cs typeface="Segoe UI" charset="0"/>
              </a:rPr>
              <a:t>Il costo medio annuo delle offerte con durata 24 mesi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DDAAA95-EA87-4E62-92D1-6E9E2B02B231}"/>
              </a:ext>
            </a:extLst>
          </p:cNvPr>
          <p:cNvSpPr/>
          <p:nvPr/>
        </p:nvSpPr>
        <p:spPr>
          <a:xfrm>
            <a:off x="9801225" y="4659372"/>
            <a:ext cx="636967" cy="664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F572C75-5784-164D-BF92-CBAA66A6A721}"/>
              </a:ext>
            </a:extLst>
          </p:cNvPr>
          <p:cNvSpPr txBox="1"/>
          <p:nvPr/>
        </p:nvSpPr>
        <p:spPr>
          <a:xfrm>
            <a:off x="6570919" y="5834990"/>
            <a:ext cx="924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</a:rPr>
              <a:t>Prezzo fisso</a:t>
            </a: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5E65913E-B186-5FB5-2137-03DC65450FBE}"/>
              </a:ext>
            </a:extLst>
          </p:cNvPr>
          <p:cNvSpPr txBox="1"/>
          <p:nvPr/>
        </p:nvSpPr>
        <p:spPr>
          <a:xfrm>
            <a:off x="9051848" y="5834990"/>
            <a:ext cx="1183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1"/>
                </a:solidFill>
              </a:rPr>
              <a:t>Prezzo variabile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F0103D5-4537-415F-A635-059603BDE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018" y="1393751"/>
            <a:ext cx="5919729" cy="198746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7E25995-D7F4-30A1-E0C8-D4C873B54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18" y="3662310"/>
            <a:ext cx="5895343" cy="2267909"/>
          </a:xfrm>
          <a:prstGeom prst="rect">
            <a:avLst/>
          </a:prstGeom>
        </p:spPr>
      </p:pic>
      <p:pic>
        <p:nvPicPr>
          <p:cNvPr id="80" name="Immagine 79">
            <a:extLst>
              <a:ext uri="{FF2B5EF4-FFF2-40B4-BE49-F238E27FC236}">
                <a16:creationId xmlns:a16="http://schemas.microsoft.com/office/drawing/2014/main" id="{6059326D-F58E-CBBF-E220-C432A53B8B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 flipH="1">
            <a:off x="3343692" y="613033"/>
            <a:ext cx="5652000" cy="5617822"/>
          </a:xfrm>
          <a:prstGeom prst="rect">
            <a:avLst/>
          </a:prstGeom>
          <a:effectLst>
            <a:reflection blurRad="152400" stA="45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50403449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69470DF-A1E6-1561-8480-DFADD73D0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598" y="1534810"/>
            <a:ext cx="6328196" cy="4041998"/>
          </a:xfrm>
          <a:prstGeom prst="rect">
            <a:avLst/>
          </a:prstGeom>
        </p:spPr>
      </p:pic>
      <p:sp>
        <p:nvSpPr>
          <p:cNvPr id="18" name="Rectangle 24">
            <a:extLst>
              <a:ext uri="{FF2B5EF4-FFF2-40B4-BE49-F238E27FC236}">
                <a16:creationId xmlns:a16="http://schemas.microsoft.com/office/drawing/2014/main" id="{4612D891-F39A-4DC5-B6F0-F9D122B71912}"/>
              </a:ext>
            </a:extLst>
          </p:cNvPr>
          <p:cNvSpPr txBox="1">
            <a:spLocks noChangeArrowheads="1"/>
          </p:cNvSpPr>
          <p:nvPr/>
        </p:nvSpPr>
        <p:spPr>
          <a:xfrm>
            <a:off x="462590" y="3433"/>
            <a:ext cx="110391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1600" b="1" dirty="0">
                <a:latin typeface="Arial" charset="0"/>
                <a:cs typeface="Arial" charset="0"/>
              </a:rPr>
              <a:t>LA SPESA PER L’ENERGIA ELETTRICA RINNOVABILE</a:t>
            </a:r>
          </a:p>
        </p:txBody>
      </p:sp>
      <p:graphicFrame>
        <p:nvGraphicFramePr>
          <p:cNvPr id="28" name="Tabella 27">
            <a:extLst>
              <a:ext uri="{FF2B5EF4-FFF2-40B4-BE49-F238E27FC236}">
                <a16:creationId xmlns:a16="http://schemas.microsoft.com/office/drawing/2014/main" id="{7A10861F-B7F4-4168-9D0D-D4A6C74668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298443"/>
              </p:ext>
            </p:extLst>
          </p:nvPr>
        </p:nvGraphicFramePr>
        <p:xfrm>
          <a:off x="5554335" y="1063687"/>
          <a:ext cx="4567865" cy="396240"/>
        </p:xfrm>
        <a:graphic>
          <a:graphicData uri="http://schemas.openxmlformats.org/drawingml/2006/table">
            <a:tbl>
              <a:tblPr/>
              <a:tblGrid>
                <a:gridCol w="4567865">
                  <a:extLst>
                    <a:ext uri="{9D8B030D-6E8A-4147-A177-3AD203B41FA5}">
                      <a16:colId xmlns:a16="http://schemas.microsoft.com/office/drawing/2014/main" val="931359154"/>
                    </a:ext>
                  </a:extLst>
                </a:gridCol>
              </a:tblGrid>
              <a:tr h="14975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SPESA MEDIA ANNUALE PER UN BAR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59551"/>
                  </a:ext>
                </a:extLst>
              </a:tr>
              <a:tr h="11194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(euro/anno, durata contrattuale non definita)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975543"/>
                  </a:ext>
                </a:extLst>
              </a:tr>
            </a:tbl>
          </a:graphicData>
        </a:graphic>
      </p:graphicFrame>
      <p:graphicFrame>
        <p:nvGraphicFramePr>
          <p:cNvPr id="89" name="Tabella 88">
            <a:extLst>
              <a:ext uri="{FF2B5EF4-FFF2-40B4-BE49-F238E27FC236}">
                <a16:creationId xmlns:a16="http://schemas.microsoft.com/office/drawing/2014/main" id="{D5E836EB-0834-4741-9A19-4CCA2020F5CE}"/>
              </a:ext>
            </a:extLst>
          </p:cNvPr>
          <p:cNvGraphicFramePr>
            <a:graphicFrameLocks noGrp="1"/>
          </p:cNvGraphicFramePr>
          <p:nvPr/>
        </p:nvGraphicFramePr>
        <p:xfrm>
          <a:off x="293443" y="6289417"/>
          <a:ext cx="5501224" cy="495300"/>
        </p:xfrm>
        <a:graphic>
          <a:graphicData uri="http://schemas.openxmlformats.org/drawingml/2006/table">
            <a:tbl>
              <a:tblPr/>
              <a:tblGrid>
                <a:gridCol w="5501224">
                  <a:extLst>
                    <a:ext uri="{9D8B030D-6E8A-4147-A177-3AD203B41FA5}">
                      <a16:colId xmlns:a16="http://schemas.microsoft.com/office/drawing/2014/main" val="289769280"/>
                    </a:ext>
                  </a:extLst>
                </a:gridCol>
              </a:tblGrid>
              <a:tr h="112392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elaborazioni BMTI e REF Ricerche su dati Portale Offerte ARERA</a:t>
                      </a:r>
                    </a:p>
                    <a:p>
                      <a:pPr algn="l" fontAlgn="b"/>
                      <a:endParaRPr lang="it-IT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55640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956351"/>
                  </a:ext>
                </a:extLst>
              </a:tr>
            </a:tbl>
          </a:graphicData>
        </a:graphic>
      </p:graphicFrame>
      <p:grpSp>
        <p:nvGrpSpPr>
          <p:cNvPr id="15" name="Gruppo 14">
            <a:extLst>
              <a:ext uri="{FF2B5EF4-FFF2-40B4-BE49-F238E27FC236}">
                <a16:creationId xmlns:a16="http://schemas.microsoft.com/office/drawing/2014/main" id="{A49C3079-F62B-E852-E237-1265B7E6A4EF}"/>
              </a:ext>
            </a:extLst>
          </p:cNvPr>
          <p:cNvGrpSpPr/>
          <p:nvPr/>
        </p:nvGrpSpPr>
        <p:grpSpPr>
          <a:xfrm>
            <a:off x="526799" y="2324837"/>
            <a:ext cx="1189351" cy="1172466"/>
            <a:chOff x="8978234" y="4070502"/>
            <a:chExt cx="1346865" cy="1327744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C6DA05D0-D236-C267-AE0C-E8BADE14454C}"/>
                </a:ext>
              </a:extLst>
            </p:cNvPr>
            <p:cNvGrpSpPr/>
            <p:nvPr/>
          </p:nvGrpSpPr>
          <p:grpSpPr>
            <a:xfrm>
              <a:off x="8978234" y="4070502"/>
              <a:ext cx="1346865" cy="1327744"/>
              <a:chOff x="5982237" y="910304"/>
              <a:chExt cx="1131061" cy="1125042"/>
            </a:xfrm>
            <a:solidFill>
              <a:srgbClr val="FF6600"/>
            </a:solidFill>
          </p:grpSpPr>
          <p:sp>
            <p:nvSpPr>
              <p:cNvPr id="19" name="Google Shape;166;p23">
                <a:extLst>
                  <a:ext uri="{FF2B5EF4-FFF2-40B4-BE49-F238E27FC236}">
                    <a16:creationId xmlns:a16="http://schemas.microsoft.com/office/drawing/2014/main" id="{2F6472BF-A4BC-CEFD-2EF9-3A8A8BCD76A9}"/>
                  </a:ext>
                </a:extLst>
              </p:cNvPr>
              <p:cNvSpPr/>
              <p:nvPr/>
            </p:nvSpPr>
            <p:spPr>
              <a:xfrm>
                <a:off x="6064929" y="995625"/>
                <a:ext cx="958500" cy="958500"/>
              </a:xfrm>
              <a:prstGeom prst="ellipse">
                <a:avLst/>
              </a:prstGeom>
              <a:solidFill>
                <a:srgbClr val="253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72;p23">
                <a:extLst>
                  <a:ext uri="{FF2B5EF4-FFF2-40B4-BE49-F238E27FC236}">
                    <a16:creationId xmlns:a16="http://schemas.microsoft.com/office/drawing/2014/main" id="{09AC9739-ACC4-CAF5-2E67-66F68EFF07FE}"/>
                  </a:ext>
                </a:extLst>
              </p:cNvPr>
              <p:cNvSpPr/>
              <p:nvPr/>
            </p:nvSpPr>
            <p:spPr>
              <a:xfrm>
                <a:off x="5983991" y="910304"/>
                <a:ext cx="1127552" cy="571398"/>
              </a:xfrm>
              <a:custGeom>
                <a:avLst/>
                <a:gdLst/>
                <a:ahLst/>
                <a:cxnLst/>
                <a:rect l="l" t="t" r="r" b="b"/>
                <a:pathLst>
                  <a:path w="28919" h="14655" extrusionOk="0">
                    <a:moveTo>
                      <a:pt x="14462" y="0"/>
                    </a:moveTo>
                    <a:cubicBezTo>
                      <a:pt x="6486" y="0"/>
                      <a:pt x="1" y="6485"/>
                      <a:pt x="1" y="14456"/>
                    </a:cubicBezTo>
                    <a:cubicBezTo>
                      <a:pt x="1" y="14569"/>
                      <a:pt x="87" y="14655"/>
                      <a:pt x="200" y="14655"/>
                    </a:cubicBezTo>
                    <a:cubicBezTo>
                      <a:pt x="307" y="14655"/>
                      <a:pt x="393" y="14569"/>
                      <a:pt x="393" y="14456"/>
                    </a:cubicBezTo>
                    <a:cubicBezTo>
                      <a:pt x="393" y="6706"/>
                      <a:pt x="6707" y="392"/>
                      <a:pt x="14462" y="392"/>
                    </a:cubicBezTo>
                    <a:cubicBezTo>
                      <a:pt x="22218" y="392"/>
                      <a:pt x="28526" y="6706"/>
                      <a:pt x="28526" y="14456"/>
                    </a:cubicBezTo>
                    <a:cubicBezTo>
                      <a:pt x="28526" y="14569"/>
                      <a:pt x="28612" y="14655"/>
                      <a:pt x="28725" y="14655"/>
                    </a:cubicBezTo>
                    <a:cubicBezTo>
                      <a:pt x="28833" y="14655"/>
                      <a:pt x="28919" y="14569"/>
                      <a:pt x="28919" y="14456"/>
                    </a:cubicBezTo>
                    <a:cubicBezTo>
                      <a:pt x="28919" y="6485"/>
                      <a:pt x="22433" y="0"/>
                      <a:pt x="14462" y="0"/>
                    </a:cubicBezTo>
                    <a:close/>
                  </a:path>
                </a:pathLst>
              </a:custGeom>
              <a:solidFill>
                <a:srgbClr val="253356"/>
              </a:solidFill>
              <a:ln w="9525" cap="flat" cmpd="sng">
                <a:solidFill>
                  <a:srgbClr val="25335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73;p23">
                <a:extLst>
                  <a:ext uri="{FF2B5EF4-FFF2-40B4-BE49-F238E27FC236}">
                    <a16:creationId xmlns:a16="http://schemas.microsoft.com/office/drawing/2014/main" id="{DE5243BB-4B80-3D80-3DE2-73341663C1BA}"/>
                  </a:ext>
                </a:extLst>
              </p:cNvPr>
              <p:cNvSpPr/>
              <p:nvPr/>
            </p:nvSpPr>
            <p:spPr>
              <a:xfrm>
                <a:off x="5982237" y="1461764"/>
                <a:ext cx="1131061" cy="573582"/>
              </a:xfrm>
              <a:custGeom>
                <a:avLst/>
                <a:gdLst/>
                <a:ahLst/>
                <a:cxnLst/>
                <a:rect l="l" t="t" r="r" b="b"/>
                <a:pathLst>
                  <a:path w="29009" h="14711" extrusionOk="0">
                    <a:moveTo>
                      <a:pt x="245" y="0"/>
                    </a:moveTo>
                    <a:cubicBezTo>
                      <a:pt x="108" y="0"/>
                      <a:pt x="1" y="124"/>
                      <a:pt x="1" y="260"/>
                    </a:cubicBezTo>
                    <a:cubicBezTo>
                      <a:pt x="1" y="397"/>
                      <a:pt x="108" y="505"/>
                      <a:pt x="245" y="505"/>
                    </a:cubicBezTo>
                    <a:cubicBezTo>
                      <a:pt x="375" y="505"/>
                      <a:pt x="488" y="397"/>
                      <a:pt x="488" y="260"/>
                    </a:cubicBezTo>
                    <a:lnTo>
                      <a:pt x="488" y="226"/>
                    </a:lnTo>
                    <a:cubicBezTo>
                      <a:pt x="488" y="97"/>
                      <a:pt x="375" y="0"/>
                      <a:pt x="245" y="0"/>
                    </a:cubicBezTo>
                    <a:close/>
                    <a:moveTo>
                      <a:pt x="28765" y="90"/>
                    </a:moveTo>
                    <a:cubicBezTo>
                      <a:pt x="28634" y="90"/>
                      <a:pt x="28526" y="205"/>
                      <a:pt x="28526" y="335"/>
                    </a:cubicBezTo>
                    <a:lnTo>
                      <a:pt x="28765" y="369"/>
                    </a:lnTo>
                    <a:lnTo>
                      <a:pt x="28521" y="362"/>
                    </a:lnTo>
                    <a:lnTo>
                      <a:pt x="28521" y="362"/>
                    </a:lnTo>
                    <a:cubicBezTo>
                      <a:pt x="28521" y="499"/>
                      <a:pt x="28629" y="613"/>
                      <a:pt x="28765" y="613"/>
                    </a:cubicBezTo>
                    <a:cubicBezTo>
                      <a:pt x="28901" y="613"/>
                      <a:pt x="29008" y="505"/>
                      <a:pt x="29008" y="375"/>
                    </a:cubicBezTo>
                    <a:lnTo>
                      <a:pt x="29008" y="335"/>
                    </a:lnTo>
                    <a:cubicBezTo>
                      <a:pt x="29008" y="205"/>
                      <a:pt x="28901" y="90"/>
                      <a:pt x="28765" y="90"/>
                    </a:cubicBezTo>
                    <a:close/>
                    <a:moveTo>
                      <a:pt x="345" y="1649"/>
                    </a:moveTo>
                    <a:cubicBezTo>
                      <a:pt x="334" y="1649"/>
                      <a:pt x="324" y="1649"/>
                      <a:pt x="313" y="1651"/>
                    </a:cubicBezTo>
                    <a:cubicBezTo>
                      <a:pt x="177" y="1668"/>
                      <a:pt x="85" y="1804"/>
                      <a:pt x="98" y="1935"/>
                    </a:cubicBezTo>
                    <a:cubicBezTo>
                      <a:pt x="114" y="2059"/>
                      <a:pt x="216" y="2156"/>
                      <a:pt x="341" y="2156"/>
                    </a:cubicBezTo>
                    <a:lnTo>
                      <a:pt x="363" y="2156"/>
                    </a:lnTo>
                    <a:cubicBezTo>
                      <a:pt x="499" y="2139"/>
                      <a:pt x="596" y="2020"/>
                      <a:pt x="585" y="1883"/>
                    </a:cubicBezTo>
                    <a:lnTo>
                      <a:pt x="580" y="1849"/>
                    </a:lnTo>
                    <a:cubicBezTo>
                      <a:pt x="563" y="1729"/>
                      <a:pt x="462" y="1649"/>
                      <a:pt x="345" y="1649"/>
                    </a:cubicBezTo>
                    <a:close/>
                    <a:moveTo>
                      <a:pt x="28652" y="1744"/>
                    </a:moveTo>
                    <a:cubicBezTo>
                      <a:pt x="28536" y="1744"/>
                      <a:pt x="28434" y="1834"/>
                      <a:pt x="28419" y="1951"/>
                    </a:cubicBezTo>
                    <a:lnTo>
                      <a:pt x="28412" y="1991"/>
                    </a:lnTo>
                    <a:cubicBezTo>
                      <a:pt x="28401" y="2122"/>
                      <a:pt x="28498" y="2229"/>
                      <a:pt x="28629" y="2247"/>
                    </a:cubicBezTo>
                    <a:lnTo>
                      <a:pt x="28657" y="2247"/>
                    </a:lnTo>
                    <a:cubicBezTo>
                      <a:pt x="28776" y="2247"/>
                      <a:pt x="28889" y="2145"/>
                      <a:pt x="28901" y="2020"/>
                    </a:cubicBezTo>
                    <a:cubicBezTo>
                      <a:pt x="28917" y="1883"/>
                      <a:pt x="28827" y="1765"/>
                      <a:pt x="28691" y="1747"/>
                    </a:cubicBezTo>
                    <a:cubicBezTo>
                      <a:pt x="28678" y="1745"/>
                      <a:pt x="28665" y="1744"/>
                      <a:pt x="28652" y="1744"/>
                    </a:cubicBezTo>
                    <a:close/>
                    <a:moveTo>
                      <a:pt x="634" y="3276"/>
                    </a:moveTo>
                    <a:cubicBezTo>
                      <a:pt x="612" y="3276"/>
                      <a:pt x="590" y="3279"/>
                      <a:pt x="567" y="3284"/>
                    </a:cubicBezTo>
                    <a:cubicBezTo>
                      <a:pt x="438" y="3319"/>
                      <a:pt x="358" y="3460"/>
                      <a:pt x="392" y="3591"/>
                    </a:cubicBezTo>
                    <a:cubicBezTo>
                      <a:pt x="415" y="3705"/>
                      <a:pt x="517" y="3784"/>
                      <a:pt x="630" y="3784"/>
                    </a:cubicBezTo>
                    <a:cubicBezTo>
                      <a:pt x="648" y="3784"/>
                      <a:pt x="664" y="3779"/>
                      <a:pt x="682" y="3779"/>
                    </a:cubicBezTo>
                    <a:cubicBezTo>
                      <a:pt x="812" y="3750"/>
                      <a:pt x="897" y="3619"/>
                      <a:pt x="868" y="3489"/>
                    </a:cubicBezTo>
                    <a:lnTo>
                      <a:pt x="857" y="3449"/>
                    </a:lnTo>
                    <a:cubicBezTo>
                      <a:pt x="834" y="3341"/>
                      <a:pt x="740" y="3276"/>
                      <a:pt x="634" y="3276"/>
                    </a:cubicBezTo>
                    <a:close/>
                    <a:moveTo>
                      <a:pt x="28363" y="3368"/>
                    </a:moveTo>
                    <a:cubicBezTo>
                      <a:pt x="28255" y="3368"/>
                      <a:pt x="28158" y="3441"/>
                      <a:pt x="28129" y="3551"/>
                    </a:cubicBezTo>
                    <a:lnTo>
                      <a:pt x="28118" y="3585"/>
                    </a:lnTo>
                    <a:cubicBezTo>
                      <a:pt x="28089" y="3716"/>
                      <a:pt x="28168" y="3829"/>
                      <a:pt x="28299" y="3863"/>
                    </a:cubicBezTo>
                    <a:cubicBezTo>
                      <a:pt x="28317" y="3869"/>
                      <a:pt x="28333" y="3869"/>
                      <a:pt x="28351" y="3869"/>
                    </a:cubicBezTo>
                    <a:cubicBezTo>
                      <a:pt x="28464" y="3869"/>
                      <a:pt x="28571" y="3784"/>
                      <a:pt x="28600" y="3677"/>
                    </a:cubicBezTo>
                    <a:cubicBezTo>
                      <a:pt x="28634" y="3546"/>
                      <a:pt x="28555" y="3410"/>
                      <a:pt x="28424" y="3376"/>
                    </a:cubicBezTo>
                    <a:cubicBezTo>
                      <a:pt x="28404" y="3370"/>
                      <a:pt x="28383" y="3368"/>
                      <a:pt x="28363" y="3368"/>
                    </a:cubicBezTo>
                    <a:close/>
                    <a:moveTo>
                      <a:pt x="1091" y="4848"/>
                    </a:moveTo>
                    <a:cubicBezTo>
                      <a:pt x="1064" y="4848"/>
                      <a:pt x="1037" y="4853"/>
                      <a:pt x="1010" y="4863"/>
                    </a:cubicBezTo>
                    <a:cubicBezTo>
                      <a:pt x="886" y="4908"/>
                      <a:pt x="818" y="5049"/>
                      <a:pt x="863" y="5174"/>
                    </a:cubicBezTo>
                    <a:lnTo>
                      <a:pt x="874" y="5208"/>
                    </a:lnTo>
                    <a:cubicBezTo>
                      <a:pt x="915" y="5305"/>
                      <a:pt x="1004" y="5366"/>
                      <a:pt x="1106" y="5366"/>
                    </a:cubicBezTo>
                    <a:cubicBezTo>
                      <a:pt x="1135" y="5366"/>
                      <a:pt x="1158" y="5361"/>
                      <a:pt x="1187" y="5350"/>
                    </a:cubicBezTo>
                    <a:cubicBezTo>
                      <a:pt x="1316" y="5305"/>
                      <a:pt x="1379" y="5169"/>
                      <a:pt x="1334" y="5038"/>
                    </a:cubicBezTo>
                    <a:lnTo>
                      <a:pt x="1323" y="5010"/>
                    </a:lnTo>
                    <a:cubicBezTo>
                      <a:pt x="1287" y="4911"/>
                      <a:pt x="1191" y="4848"/>
                      <a:pt x="1091" y="4848"/>
                    </a:cubicBezTo>
                    <a:close/>
                    <a:moveTo>
                      <a:pt x="27880" y="4949"/>
                    </a:moveTo>
                    <a:cubicBezTo>
                      <a:pt x="27781" y="4949"/>
                      <a:pt x="27687" y="5009"/>
                      <a:pt x="27652" y="5106"/>
                    </a:cubicBezTo>
                    <a:lnTo>
                      <a:pt x="27641" y="5140"/>
                    </a:lnTo>
                    <a:cubicBezTo>
                      <a:pt x="27590" y="5264"/>
                      <a:pt x="27658" y="5407"/>
                      <a:pt x="27783" y="5452"/>
                    </a:cubicBezTo>
                    <a:cubicBezTo>
                      <a:pt x="27812" y="5463"/>
                      <a:pt x="27840" y="5468"/>
                      <a:pt x="27867" y="5468"/>
                    </a:cubicBezTo>
                    <a:cubicBezTo>
                      <a:pt x="27964" y="5468"/>
                      <a:pt x="28061" y="5407"/>
                      <a:pt x="28095" y="5311"/>
                    </a:cubicBezTo>
                    <a:lnTo>
                      <a:pt x="28106" y="5282"/>
                    </a:lnTo>
                    <a:cubicBezTo>
                      <a:pt x="28152" y="5151"/>
                      <a:pt x="28089" y="5015"/>
                      <a:pt x="27964" y="4965"/>
                    </a:cubicBezTo>
                    <a:cubicBezTo>
                      <a:pt x="27936" y="4954"/>
                      <a:pt x="27908" y="4949"/>
                      <a:pt x="27880" y="4949"/>
                    </a:cubicBezTo>
                    <a:close/>
                    <a:moveTo>
                      <a:pt x="1748" y="6370"/>
                    </a:moveTo>
                    <a:cubicBezTo>
                      <a:pt x="1712" y="6370"/>
                      <a:pt x="1675" y="6378"/>
                      <a:pt x="1640" y="6394"/>
                    </a:cubicBezTo>
                    <a:cubicBezTo>
                      <a:pt x="1520" y="6456"/>
                      <a:pt x="1470" y="6604"/>
                      <a:pt x="1533" y="6723"/>
                    </a:cubicBezTo>
                    <a:lnTo>
                      <a:pt x="1544" y="6751"/>
                    </a:lnTo>
                    <a:cubicBezTo>
                      <a:pt x="1588" y="6837"/>
                      <a:pt x="1674" y="6887"/>
                      <a:pt x="1766" y="6887"/>
                    </a:cubicBezTo>
                    <a:cubicBezTo>
                      <a:pt x="1800" y="6887"/>
                      <a:pt x="1839" y="6876"/>
                      <a:pt x="1873" y="6859"/>
                    </a:cubicBezTo>
                    <a:cubicBezTo>
                      <a:pt x="1992" y="6796"/>
                      <a:pt x="2043" y="6654"/>
                      <a:pt x="1981" y="6536"/>
                    </a:cubicBezTo>
                    <a:lnTo>
                      <a:pt x="1963" y="6502"/>
                    </a:lnTo>
                    <a:cubicBezTo>
                      <a:pt x="1923" y="6417"/>
                      <a:pt x="1837" y="6370"/>
                      <a:pt x="1748" y="6370"/>
                    </a:cubicBezTo>
                    <a:close/>
                    <a:moveTo>
                      <a:pt x="27215" y="6464"/>
                    </a:moveTo>
                    <a:cubicBezTo>
                      <a:pt x="27126" y="6464"/>
                      <a:pt x="27039" y="6514"/>
                      <a:pt x="26995" y="6599"/>
                    </a:cubicBezTo>
                    <a:lnTo>
                      <a:pt x="27199" y="6735"/>
                    </a:lnTo>
                    <a:lnTo>
                      <a:pt x="27199" y="6735"/>
                    </a:lnTo>
                    <a:lnTo>
                      <a:pt x="26982" y="6626"/>
                    </a:lnTo>
                    <a:lnTo>
                      <a:pt x="26982" y="6626"/>
                    </a:lnTo>
                    <a:cubicBezTo>
                      <a:pt x="26921" y="6746"/>
                      <a:pt x="26966" y="6893"/>
                      <a:pt x="27085" y="6950"/>
                    </a:cubicBezTo>
                    <a:cubicBezTo>
                      <a:pt x="27125" y="6973"/>
                      <a:pt x="27159" y="6978"/>
                      <a:pt x="27199" y="6978"/>
                    </a:cubicBezTo>
                    <a:cubicBezTo>
                      <a:pt x="27289" y="6978"/>
                      <a:pt x="27375" y="6932"/>
                      <a:pt x="27414" y="6848"/>
                    </a:cubicBezTo>
                    <a:lnTo>
                      <a:pt x="27432" y="6814"/>
                    </a:lnTo>
                    <a:cubicBezTo>
                      <a:pt x="27493" y="6694"/>
                      <a:pt x="27443" y="6552"/>
                      <a:pt x="27323" y="6490"/>
                    </a:cubicBezTo>
                    <a:cubicBezTo>
                      <a:pt x="27288" y="6472"/>
                      <a:pt x="27252" y="6464"/>
                      <a:pt x="27215" y="6464"/>
                    </a:cubicBezTo>
                    <a:close/>
                    <a:moveTo>
                      <a:pt x="2570" y="7801"/>
                    </a:moveTo>
                    <a:cubicBezTo>
                      <a:pt x="2526" y="7801"/>
                      <a:pt x="2481" y="7814"/>
                      <a:pt x="2440" y="7840"/>
                    </a:cubicBezTo>
                    <a:cubicBezTo>
                      <a:pt x="2326" y="7914"/>
                      <a:pt x="2298" y="8068"/>
                      <a:pt x="2371" y="8181"/>
                    </a:cubicBezTo>
                    <a:lnTo>
                      <a:pt x="2389" y="8209"/>
                    </a:lnTo>
                    <a:cubicBezTo>
                      <a:pt x="2434" y="8277"/>
                      <a:pt x="2514" y="8317"/>
                      <a:pt x="2593" y="8317"/>
                    </a:cubicBezTo>
                    <a:cubicBezTo>
                      <a:pt x="2638" y="8317"/>
                      <a:pt x="2685" y="8306"/>
                      <a:pt x="2724" y="8277"/>
                    </a:cubicBezTo>
                    <a:cubicBezTo>
                      <a:pt x="2837" y="8204"/>
                      <a:pt x="2871" y="8050"/>
                      <a:pt x="2798" y="7937"/>
                    </a:cubicBezTo>
                    <a:lnTo>
                      <a:pt x="2774" y="7914"/>
                    </a:lnTo>
                    <a:cubicBezTo>
                      <a:pt x="2727" y="7841"/>
                      <a:pt x="2650" y="7801"/>
                      <a:pt x="2570" y="7801"/>
                    </a:cubicBezTo>
                    <a:close/>
                    <a:moveTo>
                      <a:pt x="26374" y="7891"/>
                    </a:moveTo>
                    <a:cubicBezTo>
                      <a:pt x="26295" y="7891"/>
                      <a:pt x="26218" y="7928"/>
                      <a:pt x="26172" y="8000"/>
                    </a:cubicBezTo>
                    <a:lnTo>
                      <a:pt x="26359" y="8158"/>
                    </a:lnTo>
                    <a:lnTo>
                      <a:pt x="26160" y="8021"/>
                    </a:lnTo>
                    <a:lnTo>
                      <a:pt x="26160" y="8021"/>
                    </a:lnTo>
                    <a:cubicBezTo>
                      <a:pt x="26081" y="8136"/>
                      <a:pt x="26110" y="8288"/>
                      <a:pt x="26223" y="8362"/>
                    </a:cubicBezTo>
                    <a:cubicBezTo>
                      <a:pt x="26262" y="8390"/>
                      <a:pt x="26314" y="8403"/>
                      <a:pt x="26359" y="8403"/>
                    </a:cubicBezTo>
                    <a:cubicBezTo>
                      <a:pt x="26438" y="8403"/>
                      <a:pt x="26513" y="8369"/>
                      <a:pt x="26563" y="8294"/>
                    </a:cubicBezTo>
                    <a:lnTo>
                      <a:pt x="26581" y="8267"/>
                    </a:lnTo>
                    <a:cubicBezTo>
                      <a:pt x="26654" y="8152"/>
                      <a:pt x="26626" y="8005"/>
                      <a:pt x="26513" y="7932"/>
                    </a:cubicBezTo>
                    <a:cubicBezTo>
                      <a:pt x="26470" y="7904"/>
                      <a:pt x="26422" y="7891"/>
                      <a:pt x="26374" y="7891"/>
                    </a:cubicBezTo>
                    <a:close/>
                    <a:moveTo>
                      <a:pt x="3573" y="9135"/>
                    </a:moveTo>
                    <a:cubicBezTo>
                      <a:pt x="3516" y="9135"/>
                      <a:pt x="3458" y="9156"/>
                      <a:pt x="3410" y="9197"/>
                    </a:cubicBezTo>
                    <a:cubicBezTo>
                      <a:pt x="3308" y="9281"/>
                      <a:pt x="3303" y="9446"/>
                      <a:pt x="3393" y="9548"/>
                    </a:cubicBezTo>
                    <a:cubicBezTo>
                      <a:pt x="3439" y="9610"/>
                      <a:pt x="3507" y="9644"/>
                      <a:pt x="3581" y="9644"/>
                    </a:cubicBezTo>
                    <a:cubicBezTo>
                      <a:pt x="3631" y="9644"/>
                      <a:pt x="3688" y="9621"/>
                      <a:pt x="3733" y="9587"/>
                    </a:cubicBezTo>
                    <a:cubicBezTo>
                      <a:pt x="3835" y="9503"/>
                      <a:pt x="3853" y="9349"/>
                      <a:pt x="3774" y="9247"/>
                    </a:cubicBezTo>
                    <a:lnTo>
                      <a:pt x="3745" y="9220"/>
                    </a:lnTo>
                    <a:cubicBezTo>
                      <a:pt x="3700" y="9162"/>
                      <a:pt x="3637" y="9135"/>
                      <a:pt x="3573" y="9135"/>
                    </a:cubicBezTo>
                    <a:close/>
                    <a:moveTo>
                      <a:pt x="25382" y="9209"/>
                    </a:moveTo>
                    <a:cubicBezTo>
                      <a:pt x="25314" y="9209"/>
                      <a:pt x="25246" y="9237"/>
                      <a:pt x="25196" y="9293"/>
                    </a:cubicBezTo>
                    <a:lnTo>
                      <a:pt x="25173" y="9322"/>
                    </a:lnTo>
                    <a:cubicBezTo>
                      <a:pt x="25088" y="9424"/>
                      <a:pt x="25110" y="9566"/>
                      <a:pt x="25212" y="9650"/>
                    </a:cubicBezTo>
                    <a:cubicBezTo>
                      <a:pt x="25259" y="9689"/>
                      <a:pt x="25309" y="9707"/>
                      <a:pt x="25366" y="9707"/>
                    </a:cubicBezTo>
                    <a:cubicBezTo>
                      <a:pt x="25440" y="9707"/>
                      <a:pt x="25513" y="9673"/>
                      <a:pt x="25565" y="9610"/>
                    </a:cubicBezTo>
                    <a:cubicBezTo>
                      <a:pt x="25655" y="9514"/>
                      <a:pt x="25644" y="9356"/>
                      <a:pt x="25542" y="9270"/>
                    </a:cubicBezTo>
                    <a:cubicBezTo>
                      <a:pt x="25495" y="9229"/>
                      <a:pt x="25439" y="9209"/>
                      <a:pt x="25382" y="9209"/>
                    </a:cubicBezTo>
                    <a:close/>
                    <a:moveTo>
                      <a:pt x="4709" y="10340"/>
                    </a:moveTo>
                    <a:cubicBezTo>
                      <a:pt x="4644" y="10340"/>
                      <a:pt x="4578" y="10369"/>
                      <a:pt x="4528" y="10422"/>
                    </a:cubicBezTo>
                    <a:cubicBezTo>
                      <a:pt x="4437" y="10519"/>
                      <a:pt x="4448" y="10683"/>
                      <a:pt x="4545" y="10773"/>
                    </a:cubicBezTo>
                    <a:lnTo>
                      <a:pt x="4715" y="10603"/>
                    </a:lnTo>
                    <a:lnTo>
                      <a:pt x="4863" y="10404"/>
                    </a:lnTo>
                    <a:lnTo>
                      <a:pt x="4863" y="10404"/>
                    </a:lnTo>
                    <a:lnTo>
                      <a:pt x="4693" y="10581"/>
                    </a:lnTo>
                    <a:lnTo>
                      <a:pt x="4856" y="10399"/>
                    </a:lnTo>
                    <a:cubicBezTo>
                      <a:pt x="4814" y="10359"/>
                      <a:pt x="4762" y="10340"/>
                      <a:pt x="4709" y="10340"/>
                    </a:cubicBezTo>
                    <a:close/>
                    <a:moveTo>
                      <a:pt x="24240" y="10406"/>
                    </a:moveTo>
                    <a:cubicBezTo>
                      <a:pt x="24179" y="10406"/>
                      <a:pt x="24119" y="10429"/>
                      <a:pt x="24073" y="10472"/>
                    </a:cubicBezTo>
                    <a:lnTo>
                      <a:pt x="24055" y="10495"/>
                    </a:lnTo>
                    <a:cubicBezTo>
                      <a:pt x="23953" y="10587"/>
                      <a:pt x="23947" y="10739"/>
                      <a:pt x="24039" y="10836"/>
                    </a:cubicBezTo>
                    <a:cubicBezTo>
                      <a:pt x="24084" y="10888"/>
                      <a:pt x="24152" y="10915"/>
                      <a:pt x="24220" y="10915"/>
                    </a:cubicBezTo>
                    <a:cubicBezTo>
                      <a:pt x="24277" y="10915"/>
                      <a:pt x="24334" y="10893"/>
                      <a:pt x="24384" y="10854"/>
                    </a:cubicBezTo>
                    <a:lnTo>
                      <a:pt x="24408" y="10825"/>
                    </a:lnTo>
                    <a:cubicBezTo>
                      <a:pt x="24510" y="10734"/>
                      <a:pt x="24510" y="10581"/>
                      <a:pt x="24418" y="10485"/>
                    </a:cubicBezTo>
                    <a:cubicBezTo>
                      <a:pt x="24369" y="10432"/>
                      <a:pt x="24304" y="10406"/>
                      <a:pt x="24240" y="10406"/>
                    </a:cubicBezTo>
                    <a:close/>
                    <a:moveTo>
                      <a:pt x="5971" y="11405"/>
                    </a:moveTo>
                    <a:cubicBezTo>
                      <a:pt x="5898" y="11405"/>
                      <a:pt x="5826" y="11444"/>
                      <a:pt x="5775" y="11511"/>
                    </a:cubicBezTo>
                    <a:cubicBezTo>
                      <a:pt x="5696" y="11613"/>
                      <a:pt x="5725" y="11778"/>
                      <a:pt x="5833" y="11857"/>
                    </a:cubicBezTo>
                    <a:cubicBezTo>
                      <a:pt x="5878" y="11891"/>
                      <a:pt x="5929" y="11909"/>
                      <a:pt x="5980" y="11909"/>
                    </a:cubicBezTo>
                    <a:cubicBezTo>
                      <a:pt x="6055" y="11909"/>
                      <a:pt x="6128" y="11875"/>
                      <a:pt x="6173" y="11812"/>
                    </a:cubicBezTo>
                    <a:cubicBezTo>
                      <a:pt x="6259" y="11710"/>
                      <a:pt x="6236" y="11556"/>
                      <a:pt x="6134" y="11472"/>
                    </a:cubicBezTo>
                    <a:cubicBezTo>
                      <a:pt x="6128" y="11472"/>
                      <a:pt x="6099" y="11449"/>
                      <a:pt x="6099" y="11449"/>
                    </a:cubicBezTo>
                    <a:cubicBezTo>
                      <a:pt x="6059" y="11419"/>
                      <a:pt x="6015" y="11405"/>
                      <a:pt x="5971" y="11405"/>
                    </a:cubicBezTo>
                    <a:close/>
                    <a:moveTo>
                      <a:pt x="22969" y="11465"/>
                    </a:moveTo>
                    <a:cubicBezTo>
                      <a:pt x="22917" y="11465"/>
                      <a:pt x="22866" y="11482"/>
                      <a:pt x="22824" y="11517"/>
                    </a:cubicBezTo>
                    <a:lnTo>
                      <a:pt x="22802" y="11528"/>
                    </a:lnTo>
                    <a:cubicBezTo>
                      <a:pt x="22693" y="11608"/>
                      <a:pt x="22666" y="11760"/>
                      <a:pt x="22745" y="11868"/>
                    </a:cubicBezTo>
                    <a:cubicBezTo>
                      <a:pt x="22795" y="11936"/>
                      <a:pt x="22870" y="11970"/>
                      <a:pt x="22944" y="11970"/>
                    </a:cubicBezTo>
                    <a:cubicBezTo>
                      <a:pt x="22994" y="11970"/>
                      <a:pt x="23046" y="11954"/>
                      <a:pt x="23085" y="11925"/>
                    </a:cubicBezTo>
                    <a:lnTo>
                      <a:pt x="23120" y="11902"/>
                    </a:lnTo>
                    <a:cubicBezTo>
                      <a:pt x="23227" y="11818"/>
                      <a:pt x="23245" y="11664"/>
                      <a:pt x="23164" y="11562"/>
                    </a:cubicBezTo>
                    <a:cubicBezTo>
                      <a:pt x="23115" y="11499"/>
                      <a:pt x="23042" y="11465"/>
                      <a:pt x="22969" y="11465"/>
                    </a:cubicBezTo>
                    <a:close/>
                    <a:moveTo>
                      <a:pt x="7340" y="12319"/>
                    </a:moveTo>
                    <a:cubicBezTo>
                      <a:pt x="7259" y="12319"/>
                      <a:pt x="7183" y="12366"/>
                      <a:pt x="7137" y="12447"/>
                    </a:cubicBezTo>
                    <a:cubicBezTo>
                      <a:pt x="7069" y="12561"/>
                      <a:pt x="7121" y="12719"/>
                      <a:pt x="7239" y="12787"/>
                    </a:cubicBezTo>
                    <a:cubicBezTo>
                      <a:pt x="7280" y="12810"/>
                      <a:pt x="7319" y="12816"/>
                      <a:pt x="7359" y="12816"/>
                    </a:cubicBezTo>
                    <a:cubicBezTo>
                      <a:pt x="7443" y="12816"/>
                      <a:pt x="7524" y="12776"/>
                      <a:pt x="7569" y="12697"/>
                    </a:cubicBezTo>
                    <a:cubicBezTo>
                      <a:pt x="7637" y="12583"/>
                      <a:pt x="7603" y="12436"/>
                      <a:pt x="7484" y="12368"/>
                    </a:cubicBezTo>
                    <a:lnTo>
                      <a:pt x="7456" y="12351"/>
                    </a:lnTo>
                    <a:cubicBezTo>
                      <a:pt x="7417" y="12330"/>
                      <a:pt x="7378" y="12319"/>
                      <a:pt x="7340" y="12319"/>
                    </a:cubicBezTo>
                    <a:close/>
                    <a:moveTo>
                      <a:pt x="21586" y="12368"/>
                    </a:moveTo>
                    <a:cubicBezTo>
                      <a:pt x="21545" y="12368"/>
                      <a:pt x="21502" y="12379"/>
                      <a:pt x="21462" y="12402"/>
                    </a:cubicBezTo>
                    <a:lnTo>
                      <a:pt x="21434" y="12419"/>
                    </a:lnTo>
                    <a:cubicBezTo>
                      <a:pt x="21321" y="12481"/>
                      <a:pt x="21292" y="12624"/>
                      <a:pt x="21360" y="12742"/>
                    </a:cubicBezTo>
                    <a:cubicBezTo>
                      <a:pt x="21400" y="12816"/>
                      <a:pt x="21486" y="12855"/>
                      <a:pt x="21570" y="12855"/>
                    </a:cubicBezTo>
                    <a:cubicBezTo>
                      <a:pt x="21616" y="12855"/>
                      <a:pt x="21667" y="12844"/>
                      <a:pt x="21706" y="12821"/>
                    </a:cubicBezTo>
                    <a:cubicBezTo>
                      <a:pt x="21821" y="12760"/>
                      <a:pt x="21865" y="12606"/>
                      <a:pt x="21797" y="12493"/>
                    </a:cubicBezTo>
                    <a:cubicBezTo>
                      <a:pt x="21752" y="12413"/>
                      <a:pt x="21671" y="12368"/>
                      <a:pt x="21586" y="12368"/>
                    </a:cubicBezTo>
                    <a:close/>
                    <a:moveTo>
                      <a:pt x="8809" y="13063"/>
                    </a:moveTo>
                    <a:cubicBezTo>
                      <a:pt x="8716" y="13063"/>
                      <a:pt x="8627" y="13115"/>
                      <a:pt x="8584" y="13208"/>
                    </a:cubicBezTo>
                    <a:cubicBezTo>
                      <a:pt x="8527" y="13326"/>
                      <a:pt x="8584" y="13475"/>
                      <a:pt x="8710" y="13530"/>
                    </a:cubicBezTo>
                    <a:lnTo>
                      <a:pt x="8744" y="13543"/>
                    </a:lnTo>
                    <a:cubicBezTo>
                      <a:pt x="8778" y="13559"/>
                      <a:pt x="8805" y="13565"/>
                      <a:pt x="8834" y="13565"/>
                    </a:cubicBezTo>
                    <a:cubicBezTo>
                      <a:pt x="8930" y="13565"/>
                      <a:pt x="9021" y="13509"/>
                      <a:pt x="9061" y="13412"/>
                    </a:cubicBezTo>
                    <a:cubicBezTo>
                      <a:pt x="9111" y="13287"/>
                      <a:pt x="9056" y="13145"/>
                      <a:pt x="8930" y="13093"/>
                    </a:cubicBezTo>
                    <a:lnTo>
                      <a:pt x="8805" y="13304"/>
                    </a:lnTo>
                    <a:lnTo>
                      <a:pt x="8907" y="13083"/>
                    </a:lnTo>
                    <a:cubicBezTo>
                      <a:pt x="8875" y="13070"/>
                      <a:pt x="8842" y="13063"/>
                      <a:pt x="8809" y="13063"/>
                    </a:cubicBezTo>
                    <a:close/>
                    <a:moveTo>
                      <a:pt x="20105" y="13106"/>
                    </a:moveTo>
                    <a:cubicBezTo>
                      <a:pt x="20071" y="13106"/>
                      <a:pt x="20037" y="13113"/>
                      <a:pt x="20004" y="13127"/>
                    </a:cubicBezTo>
                    <a:lnTo>
                      <a:pt x="19982" y="13140"/>
                    </a:lnTo>
                    <a:cubicBezTo>
                      <a:pt x="19857" y="13190"/>
                      <a:pt x="19800" y="13332"/>
                      <a:pt x="19852" y="13457"/>
                    </a:cubicBezTo>
                    <a:cubicBezTo>
                      <a:pt x="19886" y="13548"/>
                      <a:pt x="19977" y="13604"/>
                      <a:pt x="20072" y="13604"/>
                    </a:cubicBezTo>
                    <a:cubicBezTo>
                      <a:pt x="20106" y="13604"/>
                      <a:pt x="20135" y="13599"/>
                      <a:pt x="20169" y="13588"/>
                    </a:cubicBezTo>
                    <a:lnTo>
                      <a:pt x="20203" y="13570"/>
                    </a:lnTo>
                    <a:cubicBezTo>
                      <a:pt x="20328" y="13520"/>
                      <a:pt x="20379" y="13373"/>
                      <a:pt x="20328" y="13253"/>
                    </a:cubicBezTo>
                    <a:cubicBezTo>
                      <a:pt x="20286" y="13160"/>
                      <a:pt x="20198" y="13106"/>
                      <a:pt x="20105" y="13106"/>
                    </a:cubicBezTo>
                    <a:close/>
                    <a:moveTo>
                      <a:pt x="10363" y="13636"/>
                    </a:moveTo>
                    <a:cubicBezTo>
                      <a:pt x="10259" y="13636"/>
                      <a:pt x="10160" y="13701"/>
                      <a:pt x="10127" y="13808"/>
                    </a:cubicBezTo>
                    <a:cubicBezTo>
                      <a:pt x="10088" y="13934"/>
                      <a:pt x="10156" y="14070"/>
                      <a:pt x="10286" y="14109"/>
                    </a:cubicBezTo>
                    <a:lnTo>
                      <a:pt x="10320" y="14121"/>
                    </a:lnTo>
                    <a:cubicBezTo>
                      <a:pt x="10344" y="14127"/>
                      <a:pt x="10365" y="14132"/>
                      <a:pt x="10389" y="14132"/>
                    </a:cubicBezTo>
                    <a:cubicBezTo>
                      <a:pt x="10496" y="14132"/>
                      <a:pt x="10593" y="14064"/>
                      <a:pt x="10621" y="13957"/>
                    </a:cubicBezTo>
                    <a:cubicBezTo>
                      <a:pt x="10661" y="13831"/>
                      <a:pt x="10587" y="13695"/>
                      <a:pt x="10462" y="13656"/>
                    </a:cubicBezTo>
                    <a:lnTo>
                      <a:pt x="10428" y="13645"/>
                    </a:lnTo>
                    <a:cubicBezTo>
                      <a:pt x="10406" y="13639"/>
                      <a:pt x="10384" y="13636"/>
                      <a:pt x="10363" y="13636"/>
                    </a:cubicBezTo>
                    <a:close/>
                    <a:moveTo>
                      <a:pt x="18546" y="13664"/>
                    </a:moveTo>
                    <a:cubicBezTo>
                      <a:pt x="18525" y="13664"/>
                      <a:pt x="18505" y="13667"/>
                      <a:pt x="18485" y="13672"/>
                    </a:cubicBezTo>
                    <a:lnTo>
                      <a:pt x="18445" y="13684"/>
                    </a:lnTo>
                    <a:cubicBezTo>
                      <a:pt x="18320" y="13724"/>
                      <a:pt x="18257" y="13855"/>
                      <a:pt x="18297" y="13985"/>
                    </a:cubicBezTo>
                    <a:cubicBezTo>
                      <a:pt x="18325" y="14093"/>
                      <a:pt x="18433" y="14155"/>
                      <a:pt x="18540" y="14155"/>
                    </a:cubicBezTo>
                    <a:cubicBezTo>
                      <a:pt x="18564" y="14155"/>
                      <a:pt x="18587" y="14149"/>
                      <a:pt x="18615" y="14143"/>
                    </a:cubicBezTo>
                    <a:cubicBezTo>
                      <a:pt x="18739" y="14109"/>
                      <a:pt x="18820" y="13973"/>
                      <a:pt x="18779" y="13842"/>
                    </a:cubicBezTo>
                    <a:cubicBezTo>
                      <a:pt x="18750" y="13734"/>
                      <a:pt x="18650" y="13664"/>
                      <a:pt x="18546" y="13664"/>
                    </a:cubicBezTo>
                    <a:close/>
                    <a:moveTo>
                      <a:pt x="11969" y="14021"/>
                    </a:moveTo>
                    <a:cubicBezTo>
                      <a:pt x="11850" y="14021"/>
                      <a:pt x="11748" y="14107"/>
                      <a:pt x="11727" y="14224"/>
                    </a:cubicBezTo>
                    <a:cubicBezTo>
                      <a:pt x="11705" y="14353"/>
                      <a:pt x="11790" y="14484"/>
                      <a:pt x="11926" y="14507"/>
                    </a:cubicBezTo>
                    <a:lnTo>
                      <a:pt x="11954" y="14512"/>
                    </a:lnTo>
                    <a:lnTo>
                      <a:pt x="11999" y="14512"/>
                    </a:lnTo>
                    <a:cubicBezTo>
                      <a:pt x="12114" y="14512"/>
                      <a:pt x="12216" y="14433"/>
                      <a:pt x="12238" y="14313"/>
                    </a:cubicBezTo>
                    <a:cubicBezTo>
                      <a:pt x="12261" y="14183"/>
                      <a:pt x="12175" y="14053"/>
                      <a:pt x="12039" y="14030"/>
                    </a:cubicBezTo>
                    <a:lnTo>
                      <a:pt x="12012" y="14025"/>
                    </a:lnTo>
                    <a:cubicBezTo>
                      <a:pt x="11997" y="14022"/>
                      <a:pt x="11983" y="14021"/>
                      <a:pt x="11969" y="14021"/>
                    </a:cubicBezTo>
                    <a:close/>
                    <a:moveTo>
                      <a:pt x="16932" y="14039"/>
                    </a:moveTo>
                    <a:cubicBezTo>
                      <a:pt x="16922" y="14039"/>
                      <a:pt x="16911" y="14040"/>
                      <a:pt x="16901" y="14041"/>
                    </a:cubicBezTo>
                    <a:lnTo>
                      <a:pt x="16862" y="14047"/>
                    </a:lnTo>
                    <a:cubicBezTo>
                      <a:pt x="16731" y="14075"/>
                      <a:pt x="16652" y="14200"/>
                      <a:pt x="16681" y="14331"/>
                    </a:cubicBezTo>
                    <a:cubicBezTo>
                      <a:pt x="16697" y="14450"/>
                      <a:pt x="16811" y="14530"/>
                      <a:pt x="16930" y="14530"/>
                    </a:cubicBezTo>
                    <a:cubicBezTo>
                      <a:pt x="16941" y="14530"/>
                      <a:pt x="16958" y="14530"/>
                      <a:pt x="16969" y="14523"/>
                    </a:cubicBezTo>
                    <a:cubicBezTo>
                      <a:pt x="17105" y="14507"/>
                      <a:pt x="17197" y="14381"/>
                      <a:pt x="17179" y="14251"/>
                    </a:cubicBezTo>
                    <a:cubicBezTo>
                      <a:pt x="17159" y="14125"/>
                      <a:pt x="17051" y="14039"/>
                      <a:pt x="16932" y="14039"/>
                    </a:cubicBezTo>
                    <a:close/>
                    <a:moveTo>
                      <a:pt x="13612" y="14217"/>
                    </a:moveTo>
                    <a:cubicBezTo>
                      <a:pt x="13486" y="14217"/>
                      <a:pt x="13389" y="14317"/>
                      <a:pt x="13384" y="14450"/>
                    </a:cubicBezTo>
                    <a:cubicBezTo>
                      <a:pt x="13373" y="14586"/>
                      <a:pt x="13492" y="14700"/>
                      <a:pt x="13628" y="14706"/>
                    </a:cubicBezTo>
                    <a:lnTo>
                      <a:pt x="13639" y="14706"/>
                    </a:lnTo>
                    <a:cubicBezTo>
                      <a:pt x="13769" y="14706"/>
                      <a:pt x="13877" y="14609"/>
                      <a:pt x="13884" y="14478"/>
                    </a:cubicBezTo>
                    <a:cubicBezTo>
                      <a:pt x="13889" y="14342"/>
                      <a:pt x="13787" y="14229"/>
                      <a:pt x="13656" y="14224"/>
                    </a:cubicBezTo>
                    <a:lnTo>
                      <a:pt x="13622" y="14217"/>
                    </a:lnTo>
                    <a:cubicBezTo>
                      <a:pt x="13619" y="14217"/>
                      <a:pt x="13616" y="14217"/>
                      <a:pt x="13612" y="14217"/>
                    </a:cubicBezTo>
                    <a:close/>
                    <a:moveTo>
                      <a:pt x="15306" y="14228"/>
                    </a:moveTo>
                    <a:cubicBezTo>
                      <a:pt x="15299" y="14228"/>
                      <a:pt x="15292" y="14228"/>
                      <a:pt x="15285" y="14229"/>
                    </a:cubicBezTo>
                    <a:lnTo>
                      <a:pt x="15245" y="14229"/>
                    </a:lnTo>
                    <a:cubicBezTo>
                      <a:pt x="15115" y="14234"/>
                      <a:pt x="15023" y="14347"/>
                      <a:pt x="15029" y="14484"/>
                    </a:cubicBezTo>
                    <a:cubicBezTo>
                      <a:pt x="15041" y="14614"/>
                      <a:pt x="15160" y="14711"/>
                      <a:pt x="15285" y="14711"/>
                    </a:cubicBezTo>
                    <a:lnTo>
                      <a:pt x="15301" y="14711"/>
                    </a:lnTo>
                    <a:cubicBezTo>
                      <a:pt x="15437" y="14711"/>
                      <a:pt x="15539" y="14598"/>
                      <a:pt x="15539" y="14462"/>
                    </a:cubicBezTo>
                    <a:cubicBezTo>
                      <a:pt x="15534" y="14333"/>
                      <a:pt x="15437" y="14228"/>
                      <a:pt x="15306" y="14228"/>
                    </a:cubicBezTo>
                    <a:close/>
                  </a:path>
                </a:pathLst>
              </a:custGeom>
              <a:solidFill>
                <a:srgbClr val="253356"/>
              </a:solidFill>
              <a:ln w="9525" cap="flat" cmpd="sng">
                <a:solidFill>
                  <a:srgbClr val="25335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7D2848F7-5933-C5D4-E193-131602D0EFC6}"/>
                </a:ext>
              </a:extLst>
            </p:cNvPr>
            <p:cNvSpPr/>
            <p:nvPr/>
          </p:nvSpPr>
          <p:spPr>
            <a:xfrm>
              <a:off x="9157680" y="4503407"/>
              <a:ext cx="1009905" cy="3963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25113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it-IT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661</a:t>
              </a:r>
              <a:endParaRPr lang="it-IT" sz="2400" kern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AC3B3F04-52C0-943A-602F-808A97747533}"/>
              </a:ext>
            </a:extLst>
          </p:cNvPr>
          <p:cNvGrpSpPr/>
          <p:nvPr/>
        </p:nvGrpSpPr>
        <p:grpSpPr>
          <a:xfrm>
            <a:off x="531617" y="3691733"/>
            <a:ext cx="1189351" cy="1172466"/>
            <a:chOff x="8978234" y="4070502"/>
            <a:chExt cx="1346865" cy="1327744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3219214F-EBAD-2F2E-F307-4951F1B9190F}"/>
                </a:ext>
              </a:extLst>
            </p:cNvPr>
            <p:cNvGrpSpPr/>
            <p:nvPr/>
          </p:nvGrpSpPr>
          <p:grpSpPr>
            <a:xfrm>
              <a:off x="8978234" y="4070502"/>
              <a:ext cx="1346865" cy="1327744"/>
              <a:chOff x="5982237" y="910304"/>
              <a:chExt cx="1131061" cy="1125042"/>
            </a:xfrm>
            <a:solidFill>
              <a:srgbClr val="FF6600"/>
            </a:solidFill>
          </p:grpSpPr>
          <p:sp>
            <p:nvSpPr>
              <p:cNvPr id="25" name="Google Shape;166;p23">
                <a:extLst>
                  <a:ext uri="{FF2B5EF4-FFF2-40B4-BE49-F238E27FC236}">
                    <a16:creationId xmlns:a16="http://schemas.microsoft.com/office/drawing/2014/main" id="{85790F0A-E16E-3918-A1D6-C8840CD273C8}"/>
                  </a:ext>
                </a:extLst>
              </p:cNvPr>
              <p:cNvSpPr/>
              <p:nvPr/>
            </p:nvSpPr>
            <p:spPr>
              <a:xfrm>
                <a:off x="6064929" y="995625"/>
                <a:ext cx="958500" cy="958500"/>
              </a:xfrm>
              <a:prstGeom prst="ellipse">
                <a:avLst/>
              </a:prstGeom>
              <a:solidFill>
                <a:srgbClr val="253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72;p23">
                <a:extLst>
                  <a:ext uri="{FF2B5EF4-FFF2-40B4-BE49-F238E27FC236}">
                    <a16:creationId xmlns:a16="http://schemas.microsoft.com/office/drawing/2014/main" id="{34355D6E-647A-A260-9BCE-ADE881EA0DED}"/>
                  </a:ext>
                </a:extLst>
              </p:cNvPr>
              <p:cNvSpPr/>
              <p:nvPr/>
            </p:nvSpPr>
            <p:spPr>
              <a:xfrm>
                <a:off x="5983991" y="910304"/>
                <a:ext cx="1127552" cy="571398"/>
              </a:xfrm>
              <a:custGeom>
                <a:avLst/>
                <a:gdLst/>
                <a:ahLst/>
                <a:cxnLst/>
                <a:rect l="l" t="t" r="r" b="b"/>
                <a:pathLst>
                  <a:path w="28919" h="14655" extrusionOk="0">
                    <a:moveTo>
                      <a:pt x="14462" y="0"/>
                    </a:moveTo>
                    <a:cubicBezTo>
                      <a:pt x="6486" y="0"/>
                      <a:pt x="1" y="6485"/>
                      <a:pt x="1" y="14456"/>
                    </a:cubicBezTo>
                    <a:cubicBezTo>
                      <a:pt x="1" y="14569"/>
                      <a:pt x="87" y="14655"/>
                      <a:pt x="200" y="14655"/>
                    </a:cubicBezTo>
                    <a:cubicBezTo>
                      <a:pt x="307" y="14655"/>
                      <a:pt x="393" y="14569"/>
                      <a:pt x="393" y="14456"/>
                    </a:cubicBezTo>
                    <a:cubicBezTo>
                      <a:pt x="393" y="6706"/>
                      <a:pt x="6707" y="392"/>
                      <a:pt x="14462" y="392"/>
                    </a:cubicBezTo>
                    <a:cubicBezTo>
                      <a:pt x="22218" y="392"/>
                      <a:pt x="28526" y="6706"/>
                      <a:pt x="28526" y="14456"/>
                    </a:cubicBezTo>
                    <a:cubicBezTo>
                      <a:pt x="28526" y="14569"/>
                      <a:pt x="28612" y="14655"/>
                      <a:pt x="28725" y="14655"/>
                    </a:cubicBezTo>
                    <a:cubicBezTo>
                      <a:pt x="28833" y="14655"/>
                      <a:pt x="28919" y="14569"/>
                      <a:pt x="28919" y="14456"/>
                    </a:cubicBezTo>
                    <a:cubicBezTo>
                      <a:pt x="28919" y="6485"/>
                      <a:pt x="22433" y="0"/>
                      <a:pt x="14462" y="0"/>
                    </a:cubicBezTo>
                    <a:close/>
                  </a:path>
                </a:pathLst>
              </a:custGeom>
              <a:solidFill>
                <a:srgbClr val="253356"/>
              </a:solidFill>
              <a:ln w="9525" cap="flat" cmpd="sng">
                <a:solidFill>
                  <a:srgbClr val="25335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73;p23">
                <a:extLst>
                  <a:ext uri="{FF2B5EF4-FFF2-40B4-BE49-F238E27FC236}">
                    <a16:creationId xmlns:a16="http://schemas.microsoft.com/office/drawing/2014/main" id="{61094E18-5B1D-B00B-C1DD-2124C70229E9}"/>
                  </a:ext>
                </a:extLst>
              </p:cNvPr>
              <p:cNvSpPr/>
              <p:nvPr/>
            </p:nvSpPr>
            <p:spPr>
              <a:xfrm>
                <a:off x="5982237" y="1461764"/>
                <a:ext cx="1131061" cy="573582"/>
              </a:xfrm>
              <a:custGeom>
                <a:avLst/>
                <a:gdLst/>
                <a:ahLst/>
                <a:cxnLst/>
                <a:rect l="l" t="t" r="r" b="b"/>
                <a:pathLst>
                  <a:path w="29009" h="14711" extrusionOk="0">
                    <a:moveTo>
                      <a:pt x="245" y="0"/>
                    </a:moveTo>
                    <a:cubicBezTo>
                      <a:pt x="108" y="0"/>
                      <a:pt x="1" y="124"/>
                      <a:pt x="1" y="260"/>
                    </a:cubicBezTo>
                    <a:cubicBezTo>
                      <a:pt x="1" y="397"/>
                      <a:pt x="108" y="505"/>
                      <a:pt x="245" y="505"/>
                    </a:cubicBezTo>
                    <a:cubicBezTo>
                      <a:pt x="375" y="505"/>
                      <a:pt x="488" y="397"/>
                      <a:pt x="488" y="260"/>
                    </a:cubicBezTo>
                    <a:lnTo>
                      <a:pt x="488" y="226"/>
                    </a:lnTo>
                    <a:cubicBezTo>
                      <a:pt x="488" y="97"/>
                      <a:pt x="375" y="0"/>
                      <a:pt x="245" y="0"/>
                    </a:cubicBezTo>
                    <a:close/>
                    <a:moveTo>
                      <a:pt x="28765" y="90"/>
                    </a:moveTo>
                    <a:cubicBezTo>
                      <a:pt x="28634" y="90"/>
                      <a:pt x="28526" y="205"/>
                      <a:pt x="28526" y="335"/>
                    </a:cubicBezTo>
                    <a:lnTo>
                      <a:pt x="28765" y="369"/>
                    </a:lnTo>
                    <a:lnTo>
                      <a:pt x="28521" y="362"/>
                    </a:lnTo>
                    <a:lnTo>
                      <a:pt x="28521" y="362"/>
                    </a:lnTo>
                    <a:cubicBezTo>
                      <a:pt x="28521" y="499"/>
                      <a:pt x="28629" y="613"/>
                      <a:pt x="28765" y="613"/>
                    </a:cubicBezTo>
                    <a:cubicBezTo>
                      <a:pt x="28901" y="613"/>
                      <a:pt x="29008" y="505"/>
                      <a:pt x="29008" y="375"/>
                    </a:cubicBezTo>
                    <a:lnTo>
                      <a:pt x="29008" y="335"/>
                    </a:lnTo>
                    <a:cubicBezTo>
                      <a:pt x="29008" y="205"/>
                      <a:pt x="28901" y="90"/>
                      <a:pt x="28765" y="90"/>
                    </a:cubicBezTo>
                    <a:close/>
                    <a:moveTo>
                      <a:pt x="345" y="1649"/>
                    </a:moveTo>
                    <a:cubicBezTo>
                      <a:pt x="334" y="1649"/>
                      <a:pt x="324" y="1649"/>
                      <a:pt x="313" y="1651"/>
                    </a:cubicBezTo>
                    <a:cubicBezTo>
                      <a:pt x="177" y="1668"/>
                      <a:pt x="85" y="1804"/>
                      <a:pt x="98" y="1935"/>
                    </a:cubicBezTo>
                    <a:cubicBezTo>
                      <a:pt x="114" y="2059"/>
                      <a:pt x="216" y="2156"/>
                      <a:pt x="341" y="2156"/>
                    </a:cubicBezTo>
                    <a:lnTo>
                      <a:pt x="363" y="2156"/>
                    </a:lnTo>
                    <a:cubicBezTo>
                      <a:pt x="499" y="2139"/>
                      <a:pt x="596" y="2020"/>
                      <a:pt x="585" y="1883"/>
                    </a:cubicBezTo>
                    <a:lnTo>
                      <a:pt x="580" y="1849"/>
                    </a:lnTo>
                    <a:cubicBezTo>
                      <a:pt x="563" y="1729"/>
                      <a:pt x="462" y="1649"/>
                      <a:pt x="345" y="1649"/>
                    </a:cubicBezTo>
                    <a:close/>
                    <a:moveTo>
                      <a:pt x="28652" y="1744"/>
                    </a:moveTo>
                    <a:cubicBezTo>
                      <a:pt x="28536" y="1744"/>
                      <a:pt x="28434" y="1834"/>
                      <a:pt x="28419" y="1951"/>
                    </a:cubicBezTo>
                    <a:lnTo>
                      <a:pt x="28412" y="1991"/>
                    </a:lnTo>
                    <a:cubicBezTo>
                      <a:pt x="28401" y="2122"/>
                      <a:pt x="28498" y="2229"/>
                      <a:pt x="28629" y="2247"/>
                    </a:cubicBezTo>
                    <a:lnTo>
                      <a:pt x="28657" y="2247"/>
                    </a:lnTo>
                    <a:cubicBezTo>
                      <a:pt x="28776" y="2247"/>
                      <a:pt x="28889" y="2145"/>
                      <a:pt x="28901" y="2020"/>
                    </a:cubicBezTo>
                    <a:cubicBezTo>
                      <a:pt x="28917" y="1883"/>
                      <a:pt x="28827" y="1765"/>
                      <a:pt x="28691" y="1747"/>
                    </a:cubicBezTo>
                    <a:cubicBezTo>
                      <a:pt x="28678" y="1745"/>
                      <a:pt x="28665" y="1744"/>
                      <a:pt x="28652" y="1744"/>
                    </a:cubicBezTo>
                    <a:close/>
                    <a:moveTo>
                      <a:pt x="634" y="3276"/>
                    </a:moveTo>
                    <a:cubicBezTo>
                      <a:pt x="612" y="3276"/>
                      <a:pt x="590" y="3279"/>
                      <a:pt x="567" y="3284"/>
                    </a:cubicBezTo>
                    <a:cubicBezTo>
                      <a:pt x="438" y="3319"/>
                      <a:pt x="358" y="3460"/>
                      <a:pt x="392" y="3591"/>
                    </a:cubicBezTo>
                    <a:cubicBezTo>
                      <a:pt x="415" y="3705"/>
                      <a:pt x="517" y="3784"/>
                      <a:pt x="630" y="3784"/>
                    </a:cubicBezTo>
                    <a:cubicBezTo>
                      <a:pt x="648" y="3784"/>
                      <a:pt x="664" y="3779"/>
                      <a:pt x="682" y="3779"/>
                    </a:cubicBezTo>
                    <a:cubicBezTo>
                      <a:pt x="812" y="3750"/>
                      <a:pt x="897" y="3619"/>
                      <a:pt x="868" y="3489"/>
                    </a:cubicBezTo>
                    <a:lnTo>
                      <a:pt x="857" y="3449"/>
                    </a:lnTo>
                    <a:cubicBezTo>
                      <a:pt x="834" y="3341"/>
                      <a:pt x="740" y="3276"/>
                      <a:pt x="634" y="3276"/>
                    </a:cubicBezTo>
                    <a:close/>
                    <a:moveTo>
                      <a:pt x="28363" y="3368"/>
                    </a:moveTo>
                    <a:cubicBezTo>
                      <a:pt x="28255" y="3368"/>
                      <a:pt x="28158" y="3441"/>
                      <a:pt x="28129" y="3551"/>
                    </a:cubicBezTo>
                    <a:lnTo>
                      <a:pt x="28118" y="3585"/>
                    </a:lnTo>
                    <a:cubicBezTo>
                      <a:pt x="28089" y="3716"/>
                      <a:pt x="28168" y="3829"/>
                      <a:pt x="28299" y="3863"/>
                    </a:cubicBezTo>
                    <a:cubicBezTo>
                      <a:pt x="28317" y="3869"/>
                      <a:pt x="28333" y="3869"/>
                      <a:pt x="28351" y="3869"/>
                    </a:cubicBezTo>
                    <a:cubicBezTo>
                      <a:pt x="28464" y="3869"/>
                      <a:pt x="28571" y="3784"/>
                      <a:pt x="28600" y="3677"/>
                    </a:cubicBezTo>
                    <a:cubicBezTo>
                      <a:pt x="28634" y="3546"/>
                      <a:pt x="28555" y="3410"/>
                      <a:pt x="28424" y="3376"/>
                    </a:cubicBezTo>
                    <a:cubicBezTo>
                      <a:pt x="28404" y="3370"/>
                      <a:pt x="28383" y="3368"/>
                      <a:pt x="28363" y="3368"/>
                    </a:cubicBezTo>
                    <a:close/>
                    <a:moveTo>
                      <a:pt x="1091" y="4848"/>
                    </a:moveTo>
                    <a:cubicBezTo>
                      <a:pt x="1064" y="4848"/>
                      <a:pt x="1037" y="4853"/>
                      <a:pt x="1010" y="4863"/>
                    </a:cubicBezTo>
                    <a:cubicBezTo>
                      <a:pt x="886" y="4908"/>
                      <a:pt x="818" y="5049"/>
                      <a:pt x="863" y="5174"/>
                    </a:cubicBezTo>
                    <a:lnTo>
                      <a:pt x="874" y="5208"/>
                    </a:lnTo>
                    <a:cubicBezTo>
                      <a:pt x="915" y="5305"/>
                      <a:pt x="1004" y="5366"/>
                      <a:pt x="1106" y="5366"/>
                    </a:cubicBezTo>
                    <a:cubicBezTo>
                      <a:pt x="1135" y="5366"/>
                      <a:pt x="1158" y="5361"/>
                      <a:pt x="1187" y="5350"/>
                    </a:cubicBezTo>
                    <a:cubicBezTo>
                      <a:pt x="1316" y="5305"/>
                      <a:pt x="1379" y="5169"/>
                      <a:pt x="1334" y="5038"/>
                    </a:cubicBezTo>
                    <a:lnTo>
                      <a:pt x="1323" y="5010"/>
                    </a:lnTo>
                    <a:cubicBezTo>
                      <a:pt x="1287" y="4911"/>
                      <a:pt x="1191" y="4848"/>
                      <a:pt x="1091" y="4848"/>
                    </a:cubicBezTo>
                    <a:close/>
                    <a:moveTo>
                      <a:pt x="27880" y="4949"/>
                    </a:moveTo>
                    <a:cubicBezTo>
                      <a:pt x="27781" y="4949"/>
                      <a:pt x="27687" y="5009"/>
                      <a:pt x="27652" y="5106"/>
                    </a:cubicBezTo>
                    <a:lnTo>
                      <a:pt x="27641" y="5140"/>
                    </a:lnTo>
                    <a:cubicBezTo>
                      <a:pt x="27590" y="5264"/>
                      <a:pt x="27658" y="5407"/>
                      <a:pt x="27783" y="5452"/>
                    </a:cubicBezTo>
                    <a:cubicBezTo>
                      <a:pt x="27812" y="5463"/>
                      <a:pt x="27840" y="5468"/>
                      <a:pt x="27867" y="5468"/>
                    </a:cubicBezTo>
                    <a:cubicBezTo>
                      <a:pt x="27964" y="5468"/>
                      <a:pt x="28061" y="5407"/>
                      <a:pt x="28095" y="5311"/>
                    </a:cubicBezTo>
                    <a:lnTo>
                      <a:pt x="28106" y="5282"/>
                    </a:lnTo>
                    <a:cubicBezTo>
                      <a:pt x="28152" y="5151"/>
                      <a:pt x="28089" y="5015"/>
                      <a:pt x="27964" y="4965"/>
                    </a:cubicBezTo>
                    <a:cubicBezTo>
                      <a:pt x="27936" y="4954"/>
                      <a:pt x="27908" y="4949"/>
                      <a:pt x="27880" y="4949"/>
                    </a:cubicBezTo>
                    <a:close/>
                    <a:moveTo>
                      <a:pt x="1748" y="6370"/>
                    </a:moveTo>
                    <a:cubicBezTo>
                      <a:pt x="1712" y="6370"/>
                      <a:pt x="1675" y="6378"/>
                      <a:pt x="1640" y="6394"/>
                    </a:cubicBezTo>
                    <a:cubicBezTo>
                      <a:pt x="1520" y="6456"/>
                      <a:pt x="1470" y="6604"/>
                      <a:pt x="1533" y="6723"/>
                    </a:cubicBezTo>
                    <a:lnTo>
                      <a:pt x="1544" y="6751"/>
                    </a:lnTo>
                    <a:cubicBezTo>
                      <a:pt x="1588" y="6837"/>
                      <a:pt x="1674" y="6887"/>
                      <a:pt x="1766" y="6887"/>
                    </a:cubicBezTo>
                    <a:cubicBezTo>
                      <a:pt x="1800" y="6887"/>
                      <a:pt x="1839" y="6876"/>
                      <a:pt x="1873" y="6859"/>
                    </a:cubicBezTo>
                    <a:cubicBezTo>
                      <a:pt x="1992" y="6796"/>
                      <a:pt x="2043" y="6654"/>
                      <a:pt x="1981" y="6536"/>
                    </a:cubicBezTo>
                    <a:lnTo>
                      <a:pt x="1963" y="6502"/>
                    </a:lnTo>
                    <a:cubicBezTo>
                      <a:pt x="1923" y="6417"/>
                      <a:pt x="1837" y="6370"/>
                      <a:pt x="1748" y="6370"/>
                    </a:cubicBezTo>
                    <a:close/>
                    <a:moveTo>
                      <a:pt x="27215" y="6464"/>
                    </a:moveTo>
                    <a:cubicBezTo>
                      <a:pt x="27126" y="6464"/>
                      <a:pt x="27039" y="6514"/>
                      <a:pt x="26995" y="6599"/>
                    </a:cubicBezTo>
                    <a:lnTo>
                      <a:pt x="27199" y="6735"/>
                    </a:lnTo>
                    <a:lnTo>
                      <a:pt x="27199" y="6735"/>
                    </a:lnTo>
                    <a:lnTo>
                      <a:pt x="26982" y="6626"/>
                    </a:lnTo>
                    <a:lnTo>
                      <a:pt x="26982" y="6626"/>
                    </a:lnTo>
                    <a:cubicBezTo>
                      <a:pt x="26921" y="6746"/>
                      <a:pt x="26966" y="6893"/>
                      <a:pt x="27085" y="6950"/>
                    </a:cubicBezTo>
                    <a:cubicBezTo>
                      <a:pt x="27125" y="6973"/>
                      <a:pt x="27159" y="6978"/>
                      <a:pt x="27199" y="6978"/>
                    </a:cubicBezTo>
                    <a:cubicBezTo>
                      <a:pt x="27289" y="6978"/>
                      <a:pt x="27375" y="6932"/>
                      <a:pt x="27414" y="6848"/>
                    </a:cubicBezTo>
                    <a:lnTo>
                      <a:pt x="27432" y="6814"/>
                    </a:lnTo>
                    <a:cubicBezTo>
                      <a:pt x="27493" y="6694"/>
                      <a:pt x="27443" y="6552"/>
                      <a:pt x="27323" y="6490"/>
                    </a:cubicBezTo>
                    <a:cubicBezTo>
                      <a:pt x="27288" y="6472"/>
                      <a:pt x="27252" y="6464"/>
                      <a:pt x="27215" y="6464"/>
                    </a:cubicBezTo>
                    <a:close/>
                    <a:moveTo>
                      <a:pt x="2570" y="7801"/>
                    </a:moveTo>
                    <a:cubicBezTo>
                      <a:pt x="2526" y="7801"/>
                      <a:pt x="2481" y="7814"/>
                      <a:pt x="2440" y="7840"/>
                    </a:cubicBezTo>
                    <a:cubicBezTo>
                      <a:pt x="2326" y="7914"/>
                      <a:pt x="2298" y="8068"/>
                      <a:pt x="2371" y="8181"/>
                    </a:cubicBezTo>
                    <a:lnTo>
                      <a:pt x="2389" y="8209"/>
                    </a:lnTo>
                    <a:cubicBezTo>
                      <a:pt x="2434" y="8277"/>
                      <a:pt x="2514" y="8317"/>
                      <a:pt x="2593" y="8317"/>
                    </a:cubicBezTo>
                    <a:cubicBezTo>
                      <a:pt x="2638" y="8317"/>
                      <a:pt x="2685" y="8306"/>
                      <a:pt x="2724" y="8277"/>
                    </a:cubicBezTo>
                    <a:cubicBezTo>
                      <a:pt x="2837" y="8204"/>
                      <a:pt x="2871" y="8050"/>
                      <a:pt x="2798" y="7937"/>
                    </a:cubicBezTo>
                    <a:lnTo>
                      <a:pt x="2774" y="7914"/>
                    </a:lnTo>
                    <a:cubicBezTo>
                      <a:pt x="2727" y="7841"/>
                      <a:pt x="2650" y="7801"/>
                      <a:pt x="2570" y="7801"/>
                    </a:cubicBezTo>
                    <a:close/>
                    <a:moveTo>
                      <a:pt x="26374" y="7891"/>
                    </a:moveTo>
                    <a:cubicBezTo>
                      <a:pt x="26295" y="7891"/>
                      <a:pt x="26218" y="7928"/>
                      <a:pt x="26172" y="8000"/>
                    </a:cubicBezTo>
                    <a:lnTo>
                      <a:pt x="26359" y="8158"/>
                    </a:lnTo>
                    <a:lnTo>
                      <a:pt x="26160" y="8021"/>
                    </a:lnTo>
                    <a:lnTo>
                      <a:pt x="26160" y="8021"/>
                    </a:lnTo>
                    <a:cubicBezTo>
                      <a:pt x="26081" y="8136"/>
                      <a:pt x="26110" y="8288"/>
                      <a:pt x="26223" y="8362"/>
                    </a:cubicBezTo>
                    <a:cubicBezTo>
                      <a:pt x="26262" y="8390"/>
                      <a:pt x="26314" y="8403"/>
                      <a:pt x="26359" y="8403"/>
                    </a:cubicBezTo>
                    <a:cubicBezTo>
                      <a:pt x="26438" y="8403"/>
                      <a:pt x="26513" y="8369"/>
                      <a:pt x="26563" y="8294"/>
                    </a:cubicBezTo>
                    <a:lnTo>
                      <a:pt x="26581" y="8267"/>
                    </a:lnTo>
                    <a:cubicBezTo>
                      <a:pt x="26654" y="8152"/>
                      <a:pt x="26626" y="8005"/>
                      <a:pt x="26513" y="7932"/>
                    </a:cubicBezTo>
                    <a:cubicBezTo>
                      <a:pt x="26470" y="7904"/>
                      <a:pt x="26422" y="7891"/>
                      <a:pt x="26374" y="7891"/>
                    </a:cubicBezTo>
                    <a:close/>
                    <a:moveTo>
                      <a:pt x="3573" y="9135"/>
                    </a:moveTo>
                    <a:cubicBezTo>
                      <a:pt x="3516" y="9135"/>
                      <a:pt x="3458" y="9156"/>
                      <a:pt x="3410" y="9197"/>
                    </a:cubicBezTo>
                    <a:cubicBezTo>
                      <a:pt x="3308" y="9281"/>
                      <a:pt x="3303" y="9446"/>
                      <a:pt x="3393" y="9548"/>
                    </a:cubicBezTo>
                    <a:cubicBezTo>
                      <a:pt x="3439" y="9610"/>
                      <a:pt x="3507" y="9644"/>
                      <a:pt x="3581" y="9644"/>
                    </a:cubicBezTo>
                    <a:cubicBezTo>
                      <a:pt x="3631" y="9644"/>
                      <a:pt x="3688" y="9621"/>
                      <a:pt x="3733" y="9587"/>
                    </a:cubicBezTo>
                    <a:cubicBezTo>
                      <a:pt x="3835" y="9503"/>
                      <a:pt x="3853" y="9349"/>
                      <a:pt x="3774" y="9247"/>
                    </a:cubicBezTo>
                    <a:lnTo>
                      <a:pt x="3745" y="9220"/>
                    </a:lnTo>
                    <a:cubicBezTo>
                      <a:pt x="3700" y="9162"/>
                      <a:pt x="3637" y="9135"/>
                      <a:pt x="3573" y="9135"/>
                    </a:cubicBezTo>
                    <a:close/>
                    <a:moveTo>
                      <a:pt x="25382" y="9209"/>
                    </a:moveTo>
                    <a:cubicBezTo>
                      <a:pt x="25314" y="9209"/>
                      <a:pt x="25246" y="9237"/>
                      <a:pt x="25196" y="9293"/>
                    </a:cubicBezTo>
                    <a:lnTo>
                      <a:pt x="25173" y="9322"/>
                    </a:lnTo>
                    <a:cubicBezTo>
                      <a:pt x="25088" y="9424"/>
                      <a:pt x="25110" y="9566"/>
                      <a:pt x="25212" y="9650"/>
                    </a:cubicBezTo>
                    <a:cubicBezTo>
                      <a:pt x="25259" y="9689"/>
                      <a:pt x="25309" y="9707"/>
                      <a:pt x="25366" y="9707"/>
                    </a:cubicBezTo>
                    <a:cubicBezTo>
                      <a:pt x="25440" y="9707"/>
                      <a:pt x="25513" y="9673"/>
                      <a:pt x="25565" y="9610"/>
                    </a:cubicBezTo>
                    <a:cubicBezTo>
                      <a:pt x="25655" y="9514"/>
                      <a:pt x="25644" y="9356"/>
                      <a:pt x="25542" y="9270"/>
                    </a:cubicBezTo>
                    <a:cubicBezTo>
                      <a:pt x="25495" y="9229"/>
                      <a:pt x="25439" y="9209"/>
                      <a:pt x="25382" y="9209"/>
                    </a:cubicBezTo>
                    <a:close/>
                    <a:moveTo>
                      <a:pt x="4709" y="10340"/>
                    </a:moveTo>
                    <a:cubicBezTo>
                      <a:pt x="4644" y="10340"/>
                      <a:pt x="4578" y="10369"/>
                      <a:pt x="4528" y="10422"/>
                    </a:cubicBezTo>
                    <a:cubicBezTo>
                      <a:pt x="4437" y="10519"/>
                      <a:pt x="4448" y="10683"/>
                      <a:pt x="4545" y="10773"/>
                    </a:cubicBezTo>
                    <a:lnTo>
                      <a:pt x="4715" y="10603"/>
                    </a:lnTo>
                    <a:lnTo>
                      <a:pt x="4863" y="10404"/>
                    </a:lnTo>
                    <a:lnTo>
                      <a:pt x="4863" y="10404"/>
                    </a:lnTo>
                    <a:lnTo>
                      <a:pt x="4693" y="10581"/>
                    </a:lnTo>
                    <a:lnTo>
                      <a:pt x="4856" y="10399"/>
                    </a:lnTo>
                    <a:cubicBezTo>
                      <a:pt x="4814" y="10359"/>
                      <a:pt x="4762" y="10340"/>
                      <a:pt x="4709" y="10340"/>
                    </a:cubicBezTo>
                    <a:close/>
                    <a:moveTo>
                      <a:pt x="24240" y="10406"/>
                    </a:moveTo>
                    <a:cubicBezTo>
                      <a:pt x="24179" y="10406"/>
                      <a:pt x="24119" y="10429"/>
                      <a:pt x="24073" y="10472"/>
                    </a:cubicBezTo>
                    <a:lnTo>
                      <a:pt x="24055" y="10495"/>
                    </a:lnTo>
                    <a:cubicBezTo>
                      <a:pt x="23953" y="10587"/>
                      <a:pt x="23947" y="10739"/>
                      <a:pt x="24039" y="10836"/>
                    </a:cubicBezTo>
                    <a:cubicBezTo>
                      <a:pt x="24084" y="10888"/>
                      <a:pt x="24152" y="10915"/>
                      <a:pt x="24220" y="10915"/>
                    </a:cubicBezTo>
                    <a:cubicBezTo>
                      <a:pt x="24277" y="10915"/>
                      <a:pt x="24334" y="10893"/>
                      <a:pt x="24384" y="10854"/>
                    </a:cubicBezTo>
                    <a:lnTo>
                      <a:pt x="24408" y="10825"/>
                    </a:lnTo>
                    <a:cubicBezTo>
                      <a:pt x="24510" y="10734"/>
                      <a:pt x="24510" y="10581"/>
                      <a:pt x="24418" y="10485"/>
                    </a:cubicBezTo>
                    <a:cubicBezTo>
                      <a:pt x="24369" y="10432"/>
                      <a:pt x="24304" y="10406"/>
                      <a:pt x="24240" y="10406"/>
                    </a:cubicBezTo>
                    <a:close/>
                    <a:moveTo>
                      <a:pt x="5971" y="11405"/>
                    </a:moveTo>
                    <a:cubicBezTo>
                      <a:pt x="5898" y="11405"/>
                      <a:pt x="5826" y="11444"/>
                      <a:pt x="5775" y="11511"/>
                    </a:cubicBezTo>
                    <a:cubicBezTo>
                      <a:pt x="5696" y="11613"/>
                      <a:pt x="5725" y="11778"/>
                      <a:pt x="5833" y="11857"/>
                    </a:cubicBezTo>
                    <a:cubicBezTo>
                      <a:pt x="5878" y="11891"/>
                      <a:pt x="5929" y="11909"/>
                      <a:pt x="5980" y="11909"/>
                    </a:cubicBezTo>
                    <a:cubicBezTo>
                      <a:pt x="6055" y="11909"/>
                      <a:pt x="6128" y="11875"/>
                      <a:pt x="6173" y="11812"/>
                    </a:cubicBezTo>
                    <a:cubicBezTo>
                      <a:pt x="6259" y="11710"/>
                      <a:pt x="6236" y="11556"/>
                      <a:pt x="6134" y="11472"/>
                    </a:cubicBezTo>
                    <a:cubicBezTo>
                      <a:pt x="6128" y="11472"/>
                      <a:pt x="6099" y="11449"/>
                      <a:pt x="6099" y="11449"/>
                    </a:cubicBezTo>
                    <a:cubicBezTo>
                      <a:pt x="6059" y="11419"/>
                      <a:pt x="6015" y="11405"/>
                      <a:pt x="5971" y="11405"/>
                    </a:cubicBezTo>
                    <a:close/>
                    <a:moveTo>
                      <a:pt x="22969" y="11465"/>
                    </a:moveTo>
                    <a:cubicBezTo>
                      <a:pt x="22917" y="11465"/>
                      <a:pt x="22866" y="11482"/>
                      <a:pt x="22824" y="11517"/>
                    </a:cubicBezTo>
                    <a:lnTo>
                      <a:pt x="22802" y="11528"/>
                    </a:lnTo>
                    <a:cubicBezTo>
                      <a:pt x="22693" y="11608"/>
                      <a:pt x="22666" y="11760"/>
                      <a:pt x="22745" y="11868"/>
                    </a:cubicBezTo>
                    <a:cubicBezTo>
                      <a:pt x="22795" y="11936"/>
                      <a:pt x="22870" y="11970"/>
                      <a:pt x="22944" y="11970"/>
                    </a:cubicBezTo>
                    <a:cubicBezTo>
                      <a:pt x="22994" y="11970"/>
                      <a:pt x="23046" y="11954"/>
                      <a:pt x="23085" y="11925"/>
                    </a:cubicBezTo>
                    <a:lnTo>
                      <a:pt x="23120" y="11902"/>
                    </a:lnTo>
                    <a:cubicBezTo>
                      <a:pt x="23227" y="11818"/>
                      <a:pt x="23245" y="11664"/>
                      <a:pt x="23164" y="11562"/>
                    </a:cubicBezTo>
                    <a:cubicBezTo>
                      <a:pt x="23115" y="11499"/>
                      <a:pt x="23042" y="11465"/>
                      <a:pt x="22969" y="11465"/>
                    </a:cubicBezTo>
                    <a:close/>
                    <a:moveTo>
                      <a:pt x="7340" y="12319"/>
                    </a:moveTo>
                    <a:cubicBezTo>
                      <a:pt x="7259" y="12319"/>
                      <a:pt x="7183" y="12366"/>
                      <a:pt x="7137" y="12447"/>
                    </a:cubicBezTo>
                    <a:cubicBezTo>
                      <a:pt x="7069" y="12561"/>
                      <a:pt x="7121" y="12719"/>
                      <a:pt x="7239" y="12787"/>
                    </a:cubicBezTo>
                    <a:cubicBezTo>
                      <a:pt x="7280" y="12810"/>
                      <a:pt x="7319" y="12816"/>
                      <a:pt x="7359" y="12816"/>
                    </a:cubicBezTo>
                    <a:cubicBezTo>
                      <a:pt x="7443" y="12816"/>
                      <a:pt x="7524" y="12776"/>
                      <a:pt x="7569" y="12697"/>
                    </a:cubicBezTo>
                    <a:cubicBezTo>
                      <a:pt x="7637" y="12583"/>
                      <a:pt x="7603" y="12436"/>
                      <a:pt x="7484" y="12368"/>
                    </a:cubicBezTo>
                    <a:lnTo>
                      <a:pt x="7456" y="12351"/>
                    </a:lnTo>
                    <a:cubicBezTo>
                      <a:pt x="7417" y="12330"/>
                      <a:pt x="7378" y="12319"/>
                      <a:pt x="7340" y="12319"/>
                    </a:cubicBezTo>
                    <a:close/>
                    <a:moveTo>
                      <a:pt x="21586" y="12368"/>
                    </a:moveTo>
                    <a:cubicBezTo>
                      <a:pt x="21545" y="12368"/>
                      <a:pt x="21502" y="12379"/>
                      <a:pt x="21462" y="12402"/>
                    </a:cubicBezTo>
                    <a:lnTo>
                      <a:pt x="21434" y="12419"/>
                    </a:lnTo>
                    <a:cubicBezTo>
                      <a:pt x="21321" y="12481"/>
                      <a:pt x="21292" y="12624"/>
                      <a:pt x="21360" y="12742"/>
                    </a:cubicBezTo>
                    <a:cubicBezTo>
                      <a:pt x="21400" y="12816"/>
                      <a:pt x="21486" y="12855"/>
                      <a:pt x="21570" y="12855"/>
                    </a:cubicBezTo>
                    <a:cubicBezTo>
                      <a:pt x="21616" y="12855"/>
                      <a:pt x="21667" y="12844"/>
                      <a:pt x="21706" y="12821"/>
                    </a:cubicBezTo>
                    <a:cubicBezTo>
                      <a:pt x="21821" y="12760"/>
                      <a:pt x="21865" y="12606"/>
                      <a:pt x="21797" y="12493"/>
                    </a:cubicBezTo>
                    <a:cubicBezTo>
                      <a:pt x="21752" y="12413"/>
                      <a:pt x="21671" y="12368"/>
                      <a:pt x="21586" y="12368"/>
                    </a:cubicBezTo>
                    <a:close/>
                    <a:moveTo>
                      <a:pt x="8809" y="13063"/>
                    </a:moveTo>
                    <a:cubicBezTo>
                      <a:pt x="8716" y="13063"/>
                      <a:pt x="8627" y="13115"/>
                      <a:pt x="8584" y="13208"/>
                    </a:cubicBezTo>
                    <a:cubicBezTo>
                      <a:pt x="8527" y="13326"/>
                      <a:pt x="8584" y="13475"/>
                      <a:pt x="8710" y="13530"/>
                    </a:cubicBezTo>
                    <a:lnTo>
                      <a:pt x="8744" y="13543"/>
                    </a:lnTo>
                    <a:cubicBezTo>
                      <a:pt x="8778" y="13559"/>
                      <a:pt x="8805" y="13565"/>
                      <a:pt x="8834" y="13565"/>
                    </a:cubicBezTo>
                    <a:cubicBezTo>
                      <a:pt x="8930" y="13565"/>
                      <a:pt x="9021" y="13509"/>
                      <a:pt x="9061" y="13412"/>
                    </a:cubicBezTo>
                    <a:cubicBezTo>
                      <a:pt x="9111" y="13287"/>
                      <a:pt x="9056" y="13145"/>
                      <a:pt x="8930" y="13093"/>
                    </a:cubicBezTo>
                    <a:lnTo>
                      <a:pt x="8805" y="13304"/>
                    </a:lnTo>
                    <a:lnTo>
                      <a:pt x="8907" y="13083"/>
                    </a:lnTo>
                    <a:cubicBezTo>
                      <a:pt x="8875" y="13070"/>
                      <a:pt x="8842" y="13063"/>
                      <a:pt x="8809" y="13063"/>
                    </a:cubicBezTo>
                    <a:close/>
                    <a:moveTo>
                      <a:pt x="20105" y="13106"/>
                    </a:moveTo>
                    <a:cubicBezTo>
                      <a:pt x="20071" y="13106"/>
                      <a:pt x="20037" y="13113"/>
                      <a:pt x="20004" y="13127"/>
                    </a:cubicBezTo>
                    <a:lnTo>
                      <a:pt x="19982" y="13140"/>
                    </a:lnTo>
                    <a:cubicBezTo>
                      <a:pt x="19857" y="13190"/>
                      <a:pt x="19800" y="13332"/>
                      <a:pt x="19852" y="13457"/>
                    </a:cubicBezTo>
                    <a:cubicBezTo>
                      <a:pt x="19886" y="13548"/>
                      <a:pt x="19977" y="13604"/>
                      <a:pt x="20072" y="13604"/>
                    </a:cubicBezTo>
                    <a:cubicBezTo>
                      <a:pt x="20106" y="13604"/>
                      <a:pt x="20135" y="13599"/>
                      <a:pt x="20169" y="13588"/>
                    </a:cubicBezTo>
                    <a:lnTo>
                      <a:pt x="20203" y="13570"/>
                    </a:lnTo>
                    <a:cubicBezTo>
                      <a:pt x="20328" y="13520"/>
                      <a:pt x="20379" y="13373"/>
                      <a:pt x="20328" y="13253"/>
                    </a:cubicBezTo>
                    <a:cubicBezTo>
                      <a:pt x="20286" y="13160"/>
                      <a:pt x="20198" y="13106"/>
                      <a:pt x="20105" y="13106"/>
                    </a:cubicBezTo>
                    <a:close/>
                    <a:moveTo>
                      <a:pt x="10363" y="13636"/>
                    </a:moveTo>
                    <a:cubicBezTo>
                      <a:pt x="10259" y="13636"/>
                      <a:pt x="10160" y="13701"/>
                      <a:pt x="10127" y="13808"/>
                    </a:cubicBezTo>
                    <a:cubicBezTo>
                      <a:pt x="10088" y="13934"/>
                      <a:pt x="10156" y="14070"/>
                      <a:pt x="10286" y="14109"/>
                    </a:cubicBezTo>
                    <a:lnTo>
                      <a:pt x="10320" y="14121"/>
                    </a:lnTo>
                    <a:cubicBezTo>
                      <a:pt x="10344" y="14127"/>
                      <a:pt x="10365" y="14132"/>
                      <a:pt x="10389" y="14132"/>
                    </a:cubicBezTo>
                    <a:cubicBezTo>
                      <a:pt x="10496" y="14132"/>
                      <a:pt x="10593" y="14064"/>
                      <a:pt x="10621" y="13957"/>
                    </a:cubicBezTo>
                    <a:cubicBezTo>
                      <a:pt x="10661" y="13831"/>
                      <a:pt x="10587" y="13695"/>
                      <a:pt x="10462" y="13656"/>
                    </a:cubicBezTo>
                    <a:lnTo>
                      <a:pt x="10428" y="13645"/>
                    </a:lnTo>
                    <a:cubicBezTo>
                      <a:pt x="10406" y="13639"/>
                      <a:pt x="10384" y="13636"/>
                      <a:pt x="10363" y="13636"/>
                    </a:cubicBezTo>
                    <a:close/>
                    <a:moveTo>
                      <a:pt x="18546" y="13664"/>
                    </a:moveTo>
                    <a:cubicBezTo>
                      <a:pt x="18525" y="13664"/>
                      <a:pt x="18505" y="13667"/>
                      <a:pt x="18485" y="13672"/>
                    </a:cubicBezTo>
                    <a:lnTo>
                      <a:pt x="18445" y="13684"/>
                    </a:lnTo>
                    <a:cubicBezTo>
                      <a:pt x="18320" y="13724"/>
                      <a:pt x="18257" y="13855"/>
                      <a:pt x="18297" y="13985"/>
                    </a:cubicBezTo>
                    <a:cubicBezTo>
                      <a:pt x="18325" y="14093"/>
                      <a:pt x="18433" y="14155"/>
                      <a:pt x="18540" y="14155"/>
                    </a:cubicBezTo>
                    <a:cubicBezTo>
                      <a:pt x="18564" y="14155"/>
                      <a:pt x="18587" y="14149"/>
                      <a:pt x="18615" y="14143"/>
                    </a:cubicBezTo>
                    <a:cubicBezTo>
                      <a:pt x="18739" y="14109"/>
                      <a:pt x="18820" y="13973"/>
                      <a:pt x="18779" y="13842"/>
                    </a:cubicBezTo>
                    <a:cubicBezTo>
                      <a:pt x="18750" y="13734"/>
                      <a:pt x="18650" y="13664"/>
                      <a:pt x="18546" y="13664"/>
                    </a:cubicBezTo>
                    <a:close/>
                    <a:moveTo>
                      <a:pt x="11969" y="14021"/>
                    </a:moveTo>
                    <a:cubicBezTo>
                      <a:pt x="11850" y="14021"/>
                      <a:pt x="11748" y="14107"/>
                      <a:pt x="11727" y="14224"/>
                    </a:cubicBezTo>
                    <a:cubicBezTo>
                      <a:pt x="11705" y="14353"/>
                      <a:pt x="11790" y="14484"/>
                      <a:pt x="11926" y="14507"/>
                    </a:cubicBezTo>
                    <a:lnTo>
                      <a:pt x="11954" y="14512"/>
                    </a:lnTo>
                    <a:lnTo>
                      <a:pt x="11999" y="14512"/>
                    </a:lnTo>
                    <a:cubicBezTo>
                      <a:pt x="12114" y="14512"/>
                      <a:pt x="12216" y="14433"/>
                      <a:pt x="12238" y="14313"/>
                    </a:cubicBezTo>
                    <a:cubicBezTo>
                      <a:pt x="12261" y="14183"/>
                      <a:pt x="12175" y="14053"/>
                      <a:pt x="12039" y="14030"/>
                    </a:cubicBezTo>
                    <a:lnTo>
                      <a:pt x="12012" y="14025"/>
                    </a:lnTo>
                    <a:cubicBezTo>
                      <a:pt x="11997" y="14022"/>
                      <a:pt x="11983" y="14021"/>
                      <a:pt x="11969" y="14021"/>
                    </a:cubicBezTo>
                    <a:close/>
                    <a:moveTo>
                      <a:pt x="16932" y="14039"/>
                    </a:moveTo>
                    <a:cubicBezTo>
                      <a:pt x="16922" y="14039"/>
                      <a:pt x="16911" y="14040"/>
                      <a:pt x="16901" y="14041"/>
                    </a:cubicBezTo>
                    <a:lnTo>
                      <a:pt x="16862" y="14047"/>
                    </a:lnTo>
                    <a:cubicBezTo>
                      <a:pt x="16731" y="14075"/>
                      <a:pt x="16652" y="14200"/>
                      <a:pt x="16681" y="14331"/>
                    </a:cubicBezTo>
                    <a:cubicBezTo>
                      <a:pt x="16697" y="14450"/>
                      <a:pt x="16811" y="14530"/>
                      <a:pt x="16930" y="14530"/>
                    </a:cubicBezTo>
                    <a:cubicBezTo>
                      <a:pt x="16941" y="14530"/>
                      <a:pt x="16958" y="14530"/>
                      <a:pt x="16969" y="14523"/>
                    </a:cubicBezTo>
                    <a:cubicBezTo>
                      <a:pt x="17105" y="14507"/>
                      <a:pt x="17197" y="14381"/>
                      <a:pt x="17179" y="14251"/>
                    </a:cubicBezTo>
                    <a:cubicBezTo>
                      <a:pt x="17159" y="14125"/>
                      <a:pt x="17051" y="14039"/>
                      <a:pt x="16932" y="14039"/>
                    </a:cubicBezTo>
                    <a:close/>
                    <a:moveTo>
                      <a:pt x="13612" y="14217"/>
                    </a:moveTo>
                    <a:cubicBezTo>
                      <a:pt x="13486" y="14217"/>
                      <a:pt x="13389" y="14317"/>
                      <a:pt x="13384" y="14450"/>
                    </a:cubicBezTo>
                    <a:cubicBezTo>
                      <a:pt x="13373" y="14586"/>
                      <a:pt x="13492" y="14700"/>
                      <a:pt x="13628" y="14706"/>
                    </a:cubicBezTo>
                    <a:lnTo>
                      <a:pt x="13639" y="14706"/>
                    </a:lnTo>
                    <a:cubicBezTo>
                      <a:pt x="13769" y="14706"/>
                      <a:pt x="13877" y="14609"/>
                      <a:pt x="13884" y="14478"/>
                    </a:cubicBezTo>
                    <a:cubicBezTo>
                      <a:pt x="13889" y="14342"/>
                      <a:pt x="13787" y="14229"/>
                      <a:pt x="13656" y="14224"/>
                    </a:cubicBezTo>
                    <a:lnTo>
                      <a:pt x="13622" y="14217"/>
                    </a:lnTo>
                    <a:cubicBezTo>
                      <a:pt x="13619" y="14217"/>
                      <a:pt x="13616" y="14217"/>
                      <a:pt x="13612" y="14217"/>
                    </a:cubicBezTo>
                    <a:close/>
                    <a:moveTo>
                      <a:pt x="15306" y="14228"/>
                    </a:moveTo>
                    <a:cubicBezTo>
                      <a:pt x="15299" y="14228"/>
                      <a:pt x="15292" y="14228"/>
                      <a:pt x="15285" y="14229"/>
                    </a:cubicBezTo>
                    <a:lnTo>
                      <a:pt x="15245" y="14229"/>
                    </a:lnTo>
                    <a:cubicBezTo>
                      <a:pt x="15115" y="14234"/>
                      <a:pt x="15023" y="14347"/>
                      <a:pt x="15029" y="14484"/>
                    </a:cubicBezTo>
                    <a:cubicBezTo>
                      <a:pt x="15041" y="14614"/>
                      <a:pt x="15160" y="14711"/>
                      <a:pt x="15285" y="14711"/>
                    </a:cubicBezTo>
                    <a:lnTo>
                      <a:pt x="15301" y="14711"/>
                    </a:lnTo>
                    <a:cubicBezTo>
                      <a:pt x="15437" y="14711"/>
                      <a:pt x="15539" y="14598"/>
                      <a:pt x="15539" y="14462"/>
                    </a:cubicBezTo>
                    <a:cubicBezTo>
                      <a:pt x="15534" y="14333"/>
                      <a:pt x="15437" y="14228"/>
                      <a:pt x="15306" y="14228"/>
                    </a:cubicBezTo>
                    <a:close/>
                  </a:path>
                </a:pathLst>
              </a:custGeom>
              <a:solidFill>
                <a:srgbClr val="253356"/>
              </a:solidFill>
              <a:ln w="9525" cap="flat" cmpd="sng">
                <a:solidFill>
                  <a:srgbClr val="25335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07E7B909-50E9-C09B-03C5-CDA62EDE54CC}"/>
                </a:ext>
              </a:extLst>
            </p:cNvPr>
            <p:cNvSpPr/>
            <p:nvPr/>
          </p:nvSpPr>
          <p:spPr>
            <a:xfrm>
              <a:off x="9157680" y="4503407"/>
              <a:ext cx="1009905" cy="4287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25113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it-IT" sz="2000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136</a:t>
              </a:r>
              <a:endParaRPr lang="it-IT" sz="2400" kern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</p:grpSp>
      <p:sp>
        <p:nvSpPr>
          <p:cNvPr id="29" name="Rettangolo 28">
            <a:extLst>
              <a:ext uri="{FF2B5EF4-FFF2-40B4-BE49-F238E27FC236}">
                <a16:creationId xmlns:a16="http://schemas.microsoft.com/office/drawing/2014/main" id="{F3BD444E-D955-DB04-5332-1DD6C5517D73}"/>
              </a:ext>
            </a:extLst>
          </p:cNvPr>
          <p:cNvSpPr/>
          <p:nvPr/>
        </p:nvSpPr>
        <p:spPr>
          <a:xfrm>
            <a:off x="1799414" y="2622579"/>
            <a:ext cx="3106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Segoe UI" charset="0"/>
                <a:ea typeface="Segoe UI" charset="0"/>
                <a:cs typeface="Segoe UI" charset="0"/>
              </a:rPr>
              <a:t>Le offerte uniche presenti nel mercato energetico in Liguria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F8F8384D-4D79-0909-697B-6851AFE31640}"/>
              </a:ext>
            </a:extLst>
          </p:cNvPr>
          <p:cNvSpPr/>
          <p:nvPr/>
        </p:nvSpPr>
        <p:spPr>
          <a:xfrm>
            <a:off x="1790628" y="3774376"/>
            <a:ext cx="31061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Segoe UI" charset="0"/>
                <a:ea typeface="Segoe UI" charset="0"/>
                <a:cs typeface="Segoe UI" charset="0"/>
              </a:rPr>
              <a:t>Le offerte uniche presenti nel mercato energetico in Liguria la cui materia prima proviene da fonti rinnovabili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38CD224-F288-249F-697E-8B6C899BBD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 flipH="1">
            <a:off x="3343692" y="613033"/>
            <a:ext cx="5652000" cy="5617822"/>
          </a:xfrm>
          <a:prstGeom prst="rect">
            <a:avLst/>
          </a:prstGeom>
          <a:effectLst>
            <a:reflection blurRad="152400" stA="45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1780774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1CC9C240-FB11-E111-B0C6-4CAE44C20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059" y="4128848"/>
            <a:ext cx="5218628" cy="1938696"/>
          </a:xfrm>
          <a:prstGeom prst="rect">
            <a:avLst/>
          </a:prstGeom>
        </p:spPr>
      </p:pic>
      <p:graphicFrame>
        <p:nvGraphicFramePr>
          <p:cNvPr id="108" name="Grafico 107">
            <a:extLst>
              <a:ext uri="{FF2B5EF4-FFF2-40B4-BE49-F238E27FC236}">
                <a16:creationId xmlns:a16="http://schemas.microsoft.com/office/drawing/2014/main" id="{6C3A36B4-A4D5-4D1C-B14B-4D24FDD2E4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035298"/>
              </p:ext>
            </p:extLst>
          </p:nvPr>
        </p:nvGraphicFramePr>
        <p:xfrm>
          <a:off x="6160068" y="1580224"/>
          <a:ext cx="5093638" cy="1935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tangle 24">
            <a:extLst>
              <a:ext uri="{FF2B5EF4-FFF2-40B4-BE49-F238E27FC236}">
                <a16:creationId xmlns:a16="http://schemas.microsoft.com/office/drawing/2014/main" id="{4612D891-F39A-4DC5-B6F0-F9D122B71912}"/>
              </a:ext>
            </a:extLst>
          </p:cNvPr>
          <p:cNvSpPr txBox="1">
            <a:spLocks noChangeArrowheads="1"/>
          </p:cNvSpPr>
          <p:nvPr/>
        </p:nvSpPr>
        <p:spPr>
          <a:xfrm>
            <a:off x="462590" y="3433"/>
            <a:ext cx="110391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1600" b="1" dirty="0">
                <a:latin typeface="Arial" charset="0"/>
                <a:cs typeface="Arial" charset="0"/>
              </a:rPr>
              <a:t>LA SPESA PER L’ENERGIA ELETTRICA NEL MERCATO LIBERO PER UN NEGOZIO DI ORTOFRUTTA</a:t>
            </a:r>
          </a:p>
        </p:txBody>
      </p:sp>
      <p:graphicFrame>
        <p:nvGraphicFramePr>
          <p:cNvPr id="28" name="Tabella 27">
            <a:extLst>
              <a:ext uri="{FF2B5EF4-FFF2-40B4-BE49-F238E27FC236}">
                <a16:creationId xmlns:a16="http://schemas.microsoft.com/office/drawing/2014/main" id="{7A10861F-B7F4-4168-9D0D-D4A6C74668ED}"/>
              </a:ext>
            </a:extLst>
          </p:cNvPr>
          <p:cNvGraphicFramePr>
            <a:graphicFrameLocks noGrp="1"/>
          </p:cNvGraphicFramePr>
          <p:nvPr/>
        </p:nvGraphicFramePr>
        <p:xfrm>
          <a:off x="523124" y="915559"/>
          <a:ext cx="5681135" cy="609600"/>
        </p:xfrm>
        <a:graphic>
          <a:graphicData uri="http://schemas.openxmlformats.org/drawingml/2006/table">
            <a:tbl>
              <a:tblPr/>
              <a:tblGrid>
                <a:gridCol w="5681135">
                  <a:extLst>
                    <a:ext uri="{9D8B030D-6E8A-4147-A177-3AD203B41FA5}">
                      <a16:colId xmlns:a16="http://schemas.microsoft.com/office/drawing/2014/main" val="931359154"/>
                    </a:ext>
                  </a:extLst>
                </a:gridCol>
              </a:tblGrid>
              <a:tr h="14975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SPESA UNITARIA PER UN NEGOZIO DI ORTOFRUTTA, E NUMERO DI OFFERTE RILEVATE PER TIPOLOGIA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59551"/>
                  </a:ext>
                </a:extLst>
              </a:tr>
              <a:tr h="11194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(euro/kWh, durata contrattuale di 12 mesi)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975543"/>
                  </a:ext>
                </a:extLst>
              </a:tr>
            </a:tbl>
          </a:graphicData>
        </a:graphic>
      </p:graphicFrame>
      <p:graphicFrame>
        <p:nvGraphicFramePr>
          <p:cNvPr id="45" name="Tabella 44">
            <a:extLst>
              <a:ext uri="{FF2B5EF4-FFF2-40B4-BE49-F238E27FC236}">
                <a16:creationId xmlns:a16="http://schemas.microsoft.com/office/drawing/2014/main" id="{7CD5A67C-E404-4752-AD3C-F2DBA25F4E57}"/>
              </a:ext>
            </a:extLst>
          </p:cNvPr>
          <p:cNvGraphicFramePr>
            <a:graphicFrameLocks noGrp="1"/>
          </p:cNvGraphicFramePr>
          <p:nvPr/>
        </p:nvGraphicFramePr>
        <p:xfrm>
          <a:off x="6151975" y="907819"/>
          <a:ext cx="5318781" cy="609600"/>
        </p:xfrm>
        <a:graphic>
          <a:graphicData uri="http://schemas.openxmlformats.org/drawingml/2006/table">
            <a:tbl>
              <a:tblPr/>
              <a:tblGrid>
                <a:gridCol w="5318781">
                  <a:extLst>
                    <a:ext uri="{9D8B030D-6E8A-4147-A177-3AD203B41FA5}">
                      <a16:colId xmlns:a16="http://schemas.microsoft.com/office/drawing/2014/main" val="931359154"/>
                    </a:ext>
                  </a:extLst>
                </a:gridCol>
              </a:tblGrid>
              <a:tr h="14975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COMPOSIZIONE DELLA BOLLETTA DI ENERGIA ELETTRICA PER UN NEGOZIO DI ORTOFRUTTA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59551"/>
                  </a:ext>
                </a:extLst>
              </a:tr>
              <a:tr h="11194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(euro, durata contrattuale di 12 mesi)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975543"/>
                  </a:ext>
                </a:extLst>
              </a:tr>
            </a:tbl>
          </a:graphicData>
        </a:graphic>
      </p:graphicFrame>
      <p:sp>
        <p:nvSpPr>
          <p:cNvPr id="101" name="CasellaDiTesto 3">
            <a:extLst>
              <a:ext uri="{FF2B5EF4-FFF2-40B4-BE49-F238E27FC236}">
                <a16:creationId xmlns:a16="http://schemas.microsoft.com/office/drawing/2014/main" id="{C1D9BBF2-63A4-443B-9820-27AFD9DDDE49}"/>
              </a:ext>
            </a:extLst>
          </p:cNvPr>
          <p:cNvSpPr txBox="1"/>
          <p:nvPr/>
        </p:nvSpPr>
        <p:spPr>
          <a:xfrm>
            <a:off x="9043152" y="1982010"/>
            <a:ext cx="564992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0" dirty="0"/>
              <a:t>2.073</a:t>
            </a:r>
          </a:p>
        </p:txBody>
      </p:sp>
      <p:graphicFrame>
        <p:nvGraphicFramePr>
          <p:cNvPr id="89" name="Tabella 88">
            <a:extLst>
              <a:ext uri="{FF2B5EF4-FFF2-40B4-BE49-F238E27FC236}">
                <a16:creationId xmlns:a16="http://schemas.microsoft.com/office/drawing/2014/main" id="{D5E836EB-0834-4741-9A19-4CCA2020F5CE}"/>
              </a:ext>
            </a:extLst>
          </p:cNvPr>
          <p:cNvGraphicFramePr>
            <a:graphicFrameLocks noGrp="1"/>
          </p:cNvGraphicFramePr>
          <p:nvPr/>
        </p:nvGraphicFramePr>
        <p:xfrm>
          <a:off x="293443" y="6289417"/>
          <a:ext cx="5501224" cy="495300"/>
        </p:xfrm>
        <a:graphic>
          <a:graphicData uri="http://schemas.openxmlformats.org/drawingml/2006/table">
            <a:tbl>
              <a:tblPr/>
              <a:tblGrid>
                <a:gridCol w="5501224">
                  <a:extLst>
                    <a:ext uri="{9D8B030D-6E8A-4147-A177-3AD203B41FA5}">
                      <a16:colId xmlns:a16="http://schemas.microsoft.com/office/drawing/2014/main" val="289769280"/>
                    </a:ext>
                  </a:extLst>
                </a:gridCol>
              </a:tblGrid>
              <a:tr h="112392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elaborazioni BMTI e REF Ricerche su dati Portale Offerte ARERA</a:t>
                      </a:r>
                    </a:p>
                    <a:p>
                      <a:pPr algn="l" fontAlgn="b"/>
                      <a:endParaRPr lang="it-IT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55640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956351"/>
                  </a:ext>
                </a:extLst>
              </a:tr>
            </a:tbl>
          </a:graphicData>
        </a:graphic>
      </p:graphicFrame>
      <p:sp>
        <p:nvSpPr>
          <p:cNvPr id="96" name="CasellaDiTesto 3">
            <a:extLst>
              <a:ext uri="{FF2B5EF4-FFF2-40B4-BE49-F238E27FC236}">
                <a16:creationId xmlns:a16="http://schemas.microsoft.com/office/drawing/2014/main" id="{80C977C2-20CB-17BD-6EB2-9AE382A00112}"/>
              </a:ext>
            </a:extLst>
          </p:cNvPr>
          <p:cNvSpPr txBox="1"/>
          <p:nvPr/>
        </p:nvSpPr>
        <p:spPr>
          <a:xfrm>
            <a:off x="10235202" y="1991723"/>
            <a:ext cx="564992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0" dirty="0"/>
              <a:t>2.116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3237D1D-CDB2-94CB-E174-3FCF2605CD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79" t="88182" r="23851" b="220"/>
          <a:stretch/>
        </p:blipFill>
        <p:spPr>
          <a:xfrm>
            <a:off x="7186369" y="1501273"/>
            <a:ext cx="3249992" cy="318172"/>
          </a:xfrm>
          <a:prstGeom prst="rect">
            <a:avLst/>
          </a:prstGeom>
        </p:spPr>
      </p:pic>
      <p:sp>
        <p:nvSpPr>
          <p:cNvPr id="100" name="CasellaDiTesto 3">
            <a:extLst>
              <a:ext uri="{FF2B5EF4-FFF2-40B4-BE49-F238E27FC236}">
                <a16:creationId xmlns:a16="http://schemas.microsoft.com/office/drawing/2014/main" id="{61671ABE-DCF2-4C73-8072-C615C4967931}"/>
              </a:ext>
            </a:extLst>
          </p:cNvPr>
          <p:cNvSpPr txBox="1"/>
          <p:nvPr/>
        </p:nvSpPr>
        <p:spPr>
          <a:xfrm>
            <a:off x="6672691" y="1643716"/>
            <a:ext cx="577068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dirty="0"/>
              <a:t>2.886</a:t>
            </a:r>
            <a:endParaRPr lang="it-IT" sz="1050" b="1" i="0" dirty="0"/>
          </a:p>
        </p:txBody>
      </p:sp>
      <p:sp>
        <p:nvSpPr>
          <p:cNvPr id="6" name="Parentesi graffa aperta 5">
            <a:extLst>
              <a:ext uri="{FF2B5EF4-FFF2-40B4-BE49-F238E27FC236}">
                <a16:creationId xmlns:a16="http://schemas.microsoft.com/office/drawing/2014/main" id="{8A8328FA-6EB6-1F41-1194-DF0ACB6789A4}"/>
              </a:ext>
            </a:extLst>
          </p:cNvPr>
          <p:cNvSpPr/>
          <p:nvPr/>
        </p:nvSpPr>
        <p:spPr>
          <a:xfrm rot="16200000">
            <a:off x="5955535" y="-2120724"/>
            <a:ext cx="191581" cy="11138353"/>
          </a:xfrm>
          <a:prstGeom prst="leftBrace">
            <a:avLst/>
          </a:prstGeom>
          <a:ln>
            <a:solidFill>
              <a:srgbClr val="2533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9" name="Parentesi graffa aperta 138">
            <a:extLst>
              <a:ext uri="{FF2B5EF4-FFF2-40B4-BE49-F238E27FC236}">
                <a16:creationId xmlns:a16="http://schemas.microsoft.com/office/drawing/2014/main" id="{781197AC-5418-B5D5-01AD-CC0D56FA5B28}"/>
              </a:ext>
            </a:extLst>
          </p:cNvPr>
          <p:cNvSpPr/>
          <p:nvPr/>
        </p:nvSpPr>
        <p:spPr>
          <a:xfrm rot="16200000">
            <a:off x="5996510" y="471446"/>
            <a:ext cx="191581" cy="11138353"/>
          </a:xfrm>
          <a:prstGeom prst="lef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10D4E77-2B4D-B363-530A-CD5A3B17F0B1}"/>
              </a:ext>
            </a:extLst>
          </p:cNvPr>
          <p:cNvSpPr txBox="1"/>
          <p:nvPr/>
        </p:nvSpPr>
        <p:spPr>
          <a:xfrm>
            <a:off x="5626100" y="3511725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53356"/>
                </a:solidFill>
              </a:rPr>
              <a:t>12 mesi</a:t>
            </a:r>
          </a:p>
        </p:txBody>
      </p:sp>
      <p:sp>
        <p:nvSpPr>
          <p:cNvPr id="140" name="CasellaDiTesto 139">
            <a:extLst>
              <a:ext uri="{FF2B5EF4-FFF2-40B4-BE49-F238E27FC236}">
                <a16:creationId xmlns:a16="http://schemas.microsoft.com/office/drawing/2014/main" id="{F9CBF571-401E-BBE0-2DD6-72FC8292E2AF}"/>
              </a:ext>
            </a:extLst>
          </p:cNvPr>
          <p:cNvSpPr txBox="1"/>
          <p:nvPr/>
        </p:nvSpPr>
        <p:spPr>
          <a:xfrm>
            <a:off x="5651133" y="6043660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24 mesi</a:t>
            </a:r>
          </a:p>
        </p:txBody>
      </p:sp>
      <p:sp>
        <p:nvSpPr>
          <p:cNvPr id="91" name="CasellaDiTesto 3">
            <a:extLst>
              <a:ext uri="{FF2B5EF4-FFF2-40B4-BE49-F238E27FC236}">
                <a16:creationId xmlns:a16="http://schemas.microsoft.com/office/drawing/2014/main" id="{1D829981-9907-8CE7-AD12-11E0A9CD3213}"/>
              </a:ext>
            </a:extLst>
          </p:cNvPr>
          <p:cNvSpPr txBox="1"/>
          <p:nvPr/>
        </p:nvSpPr>
        <p:spPr>
          <a:xfrm>
            <a:off x="7850532" y="1711793"/>
            <a:ext cx="577068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dirty="0"/>
              <a:t>2.785</a:t>
            </a:r>
            <a:endParaRPr lang="it-IT" sz="1050" b="1" i="0" dirty="0"/>
          </a:p>
        </p:txBody>
      </p:sp>
      <p:sp>
        <p:nvSpPr>
          <p:cNvPr id="141" name="CasellaDiTesto 3">
            <a:extLst>
              <a:ext uri="{FF2B5EF4-FFF2-40B4-BE49-F238E27FC236}">
                <a16:creationId xmlns:a16="http://schemas.microsoft.com/office/drawing/2014/main" id="{FE5E51B6-E4C5-DC73-10BC-B3CBEF8DF3CE}"/>
              </a:ext>
            </a:extLst>
          </p:cNvPr>
          <p:cNvSpPr txBox="1"/>
          <p:nvPr/>
        </p:nvSpPr>
        <p:spPr>
          <a:xfrm>
            <a:off x="8983218" y="4242453"/>
            <a:ext cx="564992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0" dirty="0"/>
              <a:t>1.968</a:t>
            </a:r>
          </a:p>
        </p:txBody>
      </p:sp>
      <p:sp>
        <p:nvSpPr>
          <p:cNvPr id="142" name="CasellaDiTesto 3">
            <a:extLst>
              <a:ext uri="{FF2B5EF4-FFF2-40B4-BE49-F238E27FC236}">
                <a16:creationId xmlns:a16="http://schemas.microsoft.com/office/drawing/2014/main" id="{ABDCF621-F27D-E336-EA20-41368DA7FE00}"/>
              </a:ext>
            </a:extLst>
          </p:cNvPr>
          <p:cNvSpPr txBox="1"/>
          <p:nvPr/>
        </p:nvSpPr>
        <p:spPr>
          <a:xfrm>
            <a:off x="10213368" y="4226766"/>
            <a:ext cx="564992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0" dirty="0"/>
              <a:t>1.988</a:t>
            </a:r>
          </a:p>
        </p:txBody>
      </p:sp>
      <p:sp>
        <p:nvSpPr>
          <p:cNvPr id="143" name="CasellaDiTesto 3">
            <a:extLst>
              <a:ext uri="{FF2B5EF4-FFF2-40B4-BE49-F238E27FC236}">
                <a16:creationId xmlns:a16="http://schemas.microsoft.com/office/drawing/2014/main" id="{263EC17B-8EC1-02FF-7572-F28161A82218}"/>
              </a:ext>
            </a:extLst>
          </p:cNvPr>
          <p:cNvSpPr txBox="1"/>
          <p:nvPr/>
        </p:nvSpPr>
        <p:spPr>
          <a:xfrm>
            <a:off x="6523857" y="4094659"/>
            <a:ext cx="577068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dirty="0"/>
              <a:t>2.306</a:t>
            </a:r>
            <a:endParaRPr lang="it-IT" sz="1050" b="1" i="0" dirty="0"/>
          </a:p>
        </p:txBody>
      </p:sp>
      <p:sp>
        <p:nvSpPr>
          <p:cNvPr id="144" name="CasellaDiTesto 3">
            <a:extLst>
              <a:ext uri="{FF2B5EF4-FFF2-40B4-BE49-F238E27FC236}">
                <a16:creationId xmlns:a16="http://schemas.microsoft.com/office/drawing/2014/main" id="{FE530348-65AE-EB0C-E93E-FD663FAA4A42}"/>
              </a:ext>
            </a:extLst>
          </p:cNvPr>
          <p:cNvSpPr txBox="1"/>
          <p:nvPr/>
        </p:nvSpPr>
        <p:spPr>
          <a:xfrm>
            <a:off x="7752498" y="4086536"/>
            <a:ext cx="577068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dirty="0"/>
              <a:t>2.340</a:t>
            </a:r>
            <a:endParaRPr lang="it-IT" sz="1050" b="1" i="0" dirty="0"/>
          </a:p>
        </p:txBody>
      </p:sp>
      <p:sp>
        <p:nvSpPr>
          <p:cNvPr id="145" name="Mela">
            <a:extLst>
              <a:ext uri="{FF2B5EF4-FFF2-40B4-BE49-F238E27FC236}">
                <a16:creationId xmlns:a16="http://schemas.microsoft.com/office/drawing/2014/main" id="{7BCF0EC5-EA0A-B2D5-20E8-DC2BE7C34C29}"/>
              </a:ext>
            </a:extLst>
          </p:cNvPr>
          <p:cNvSpPr/>
          <p:nvPr/>
        </p:nvSpPr>
        <p:spPr>
          <a:xfrm>
            <a:off x="8442328" y="1189116"/>
            <a:ext cx="3482193" cy="404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10" h="20613" extrusionOk="0">
                <a:moveTo>
                  <a:pt x="0" y="2"/>
                </a:moveTo>
                <a:cubicBezTo>
                  <a:pt x="1451" y="3943"/>
                  <a:pt x="5157" y="4456"/>
                  <a:pt x="6978" y="3382"/>
                </a:cubicBezTo>
                <a:cubicBezTo>
                  <a:pt x="7286" y="3563"/>
                  <a:pt x="8060" y="4073"/>
                  <a:pt x="8550" y="4884"/>
                </a:cubicBezTo>
                <a:cubicBezTo>
                  <a:pt x="8454" y="5252"/>
                  <a:pt x="8387" y="5636"/>
                  <a:pt x="8341" y="6039"/>
                </a:cubicBezTo>
                <a:cubicBezTo>
                  <a:pt x="7169" y="5159"/>
                  <a:pt x="4412" y="3710"/>
                  <a:pt x="1571" y="6696"/>
                </a:cubicBezTo>
                <a:cubicBezTo>
                  <a:pt x="-2090" y="10545"/>
                  <a:pt x="1666" y="17304"/>
                  <a:pt x="3532" y="19171"/>
                </a:cubicBezTo>
                <a:cubicBezTo>
                  <a:pt x="5051" y="20690"/>
                  <a:pt x="7284" y="21033"/>
                  <a:pt x="8895" y="20084"/>
                </a:cubicBezTo>
                <a:cubicBezTo>
                  <a:pt x="10541" y="20966"/>
                  <a:pt x="12760" y="20533"/>
                  <a:pt x="14220" y="18952"/>
                </a:cubicBezTo>
                <a:cubicBezTo>
                  <a:pt x="16014" y="17010"/>
                  <a:pt x="19510" y="10100"/>
                  <a:pt x="15705" y="6404"/>
                </a:cubicBezTo>
                <a:cubicBezTo>
                  <a:pt x="12821" y="3604"/>
                  <a:pt x="10177" y="5030"/>
                  <a:pt x="8996" y="5962"/>
                </a:cubicBezTo>
                <a:cubicBezTo>
                  <a:pt x="9362" y="4276"/>
                  <a:pt x="10299" y="2881"/>
                  <a:pt x="11830" y="1818"/>
                </a:cubicBezTo>
                <a:cubicBezTo>
                  <a:pt x="12127" y="1605"/>
                  <a:pt x="11429" y="972"/>
                  <a:pt x="11062" y="1235"/>
                </a:cubicBezTo>
                <a:cubicBezTo>
                  <a:pt x="9865" y="2172"/>
                  <a:pt x="9134" y="3168"/>
                  <a:pt x="8722" y="4327"/>
                </a:cubicBezTo>
                <a:cubicBezTo>
                  <a:pt x="8152" y="3554"/>
                  <a:pt x="7406" y="3094"/>
                  <a:pt x="7137" y="2944"/>
                </a:cubicBezTo>
                <a:cubicBezTo>
                  <a:pt x="6952" y="2300"/>
                  <a:pt x="6374" y="756"/>
                  <a:pt x="4976" y="243"/>
                </a:cubicBezTo>
                <a:cubicBezTo>
                  <a:pt x="2769" y="-567"/>
                  <a:pt x="2384" y="993"/>
                  <a:pt x="0" y="2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31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8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F95C5C-44EA-D4FC-A21F-603E2D7BDD25}"/>
              </a:ext>
            </a:extLst>
          </p:cNvPr>
          <p:cNvSpPr txBox="1"/>
          <p:nvPr/>
        </p:nvSpPr>
        <p:spPr>
          <a:xfrm>
            <a:off x="466958" y="3971229"/>
            <a:ext cx="2656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(euro/kWh, durata contrattuale di 24 mesi)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B18A3CE-E767-7220-F5A4-A26757ACAF21}"/>
              </a:ext>
            </a:extLst>
          </p:cNvPr>
          <p:cNvSpPr txBox="1"/>
          <p:nvPr/>
        </p:nvSpPr>
        <p:spPr>
          <a:xfrm>
            <a:off x="6151975" y="3871471"/>
            <a:ext cx="2412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(euro, durata contrattuale di 24 mesi)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4CDC099-085D-25CD-6C3F-42168BD9F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81" y="1617398"/>
            <a:ext cx="2767824" cy="16094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0C5E4A7-7496-3045-727D-ED21FD7739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0122" y="1603531"/>
            <a:ext cx="2261812" cy="15302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7905518-9050-2977-136A-97DE62B89D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0122" y="4353822"/>
            <a:ext cx="2261812" cy="15302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2183357-6334-00DF-85FA-8755A002D2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988" y="4357026"/>
            <a:ext cx="276782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34683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50613816-D67C-C8F2-9262-0D8196D46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325" y="4035268"/>
            <a:ext cx="5096698" cy="1932599"/>
          </a:xfrm>
          <a:prstGeom prst="rect">
            <a:avLst/>
          </a:prstGeom>
        </p:spPr>
      </p:pic>
      <p:graphicFrame>
        <p:nvGraphicFramePr>
          <p:cNvPr id="31" name="Grafico 30">
            <a:extLst>
              <a:ext uri="{FF2B5EF4-FFF2-40B4-BE49-F238E27FC236}">
                <a16:creationId xmlns:a16="http://schemas.microsoft.com/office/drawing/2014/main" id="{D7920704-7067-4A01-86A9-94BDC5834D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3187246"/>
              </p:ext>
            </p:extLst>
          </p:nvPr>
        </p:nvGraphicFramePr>
        <p:xfrm>
          <a:off x="6151975" y="1606488"/>
          <a:ext cx="5130000" cy="19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tangle 24">
            <a:extLst>
              <a:ext uri="{FF2B5EF4-FFF2-40B4-BE49-F238E27FC236}">
                <a16:creationId xmlns:a16="http://schemas.microsoft.com/office/drawing/2014/main" id="{4612D891-F39A-4DC5-B6F0-F9D122B71912}"/>
              </a:ext>
            </a:extLst>
          </p:cNvPr>
          <p:cNvSpPr txBox="1">
            <a:spLocks noChangeArrowheads="1"/>
          </p:cNvSpPr>
          <p:nvPr/>
        </p:nvSpPr>
        <p:spPr>
          <a:xfrm>
            <a:off x="462590" y="3433"/>
            <a:ext cx="110391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1600" b="1" dirty="0">
                <a:latin typeface="Arial" charset="0"/>
                <a:cs typeface="Arial" charset="0"/>
              </a:rPr>
              <a:t>LA SPESA PER L’ENERGIA ELETTRICA NEL MERCATO LIBERO PER UN PARRUCCHIERE</a:t>
            </a:r>
          </a:p>
        </p:txBody>
      </p:sp>
      <p:graphicFrame>
        <p:nvGraphicFramePr>
          <p:cNvPr id="28" name="Tabella 27">
            <a:extLst>
              <a:ext uri="{FF2B5EF4-FFF2-40B4-BE49-F238E27FC236}">
                <a16:creationId xmlns:a16="http://schemas.microsoft.com/office/drawing/2014/main" id="{7A10861F-B7F4-4168-9D0D-D4A6C74668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712535"/>
              </p:ext>
            </p:extLst>
          </p:nvPr>
        </p:nvGraphicFramePr>
        <p:xfrm>
          <a:off x="523124" y="915559"/>
          <a:ext cx="5681135" cy="609600"/>
        </p:xfrm>
        <a:graphic>
          <a:graphicData uri="http://schemas.openxmlformats.org/drawingml/2006/table">
            <a:tbl>
              <a:tblPr/>
              <a:tblGrid>
                <a:gridCol w="5681135">
                  <a:extLst>
                    <a:ext uri="{9D8B030D-6E8A-4147-A177-3AD203B41FA5}">
                      <a16:colId xmlns:a16="http://schemas.microsoft.com/office/drawing/2014/main" val="931359154"/>
                    </a:ext>
                  </a:extLst>
                </a:gridCol>
              </a:tblGrid>
              <a:tr h="14975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SPESA UNITARIA PER UN PARRUCCHIERE, E NUMERO DI OFFERTE RILEVATE PER TIPOLOGIA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59551"/>
                  </a:ext>
                </a:extLst>
              </a:tr>
              <a:tr h="11194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(euro/kWh, durata contrattuale di 12 mesi)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975543"/>
                  </a:ext>
                </a:extLst>
              </a:tr>
            </a:tbl>
          </a:graphicData>
        </a:graphic>
      </p:graphicFrame>
      <p:graphicFrame>
        <p:nvGraphicFramePr>
          <p:cNvPr id="45" name="Tabella 44">
            <a:extLst>
              <a:ext uri="{FF2B5EF4-FFF2-40B4-BE49-F238E27FC236}">
                <a16:creationId xmlns:a16="http://schemas.microsoft.com/office/drawing/2014/main" id="{7CD5A67C-E404-4752-AD3C-F2DBA25F4E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862636"/>
              </p:ext>
            </p:extLst>
          </p:nvPr>
        </p:nvGraphicFramePr>
        <p:xfrm>
          <a:off x="6151975" y="907819"/>
          <a:ext cx="5318781" cy="609600"/>
        </p:xfrm>
        <a:graphic>
          <a:graphicData uri="http://schemas.openxmlformats.org/drawingml/2006/table">
            <a:tbl>
              <a:tblPr/>
              <a:tblGrid>
                <a:gridCol w="5318781">
                  <a:extLst>
                    <a:ext uri="{9D8B030D-6E8A-4147-A177-3AD203B41FA5}">
                      <a16:colId xmlns:a16="http://schemas.microsoft.com/office/drawing/2014/main" val="931359154"/>
                    </a:ext>
                  </a:extLst>
                </a:gridCol>
              </a:tblGrid>
              <a:tr h="14975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COMPOSIZIONE DELLA BOLLETTA DI ENERGIA ELETTRICA PER UN PARRUCCHIERE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59551"/>
                  </a:ext>
                </a:extLst>
              </a:tr>
              <a:tr h="11194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(euro, durata contrattuale di 12 mesi)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975543"/>
                  </a:ext>
                </a:extLst>
              </a:tr>
            </a:tbl>
          </a:graphicData>
        </a:graphic>
      </p:graphicFrame>
      <p:sp>
        <p:nvSpPr>
          <p:cNvPr id="101" name="CasellaDiTesto 3">
            <a:extLst>
              <a:ext uri="{FF2B5EF4-FFF2-40B4-BE49-F238E27FC236}">
                <a16:creationId xmlns:a16="http://schemas.microsoft.com/office/drawing/2014/main" id="{C1D9BBF2-63A4-443B-9820-27AFD9DDDE49}"/>
              </a:ext>
            </a:extLst>
          </p:cNvPr>
          <p:cNvSpPr txBox="1"/>
          <p:nvPr/>
        </p:nvSpPr>
        <p:spPr>
          <a:xfrm>
            <a:off x="9043152" y="1982010"/>
            <a:ext cx="564992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0" dirty="0"/>
              <a:t>4.411</a:t>
            </a:r>
          </a:p>
        </p:txBody>
      </p:sp>
      <p:graphicFrame>
        <p:nvGraphicFramePr>
          <p:cNvPr id="89" name="Tabella 88">
            <a:extLst>
              <a:ext uri="{FF2B5EF4-FFF2-40B4-BE49-F238E27FC236}">
                <a16:creationId xmlns:a16="http://schemas.microsoft.com/office/drawing/2014/main" id="{D5E836EB-0834-4741-9A19-4CCA2020F5CE}"/>
              </a:ext>
            </a:extLst>
          </p:cNvPr>
          <p:cNvGraphicFramePr>
            <a:graphicFrameLocks noGrp="1"/>
          </p:cNvGraphicFramePr>
          <p:nvPr/>
        </p:nvGraphicFramePr>
        <p:xfrm>
          <a:off x="293443" y="6289417"/>
          <a:ext cx="5501224" cy="495300"/>
        </p:xfrm>
        <a:graphic>
          <a:graphicData uri="http://schemas.openxmlformats.org/drawingml/2006/table">
            <a:tbl>
              <a:tblPr/>
              <a:tblGrid>
                <a:gridCol w="5501224">
                  <a:extLst>
                    <a:ext uri="{9D8B030D-6E8A-4147-A177-3AD203B41FA5}">
                      <a16:colId xmlns:a16="http://schemas.microsoft.com/office/drawing/2014/main" val="289769280"/>
                    </a:ext>
                  </a:extLst>
                </a:gridCol>
              </a:tblGrid>
              <a:tr h="112392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elaborazioni BMTI e REF Ricerche su dati Portale Offerte ARERA</a:t>
                      </a:r>
                    </a:p>
                    <a:p>
                      <a:pPr algn="l" fontAlgn="b"/>
                      <a:endParaRPr lang="it-IT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55640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956351"/>
                  </a:ext>
                </a:extLst>
              </a:tr>
            </a:tbl>
          </a:graphicData>
        </a:graphic>
      </p:graphicFrame>
      <p:sp>
        <p:nvSpPr>
          <p:cNvPr id="96" name="CasellaDiTesto 3">
            <a:extLst>
              <a:ext uri="{FF2B5EF4-FFF2-40B4-BE49-F238E27FC236}">
                <a16:creationId xmlns:a16="http://schemas.microsoft.com/office/drawing/2014/main" id="{80C977C2-20CB-17BD-6EB2-9AE382A00112}"/>
              </a:ext>
            </a:extLst>
          </p:cNvPr>
          <p:cNvSpPr txBox="1"/>
          <p:nvPr/>
        </p:nvSpPr>
        <p:spPr>
          <a:xfrm>
            <a:off x="10235202" y="1991723"/>
            <a:ext cx="564992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0" dirty="0"/>
              <a:t>5.551</a:t>
            </a:r>
          </a:p>
        </p:txBody>
      </p:sp>
      <p:sp>
        <p:nvSpPr>
          <p:cNvPr id="100" name="CasellaDiTesto 3">
            <a:extLst>
              <a:ext uri="{FF2B5EF4-FFF2-40B4-BE49-F238E27FC236}">
                <a16:creationId xmlns:a16="http://schemas.microsoft.com/office/drawing/2014/main" id="{61671ABE-DCF2-4C73-8072-C615C4967931}"/>
              </a:ext>
            </a:extLst>
          </p:cNvPr>
          <p:cNvSpPr txBox="1"/>
          <p:nvPr/>
        </p:nvSpPr>
        <p:spPr>
          <a:xfrm>
            <a:off x="6643663" y="1585660"/>
            <a:ext cx="577068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i="0" dirty="0"/>
              <a:t>6.358</a:t>
            </a:r>
          </a:p>
        </p:txBody>
      </p:sp>
      <p:sp>
        <p:nvSpPr>
          <p:cNvPr id="6" name="Parentesi graffa aperta 5">
            <a:extLst>
              <a:ext uri="{FF2B5EF4-FFF2-40B4-BE49-F238E27FC236}">
                <a16:creationId xmlns:a16="http://schemas.microsoft.com/office/drawing/2014/main" id="{8A8328FA-6EB6-1F41-1194-DF0ACB6789A4}"/>
              </a:ext>
            </a:extLst>
          </p:cNvPr>
          <p:cNvSpPr/>
          <p:nvPr/>
        </p:nvSpPr>
        <p:spPr>
          <a:xfrm rot="16200000">
            <a:off x="5955535" y="-2120724"/>
            <a:ext cx="191581" cy="11138353"/>
          </a:xfrm>
          <a:prstGeom prst="leftBrace">
            <a:avLst/>
          </a:prstGeom>
          <a:ln>
            <a:solidFill>
              <a:srgbClr val="2533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9" name="Parentesi graffa aperta 138">
            <a:extLst>
              <a:ext uri="{FF2B5EF4-FFF2-40B4-BE49-F238E27FC236}">
                <a16:creationId xmlns:a16="http://schemas.microsoft.com/office/drawing/2014/main" id="{781197AC-5418-B5D5-01AD-CC0D56FA5B28}"/>
              </a:ext>
            </a:extLst>
          </p:cNvPr>
          <p:cNvSpPr/>
          <p:nvPr/>
        </p:nvSpPr>
        <p:spPr>
          <a:xfrm rot="16200000">
            <a:off x="5996510" y="471446"/>
            <a:ext cx="191581" cy="11138353"/>
          </a:xfrm>
          <a:prstGeom prst="lef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10D4E77-2B4D-B363-530A-CD5A3B17F0B1}"/>
              </a:ext>
            </a:extLst>
          </p:cNvPr>
          <p:cNvSpPr txBox="1"/>
          <p:nvPr/>
        </p:nvSpPr>
        <p:spPr>
          <a:xfrm>
            <a:off x="5626100" y="3511725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53356"/>
                </a:solidFill>
              </a:rPr>
              <a:t>12 mesi</a:t>
            </a:r>
          </a:p>
        </p:txBody>
      </p:sp>
      <p:sp>
        <p:nvSpPr>
          <p:cNvPr id="140" name="CasellaDiTesto 139">
            <a:extLst>
              <a:ext uri="{FF2B5EF4-FFF2-40B4-BE49-F238E27FC236}">
                <a16:creationId xmlns:a16="http://schemas.microsoft.com/office/drawing/2014/main" id="{F9CBF571-401E-BBE0-2DD6-72FC8292E2AF}"/>
              </a:ext>
            </a:extLst>
          </p:cNvPr>
          <p:cNvSpPr txBox="1"/>
          <p:nvPr/>
        </p:nvSpPr>
        <p:spPr>
          <a:xfrm>
            <a:off x="5651133" y="6043660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24 mesi</a:t>
            </a:r>
          </a:p>
        </p:txBody>
      </p:sp>
      <p:sp>
        <p:nvSpPr>
          <p:cNvPr id="141" name="CasellaDiTesto 3">
            <a:extLst>
              <a:ext uri="{FF2B5EF4-FFF2-40B4-BE49-F238E27FC236}">
                <a16:creationId xmlns:a16="http://schemas.microsoft.com/office/drawing/2014/main" id="{FE5E51B6-E4C5-DC73-10BC-B3CBEF8DF3CE}"/>
              </a:ext>
            </a:extLst>
          </p:cNvPr>
          <p:cNvSpPr txBox="1"/>
          <p:nvPr/>
        </p:nvSpPr>
        <p:spPr>
          <a:xfrm>
            <a:off x="8919718" y="4305953"/>
            <a:ext cx="564992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4.262</a:t>
            </a:r>
            <a:endParaRPr lang="it-IT" b="1" i="0" dirty="0"/>
          </a:p>
        </p:txBody>
      </p:sp>
      <p:sp>
        <p:nvSpPr>
          <p:cNvPr id="142" name="CasellaDiTesto 3">
            <a:extLst>
              <a:ext uri="{FF2B5EF4-FFF2-40B4-BE49-F238E27FC236}">
                <a16:creationId xmlns:a16="http://schemas.microsoft.com/office/drawing/2014/main" id="{ABDCF621-F27D-E336-EA20-41368DA7FE00}"/>
              </a:ext>
            </a:extLst>
          </p:cNvPr>
          <p:cNvSpPr txBox="1"/>
          <p:nvPr/>
        </p:nvSpPr>
        <p:spPr>
          <a:xfrm>
            <a:off x="10162568" y="4226766"/>
            <a:ext cx="564992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4.536</a:t>
            </a:r>
            <a:endParaRPr lang="it-IT" b="1" i="0" dirty="0"/>
          </a:p>
        </p:txBody>
      </p:sp>
      <p:sp>
        <p:nvSpPr>
          <p:cNvPr id="143" name="CasellaDiTesto 3">
            <a:extLst>
              <a:ext uri="{FF2B5EF4-FFF2-40B4-BE49-F238E27FC236}">
                <a16:creationId xmlns:a16="http://schemas.microsoft.com/office/drawing/2014/main" id="{263EC17B-8EC1-02FF-7572-F28161A82218}"/>
              </a:ext>
            </a:extLst>
          </p:cNvPr>
          <p:cNvSpPr txBox="1"/>
          <p:nvPr/>
        </p:nvSpPr>
        <p:spPr>
          <a:xfrm>
            <a:off x="6511076" y="4132623"/>
            <a:ext cx="577068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i="0" dirty="0"/>
              <a:t>5.016</a:t>
            </a:r>
          </a:p>
        </p:txBody>
      </p:sp>
      <p:sp>
        <p:nvSpPr>
          <p:cNvPr id="144" name="CasellaDiTesto 3">
            <a:extLst>
              <a:ext uri="{FF2B5EF4-FFF2-40B4-BE49-F238E27FC236}">
                <a16:creationId xmlns:a16="http://schemas.microsoft.com/office/drawing/2014/main" id="{FE530348-65AE-EB0C-E93E-FD663FAA4A42}"/>
              </a:ext>
            </a:extLst>
          </p:cNvPr>
          <p:cNvSpPr txBox="1"/>
          <p:nvPr/>
        </p:nvSpPr>
        <p:spPr>
          <a:xfrm>
            <a:off x="7752498" y="4086536"/>
            <a:ext cx="577068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i="0" dirty="0"/>
              <a:t>5.094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F95C5C-44EA-D4FC-A21F-603E2D7BDD25}"/>
              </a:ext>
            </a:extLst>
          </p:cNvPr>
          <p:cNvSpPr txBox="1"/>
          <p:nvPr/>
        </p:nvSpPr>
        <p:spPr>
          <a:xfrm>
            <a:off x="466958" y="3971229"/>
            <a:ext cx="2656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(euro/kWh, durata contrattuale di 24 mesi)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B18A3CE-E767-7220-F5A4-A26757ACAF21}"/>
              </a:ext>
            </a:extLst>
          </p:cNvPr>
          <p:cNvSpPr txBox="1"/>
          <p:nvPr/>
        </p:nvSpPr>
        <p:spPr>
          <a:xfrm>
            <a:off x="6151975" y="3871471"/>
            <a:ext cx="2412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(euro, durata contrattuale di 24 mesi)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3237D1D-CDB2-94CB-E174-3FCF2605CD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79" t="88182" r="23851" b="220"/>
          <a:stretch/>
        </p:blipFill>
        <p:spPr>
          <a:xfrm>
            <a:off x="7186369" y="1486759"/>
            <a:ext cx="3249992" cy="318172"/>
          </a:xfrm>
          <a:prstGeom prst="rect">
            <a:avLst/>
          </a:prstGeom>
        </p:spPr>
      </p:pic>
      <p:sp>
        <p:nvSpPr>
          <p:cNvPr id="91" name="CasellaDiTesto 3">
            <a:extLst>
              <a:ext uri="{FF2B5EF4-FFF2-40B4-BE49-F238E27FC236}">
                <a16:creationId xmlns:a16="http://schemas.microsoft.com/office/drawing/2014/main" id="{1D829981-9907-8CE7-AD12-11E0A9CD3213}"/>
              </a:ext>
            </a:extLst>
          </p:cNvPr>
          <p:cNvSpPr txBox="1"/>
          <p:nvPr/>
        </p:nvSpPr>
        <p:spPr>
          <a:xfrm>
            <a:off x="7850532" y="1701887"/>
            <a:ext cx="577068" cy="191583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dirty="0"/>
              <a:t>6.102</a:t>
            </a:r>
            <a:endParaRPr lang="it-IT" sz="1050" b="1" i="0" dirty="0"/>
          </a:p>
        </p:txBody>
      </p:sp>
      <p:sp>
        <p:nvSpPr>
          <p:cNvPr id="29" name="Insegna barbiere">
            <a:extLst>
              <a:ext uri="{FF2B5EF4-FFF2-40B4-BE49-F238E27FC236}">
                <a16:creationId xmlns:a16="http://schemas.microsoft.com/office/drawing/2014/main" id="{81254334-BD6A-F0ED-318B-A9F78093097C}"/>
              </a:ext>
            </a:extLst>
          </p:cNvPr>
          <p:cNvSpPr/>
          <p:nvPr/>
        </p:nvSpPr>
        <p:spPr>
          <a:xfrm>
            <a:off x="9200250" y="887097"/>
            <a:ext cx="1502829" cy="4819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9944" y="0"/>
                  <a:pt x="9251" y="218"/>
                  <a:pt x="9231" y="489"/>
                </a:cubicBezTo>
                <a:lnTo>
                  <a:pt x="8540" y="489"/>
                </a:lnTo>
                <a:cubicBezTo>
                  <a:pt x="5010" y="489"/>
                  <a:pt x="2094" y="1322"/>
                  <a:pt x="1627" y="2404"/>
                </a:cubicBezTo>
                <a:lnTo>
                  <a:pt x="0" y="2404"/>
                </a:lnTo>
                <a:lnTo>
                  <a:pt x="0" y="5023"/>
                </a:lnTo>
                <a:lnTo>
                  <a:pt x="1595" y="5023"/>
                </a:lnTo>
                <a:lnTo>
                  <a:pt x="1595" y="16578"/>
                </a:lnTo>
                <a:lnTo>
                  <a:pt x="0" y="16578"/>
                </a:lnTo>
                <a:lnTo>
                  <a:pt x="0" y="19196"/>
                </a:lnTo>
                <a:lnTo>
                  <a:pt x="1627" y="19196"/>
                </a:lnTo>
                <a:cubicBezTo>
                  <a:pt x="2094" y="20278"/>
                  <a:pt x="5010" y="21111"/>
                  <a:pt x="8540" y="21111"/>
                </a:cubicBezTo>
                <a:lnTo>
                  <a:pt x="9231" y="21111"/>
                </a:lnTo>
                <a:cubicBezTo>
                  <a:pt x="9251" y="21382"/>
                  <a:pt x="9944" y="21600"/>
                  <a:pt x="10800" y="21600"/>
                </a:cubicBezTo>
                <a:cubicBezTo>
                  <a:pt x="11656" y="21600"/>
                  <a:pt x="12354" y="21382"/>
                  <a:pt x="12374" y="21111"/>
                </a:cubicBezTo>
                <a:lnTo>
                  <a:pt x="13066" y="21111"/>
                </a:lnTo>
                <a:cubicBezTo>
                  <a:pt x="16595" y="21111"/>
                  <a:pt x="19511" y="20278"/>
                  <a:pt x="19979" y="19196"/>
                </a:cubicBezTo>
                <a:lnTo>
                  <a:pt x="21600" y="19196"/>
                </a:lnTo>
                <a:lnTo>
                  <a:pt x="21600" y="16578"/>
                </a:lnTo>
                <a:lnTo>
                  <a:pt x="20005" y="16578"/>
                </a:lnTo>
                <a:lnTo>
                  <a:pt x="20005" y="5023"/>
                </a:lnTo>
                <a:lnTo>
                  <a:pt x="21600" y="5023"/>
                </a:lnTo>
                <a:lnTo>
                  <a:pt x="21600" y="2404"/>
                </a:lnTo>
                <a:lnTo>
                  <a:pt x="19979" y="2404"/>
                </a:lnTo>
                <a:cubicBezTo>
                  <a:pt x="19511" y="1322"/>
                  <a:pt x="16595" y="489"/>
                  <a:pt x="13066" y="489"/>
                </a:cubicBezTo>
                <a:lnTo>
                  <a:pt x="12374" y="489"/>
                </a:lnTo>
                <a:cubicBezTo>
                  <a:pt x="12354" y="218"/>
                  <a:pt x="11656" y="0"/>
                  <a:pt x="10800" y="0"/>
                </a:cubicBezTo>
                <a:close/>
                <a:moveTo>
                  <a:pt x="3243" y="5023"/>
                </a:moveTo>
                <a:lnTo>
                  <a:pt x="12749" y="5023"/>
                </a:lnTo>
                <a:lnTo>
                  <a:pt x="3243" y="6529"/>
                </a:lnTo>
                <a:lnTo>
                  <a:pt x="3243" y="5023"/>
                </a:lnTo>
                <a:close/>
                <a:moveTo>
                  <a:pt x="18357" y="5709"/>
                </a:moveTo>
                <a:lnTo>
                  <a:pt x="18357" y="7196"/>
                </a:lnTo>
                <a:lnTo>
                  <a:pt x="3243" y="9590"/>
                </a:lnTo>
                <a:lnTo>
                  <a:pt x="3243" y="8103"/>
                </a:lnTo>
                <a:lnTo>
                  <a:pt x="18357" y="5709"/>
                </a:lnTo>
                <a:close/>
                <a:moveTo>
                  <a:pt x="18357" y="8771"/>
                </a:moveTo>
                <a:lnTo>
                  <a:pt x="18357" y="10347"/>
                </a:lnTo>
                <a:lnTo>
                  <a:pt x="3243" y="12741"/>
                </a:lnTo>
                <a:lnTo>
                  <a:pt x="3243" y="11165"/>
                </a:lnTo>
                <a:lnTo>
                  <a:pt x="18357" y="8771"/>
                </a:lnTo>
                <a:close/>
                <a:moveTo>
                  <a:pt x="18357" y="11921"/>
                </a:moveTo>
                <a:lnTo>
                  <a:pt x="18357" y="13497"/>
                </a:lnTo>
                <a:lnTo>
                  <a:pt x="3243" y="15891"/>
                </a:lnTo>
                <a:lnTo>
                  <a:pt x="3243" y="14315"/>
                </a:lnTo>
                <a:lnTo>
                  <a:pt x="18357" y="11921"/>
                </a:lnTo>
                <a:close/>
                <a:moveTo>
                  <a:pt x="18357" y="15073"/>
                </a:moveTo>
                <a:lnTo>
                  <a:pt x="18357" y="16578"/>
                </a:lnTo>
                <a:lnTo>
                  <a:pt x="8851" y="16578"/>
                </a:lnTo>
                <a:lnTo>
                  <a:pt x="18357" y="15073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31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D59732-40DA-1CAD-C27F-29D9B39BB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70" y="1587137"/>
            <a:ext cx="2761727" cy="16155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8A1338E-76CA-A55F-B9EB-9D86F52A5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066" y="1640129"/>
            <a:ext cx="2536156" cy="153632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FA07655-2913-0954-7B37-6A6929EE29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373" y="4267842"/>
            <a:ext cx="2767824" cy="161558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FEB83A7-4C84-AF23-1307-37D6F8B316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3861" y="4327761"/>
            <a:ext cx="236545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69928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92CF913-17F1-277E-8CAB-D75F8B9C8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259" y="4114471"/>
            <a:ext cx="5090601" cy="1938696"/>
          </a:xfrm>
          <a:prstGeom prst="rect">
            <a:avLst/>
          </a:prstGeom>
        </p:spPr>
      </p:pic>
      <p:graphicFrame>
        <p:nvGraphicFramePr>
          <p:cNvPr id="25" name="Grafico 24">
            <a:extLst>
              <a:ext uri="{FF2B5EF4-FFF2-40B4-BE49-F238E27FC236}">
                <a16:creationId xmlns:a16="http://schemas.microsoft.com/office/drawing/2014/main" id="{8C9565A8-5C3A-414A-ABBA-F583333386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9307106"/>
              </p:ext>
            </p:extLst>
          </p:nvPr>
        </p:nvGraphicFramePr>
        <p:xfrm>
          <a:off x="6188538" y="1507107"/>
          <a:ext cx="5094000" cy="19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tangle 24">
            <a:extLst>
              <a:ext uri="{FF2B5EF4-FFF2-40B4-BE49-F238E27FC236}">
                <a16:creationId xmlns:a16="http://schemas.microsoft.com/office/drawing/2014/main" id="{4612D891-F39A-4DC5-B6F0-F9D122B71912}"/>
              </a:ext>
            </a:extLst>
          </p:cNvPr>
          <p:cNvSpPr txBox="1">
            <a:spLocks noChangeArrowheads="1"/>
          </p:cNvSpPr>
          <p:nvPr/>
        </p:nvSpPr>
        <p:spPr>
          <a:xfrm>
            <a:off x="462590" y="3433"/>
            <a:ext cx="110391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1600" b="1" dirty="0">
                <a:latin typeface="Arial" charset="0"/>
                <a:cs typeface="Arial" charset="0"/>
              </a:rPr>
              <a:t>LA SPESA PER L’ENERGIA ELETTRICA NEL MERCATO LIBERO PER UN BAR</a:t>
            </a:r>
          </a:p>
        </p:txBody>
      </p:sp>
      <p:graphicFrame>
        <p:nvGraphicFramePr>
          <p:cNvPr id="28" name="Tabella 27">
            <a:extLst>
              <a:ext uri="{FF2B5EF4-FFF2-40B4-BE49-F238E27FC236}">
                <a16:creationId xmlns:a16="http://schemas.microsoft.com/office/drawing/2014/main" id="{7A10861F-B7F4-4168-9D0D-D4A6C74668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969974"/>
              </p:ext>
            </p:extLst>
          </p:nvPr>
        </p:nvGraphicFramePr>
        <p:xfrm>
          <a:off x="523124" y="915559"/>
          <a:ext cx="5681135" cy="609600"/>
        </p:xfrm>
        <a:graphic>
          <a:graphicData uri="http://schemas.openxmlformats.org/drawingml/2006/table">
            <a:tbl>
              <a:tblPr/>
              <a:tblGrid>
                <a:gridCol w="5681135">
                  <a:extLst>
                    <a:ext uri="{9D8B030D-6E8A-4147-A177-3AD203B41FA5}">
                      <a16:colId xmlns:a16="http://schemas.microsoft.com/office/drawing/2014/main" val="931359154"/>
                    </a:ext>
                  </a:extLst>
                </a:gridCol>
              </a:tblGrid>
              <a:tr h="14975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SPESA UNITARIA PER UN BAR, E NUMERO DI OFFERTE RILEVATE PER TIPOLOGIA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59551"/>
                  </a:ext>
                </a:extLst>
              </a:tr>
              <a:tr h="11194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(euro/kWh, durata contrattuale di 12 mesi)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975543"/>
                  </a:ext>
                </a:extLst>
              </a:tr>
            </a:tbl>
          </a:graphicData>
        </a:graphic>
      </p:graphicFrame>
      <p:graphicFrame>
        <p:nvGraphicFramePr>
          <p:cNvPr id="45" name="Tabella 44">
            <a:extLst>
              <a:ext uri="{FF2B5EF4-FFF2-40B4-BE49-F238E27FC236}">
                <a16:creationId xmlns:a16="http://schemas.microsoft.com/office/drawing/2014/main" id="{7CD5A67C-E404-4752-AD3C-F2DBA25F4E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528896"/>
              </p:ext>
            </p:extLst>
          </p:nvPr>
        </p:nvGraphicFramePr>
        <p:xfrm>
          <a:off x="6151975" y="907819"/>
          <a:ext cx="5318781" cy="396240"/>
        </p:xfrm>
        <a:graphic>
          <a:graphicData uri="http://schemas.openxmlformats.org/drawingml/2006/table">
            <a:tbl>
              <a:tblPr/>
              <a:tblGrid>
                <a:gridCol w="5318781">
                  <a:extLst>
                    <a:ext uri="{9D8B030D-6E8A-4147-A177-3AD203B41FA5}">
                      <a16:colId xmlns:a16="http://schemas.microsoft.com/office/drawing/2014/main" val="931359154"/>
                    </a:ext>
                  </a:extLst>
                </a:gridCol>
              </a:tblGrid>
              <a:tr h="14975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COMPOSIZIONE DELLA BOLLETTA DI ENERGIA ELETTRICA PER UN BAR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59551"/>
                  </a:ext>
                </a:extLst>
              </a:tr>
              <a:tr h="11194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(euro, durata contrattuale di 12 mesi)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975543"/>
                  </a:ext>
                </a:extLst>
              </a:tr>
            </a:tbl>
          </a:graphicData>
        </a:graphic>
      </p:graphicFrame>
      <p:sp>
        <p:nvSpPr>
          <p:cNvPr id="101" name="CasellaDiTesto 3">
            <a:extLst>
              <a:ext uri="{FF2B5EF4-FFF2-40B4-BE49-F238E27FC236}">
                <a16:creationId xmlns:a16="http://schemas.microsoft.com/office/drawing/2014/main" id="{C1D9BBF2-63A4-443B-9820-27AFD9DDDE49}"/>
              </a:ext>
            </a:extLst>
          </p:cNvPr>
          <p:cNvSpPr txBox="1"/>
          <p:nvPr/>
        </p:nvSpPr>
        <p:spPr>
          <a:xfrm>
            <a:off x="9043152" y="1831989"/>
            <a:ext cx="564992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0" dirty="0"/>
              <a:t>9.125</a:t>
            </a:r>
          </a:p>
        </p:txBody>
      </p:sp>
      <p:graphicFrame>
        <p:nvGraphicFramePr>
          <p:cNvPr id="89" name="Tabella 88">
            <a:extLst>
              <a:ext uri="{FF2B5EF4-FFF2-40B4-BE49-F238E27FC236}">
                <a16:creationId xmlns:a16="http://schemas.microsoft.com/office/drawing/2014/main" id="{D5E836EB-0834-4741-9A19-4CCA2020F5CE}"/>
              </a:ext>
            </a:extLst>
          </p:cNvPr>
          <p:cNvGraphicFramePr>
            <a:graphicFrameLocks noGrp="1"/>
          </p:cNvGraphicFramePr>
          <p:nvPr/>
        </p:nvGraphicFramePr>
        <p:xfrm>
          <a:off x="293443" y="6289417"/>
          <a:ext cx="5501224" cy="495300"/>
        </p:xfrm>
        <a:graphic>
          <a:graphicData uri="http://schemas.openxmlformats.org/drawingml/2006/table">
            <a:tbl>
              <a:tblPr/>
              <a:tblGrid>
                <a:gridCol w="5501224">
                  <a:extLst>
                    <a:ext uri="{9D8B030D-6E8A-4147-A177-3AD203B41FA5}">
                      <a16:colId xmlns:a16="http://schemas.microsoft.com/office/drawing/2014/main" val="289769280"/>
                    </a:ext>
                  </a:extLst>
                </a:gridCol>
              </a:tblGrid>
              <a:tr h="112392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elaborazioni BMTI e REF Ricerche su dati Portale Offerte ARERA</a:t>
                      </a:r>
                    </a:p>
                    <a:p>
                      <a:pPr algn="l" fontAlgn="b"/>
                      <a:endParaRPr lang="it-IT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55640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956351"/>
                  </a:ext>
                </a:extLst>
              </a:tr>
            </a:tbl>
          </a:graphicData>
        </a:graphic>
      </p:graphicFrame>
      <p:sp>
        <p:nvSpPr>
          <p:cNvPr id="96" name="CasellaDiTesto 3">
            <a:extLst>
              <a:ext uri="{FF2B5EF4-FFF2-40B4-BE49-F238E27FC236}">
                <a16:creationId xmlns:a16="http://schemas.microsoft.com/office/drawing/2014/main" id="{80C977C2-20CB-17BD-6EB2-9AE382A00112}"/>
              </a:ext>
            </a:extLst>
          </p:cNvPr>
          <p:cNvSpPr txBox="1"/>
          <p:nvPr/>
        </p:nvSpPr>
        <p:spPr>
          <a:xfrm>
            <a:off x="10247107" y="1863131"/>
            <a:ext cx="564992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0" dirty="0"/>
              <a:t>8.765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3237D1D-CDB2-94CB-E174-3FCF2605CD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79" t="88182" r="23851" b="220"/>
          <a:stretch/>
        </p:blipFill>
        <p:spPr>
          <a:xfrm>
            <a:off x="7186369" y="1298073"/>
            <a:ext cx="3249992" cy="318172"/>
          </a:xfrm>
          <a:prstGeom prst="rect">
            <a:avLst/>
          </a:prstGeom>
        </p:spPr>
      </p:pic>
      <p:sp>
        <p:nvSpPr>
          <p:cNvPr id="100" name="CasellaDiTesto 3">
            <a:extLst>
              <a:ext uri="{FF2B5EF4-FFF2-40B4-BE49-F238E27FC236}">
                <a16:creationId xmlns:a16="http://schemas.microsoft.com/office/drawing/2014/main" id="{61671ABE-DCF2-4C73-8072-C615C4967931}"/>
              </a:ext>
            </a:extLst>
          </p:cNvPr>
          <p:cNvSpPr txBox="1"/>
          <p:nvPr/>
        </p:nvSpPr>
        <p:spPr>
          <a:xfrm>
            <a:off x="6659991" y="1491316"/>
            <a:ext cx="577068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i="0" dirty="0"/>
              <a:t>12.584</a:t>
            </a:r>
          </a:p>
        </p:txBody>
      </p:sp>
      <p:sp>
        <p:nvSpPr>
          <p:cNvPr id="6" name="Parentesi graffa aperta 5">
            <a:extLst>
              <a:ext uri="{FF2B5EF4-FFF2-40B4-BE49-F238E27FC236}">
                <a16:creationId xmlns:a16="http://schemas.microsoft.com/office/drawing/2014/main" id="{8A8328FA-6EB6-1F41-1194-DF0ACB6789A4}"/>
              </a:ext>
            </a:extLst>
          </p:cNvPr>
          <p:cNvSpPr/>
          <p:nvPr/>
        </p:nvSpPr>
        <p:spPr>
          <a:xfrm rot="16200000">
            <a:off x="5955535" y="-2120724"/>
            <a:ext cx="191581" cy="11138353"/>
          </a:xfrm>
          <a:prstGeom prst="leftBrace">
            <a:avLst/>
          </a:prstGeom>
          <a:ln>
            <a:solidFill>
              <a:srgbClr val="2533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9" name="Parentesi graffa aperta 138">
            <a:extLst>
              <a:ext uri="{FF2B5EF4-FFF2-40B4-BE49-F238E27FC236}">
                <a16:creationId xmlns:a16="http://schemas.microsoft.com/office/drawing/2014/main" id="{781197AC-5418-B5D5-01AD-CC0D56FA5B28}"/>
              </a:ext>
            </a:extLst>
          </p:cNvPr>
          <p:cNvSpPr/>
          <p:nvPr/>
        </p:nvSpPr>
        <p:spPr>
          <a:xfrm rot="16200000">
            <a:off x="5996510" y="471446"/>
            <a:ext cx="191581" cy="11138353"/>
          </a:xfrm>
          <a:prstGeom prst="lef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10D4E77-2B4D-B363-530A-CD5A3B17F0B1}"/>
              </a:ext>
            </a:extLst>
          </p:cNvPr>
          <p:cNvSpPr txBox="1"/>
          <p:nvPr/>
        </p:nvSpPr>
        <p:spPr>
          <a:xfrm>
            <a:off x="5626100" y="3511725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53356"/>
                </a:solidFill>
              </a:rPr>
              <a:t>12 mesi</a:t>
            </a:r>
          </a:p>
        </p:txBody>
      </p:sp>
      <p:sp>
        <p:nvSpPr>
          <p:cNvPr id="140" name="CasellaDiTesto 139">
            <a:extLst>
              <a:ext uri="{FF2B5EF4-FFF2-40B4-BE49-F238E27FC236}">
                <a16:creationId xmlns:a16="http://schemas.microsoft.com/office/drawing/2014/main" id="{F9CBF571-401E-BBE0-2DD6-72FC8292E2AF}"/>
              </a:ext>
            </a:extLst>
          </p:cNvPr>
          <p:cNvSpPr txBox="1"/>
          <p:nvPr/>
        </p:nvSpPr>
        <p:spPr>
          <a:xfrm>
            <a:off x="5651133" y="6043660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24 mesi</a:t>
            </a:r>
          </a:p>
        </p:txBody>
      </p:sp>
      <p:sp>
        <p:nvSpPr>
          <p:cNvPr id="91" name="CasellaDiTesto 3">
            <a:extLst>
              <a:ext uri="{FF2B5EF4-FFF2-40B4-BE49-F238E27FC236}">
                <a16:creationId xmlns:a16="http://schemas.microsoft.com/office/drawing/2014/main" id="{1D829981-9907-8CE7-AD12-11E0A9CD3213}"/>
              </a:ext>
            </a:extLst>
          </p:cNvPr>
          <p:cNvSpPr txBox="1"/>
          <p:nvPr/>
        </p:nvSpPr>
        <p:spPr>
          <a:xfrm>
            <a:off x="7876725" y="1507107"/>
            <a:ext cx="577068" cy="169085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i="0" dirty="0"/>
              <a:t>13.181</a:t>
            </a:r>
          </a:p>
        </p:txBody>
      </p:sp>
      <p:sp>
        <p:nvSpPr>
          <p:cNvPr id="141" name="CasellaDiTesto 3">
            <a:extLst>
              <a:ext uri="{FF2B5EF4-FFF2-40B4-BE49-F238E27FC236}">
                <a16:creationId xmlns:a16="http://schemas.microsoft.com/office/drawing/2014/main" id="{FE5E51B6-E4C5-DC73-10BC-B3CBEF8DF3CE}"/>
              </a:ext>
            </a:extLst>
          </p:cNvPr>
          <p:cNvSpPr txBox="1"/>
          <p:nvPr/>
        </p:nvSpPr>
        <p:spPr>
          <a:xfrm>
            <a:off x="9067442" y="4326677"/>
            <a:ext cx="564992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0" dirty="0"/>
              <a:t>8.702</a:t>
            </a:r>
          </a:p>
        </p:txBody>
      </p:sp>
      <p:sp>
        <p:nvSpPr>
          <p:cNvPr id="142" name="CasellaDiTesto 3">
            <a:extLst>
              <a:ext uri="{FF2B5EF4-FFF2-40B4-BE49-F238E27FC236}">
                <a16:creationId xmlns:a16="http://schemas.microsoft.com/office/drawing/2014/main" id="{ABDCF621-F27D-E336-EA20-41368DA7FE00}"/>
              </a:ext>
            </a:extLst>
          </p:cNvPr>
          <p:cNvSpPr txBox="1"/>
          <p:nvPr/>
        </p:nvSpPr>
        <p:spPr>
          <a:xfrm>
            <a:off x="10273528" y="4347086"/>
            <a:ext cx="564992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0" dirty="0"/>
              <a:t>8.495</a:t>
            </a:r>
          </a:p>
        </p:txBody>
      </p:sp>
      <p:sp>
        <p:nvSpPr>
          <p:cNvPr id="143" name="CasellaDiTesto 3">
            <a:extLst>
              <a:ext uri="{FF2B5EF4-FFF2-40B4-BE49-F238E27FC236}">
                <a16:creationId xmlns:a16="http://schemas.microsoft.com/office/drawing/2014/main" id="{263EC17B-8EC1-02FF-7572-F28161A82218}"/>
              </a:ext>
            </a:extLst>
          </p:cNvPr>
          <p:cNvSpPr txBox="1"/>
          <p:nvPr/>
        </p:nvSpPr>
        <p:spPr>
          <a:xfrm>
            <a:off x="6689818" y="4154819"/>
            <a:ext cx="577068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i="0" dirty="0"/>
              <a:t>10.335</a:t>
            </a:r>
          </a:p>
        </p:txBody>
      </p:sp>
      <p:sp>
        <p:nvSpPr>
          <p:cNvPr id="144" name="CasellaDiTesto 3">
            <a:extLst>
              <a:ext uri="{FF2B5EF4-FFF2-40B4-BE49-F238E27FC236}">
                <a16:creationId xmlns:a16="http://schemas.microsoft.com/office/drawing/2014/main" id="{FE530348-65AE-EB0C-E93E-FD663FAA4A42}"/>
              </a:ext>
            </a:extLst>
          </p:cNvPr>
          <p:cNvSpPr txBox="1"/>
          <p:nvPr/>
        </p:nvSpPr>
        <p:spPr>
          <a:xfrm>
            <a:off x="7848754" y="4158728"/>
            <a:ext cx="577068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i="0" dirty="0"/>
              <a:t>13.181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F95C5C-44EA-D4FC-A21F-603E2D7BDD25}"/>
              </a:ext>
            </a:extLst>
          </p:cNvPr>
          <p:cNvSpPr txBox="1"/>
          <p:nvPr/>
        </p:nvSpPr>
        <p:spPr>
          <a:xfrm>
            <a:off x="466958" y="3971229"/>
            <a:ext cx="2656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(euro/kWh, durata contrattuale di 24 mesi)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B18A3CE-E767-7220-F5A4-A26757ACAF21}"/>
              </a:ext>
            </a:extLst>
          </p:cNvPr>
          <p:cNvSpPr txBox="1"/>
          <p:nvPr/>
        </p:nvSpPr>
        <p:spPr>
          <a:xfrm>
            <a:off x="6151975" y="3871471"/>
            <a:ext cx="2412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(euro, durata contrattuale di 24 mesi)</a:t>
            </a:r>
          </a:p>
        </p:txBody>
      </p:sp>
      <p:sp>
        <p:nvSpPr>
          <p:cNvPr id="22" name="Caffè">
            <a:extLst>
              <a:ext uri="{FF2B5EF4-FFF2-40B4-BE49-F238E27FC236}">
                <a16:creationId xmlns:a16="http://schemas.microsoft.com/office/drawing/2014/main" id="{6406AB2B-4E1D-A784-1DD7-248D55339238}"/>
              </a:ext>
            </a:extLst>
          </p:cNvPr>
          <p:cNvSpPr/>
          <p:nvPr/>
        </p:nvSpPr>
        <p:spPr>
          <a:xfrm>
            <a:off x="8343900" y="2287372"/>
            <a:ext cx="3733021" cy="2283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extrusionOk="0">
                <a:moveTo>
                  <a:pt x="3632" y="0"/>
                </a:moveTo>
                <a:cubicBezTo>
                  <a:pt x="3310" y="0"/>
                  <a:pt x="3052" y="422"/>
                  <a:pt x="3063" y="933"/>
                </a:cubicBezTo>
                <a:cubicBezTo>
                  <a:pt x="3133" y="4055"/>
                  <a:pt x="3513" y="14136"/>
                  <a:pt x="5539" y="17628"/>
                </a:cubicBezTo>
                <a:lnTo>
                  <a:pt x="193" y="17628"/>
                </a:lnTo>
                <a:cubicBezTo>
                  <a:pt x="25" y="17628"/>
                  <a:pt x="-45" y="17817"/>
                  <a:pt x="30" y="18055"/>
                </a:cubicBezTo>
                <a:cubicBezTo>
                  <a:pt x="392" y="19213"/>
                  <a:pt x="2458" y="21600"/>
                  <a:pt x="4710" y="21600"/>
                </a:cubicBezTo>
                <a:cubicBezTo>
                  <a:pt x="6340" y="21600"/>
                  <a:pt x="15171" y="21600"/>
                  <a:pt x="16800" y="21600"/>
                </a:cubicBezTo>
                <a:cubicBezTo>
                  <a:pt x="19052" y="21600"/>
                  <a:pt x="21118" y="19213"/>
                  <a:pt x="21480" y="18055"/>
                </a:cubicBezTo>
                <a:cubicBezTo>
                  <a:pt x="21555" y="17817"/>
                  <a:pt x="21485" y="17628"/>
                  <a:pt x="21317" y="17628"/>
                </a:cubicBezTo>
                <a:lnTo>
                  <a:pt x="15393" y="17628"/>
                </a:lnTo>
                <a:cubicBezTo>
                  <a:pt x="15657" y="17172"/>
                  <a:pt x="15893" y="16606"/>
                  <a:pt x="16104" y="15957"/>
                </a:cubicBezTo>
                <a:cubicBezTo>
                  <a:pt x="16236" y="15552"/>
                  <a:pt x="16495" y="15291"/>
                  <a:pt x="16782" y="15291"/>
                </a:cubicBezTo>
                <a:lnTo>
                  <a:pt x="17640" y="15291"/>
                </a:lnTo>
                <a:cubicBezTo>
                  <a:pt x="20190" y="15291"/>
                  <a:pt x="21524" y="11448"/>
                  <a:pt x="21524" y="7654"/>
                </a:cubicBezTo>
                <a:cubicBezTo>
                  <a:pt x="21524" y="4558"/>
                  <a:pt x="20609" y="2922"/>
                  <a:pt x="18877" y="2922"/>
                </a:cubicBezTo>
                <a:lnTo>
                  <a:pt x="18225" y="2922"/>
                </a:lnTo>
                <a:cubicBezTo>
                  <a:pt x="17999" y="2922"/>
                  <a:pt x="17819" y="2620"/>
                  <a:pt x="17831" y="2262"/>
                </a:cubicBezTo>
                <a:cubicBezTo>
                  <a:pt x="17850" y="1741"/>
                  <a:pt x="17860" y="1291"/>
                  <a:pt x="17868" y="933"/>
                </a:cubicBezTo>
                <a:cubicBezTo>
                  <a:pt x="17880" y="422"/>
                  <a:pt x="17623" y="0"/>
                  <a:pt x="17302" y="0"/>
                </a:cubicBezTo>
                <a:lnTo>
                  <a:pt x="3632" y="0"/>
                </a:lnTo>
                <a:close/>
                <a:moveTo>
                  <a:pt x="18465" y="4660"/>
                </a:moveTo>
                <a:lnTo>
                  <a:pt x="18877" y="4660"/>
                </a:lnTo>
                <a:cubicBezTo>
                  <a:pt x="19810" y="4660"/>
                  <a:pt x="20431" y="5169"/>
                  <a:pt x="20431" y="7654"/>
                </a:cubicBezTo>
                <a:cubicBezTo>
                  <a:pt x="20431" y="10024"/>
                  <a:pt x="19688" y="13553"/>
                  <a:pt x="17640" y="13553"/>
                </a:cubicBezTo>
                <a:lnTo>
                  <a:pt x="17403" y="13553"/>
                </a:lnTo>
                <a:cubicBezTo>
                  <a:pt x="17062" y="13553"/>
                  <a:pt x="16817" y="13039"/>
                  <a:pt x="16906" y="12516"/>
                </a:cubicBezTo>
                <a:cubicBezTo>
                  <a:pt x="17276" y="10356"/>
                  <a:pt x="17506" y="7951"/>
                  <a:pt x="17650" y="5830"/>
                </a:cubicBezTo>
                <a:cubicBezTo>
                  <a:pt x="17695" y="5166"/>
                  <a:pt x="18045" y="4660"/>
                  <a:pt x="18465" y="466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31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8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48970C-F5E3-0910-72F2-B2A7AD737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24" y="1595752"/>
            <a:ext cx="2761727" cy="16155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9D68712-10B1-850B-0625-1B092F164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1798" y="1462737"/>
            <a:ext cx="2328874" cy="18899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8EC669C-A00A-28BF-7B44-3ACB89415F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389" y="4380192"/>
            <a:ext cx="2761727" cy="160948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24DDF9E-7B43-921D-2379-62527D0AD7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3698" y="4333384"/>
            <a:ext cx="2542252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43479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C3C7D95F-2421-DB4F-1658-25C229FDE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65" y="4035410"/>
            <a:ext cx="5096698" cy="1932599"/>
          </a:xfrm>
          <a:prstGeom prst="rect">
            <a:avLst/>
          </a:prstGeom>
        </p:spPr>
      </p:pic>
      <p:sp>
        <p:nvSpPr>
          <p:cNvPr id="27" name="CasellaDiTesto 3">
            <a:extLst>
              <a:ext uri="{FF2B5EF4-FFF2-40B4-BE49-F238E27FC236}">
                <a16:creationId xmlns:a16="http://schemas.microsoft.com/office/drawing/2014/main" id="{AB4B89C0-F21E-58B8-4A2F-5B7B9F42E9E8}"/>
              </a:ext>
            </a:extLst>
          </p:cNvPr>
          <p:cNvSpPr txBox="1"/>
          <p:nvPr/>
        </p:nvSpPr>
        <p:spPr>
          <a:xfrm>
            <a:off x="10275667" y="4326142"/>
            <a:ext cx="661912" cy="197674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0" dirty="0"/>
              <a:t>14.146</a:t>
            </a:r>
          </a:p>
        </p:txBody>
      </p:sp>
      <p:graphicFrame>
        <p:nvGraphicFramePr>
          <p:cNvPr id="24" name="Grafico 23">
            <a:extLst>
              <a:ext uri="{FF2B5EF4-FFF2-40B4-BE49-F238E27FC236}">
                <a16:creationId xmlns:a16="http://schemas.microsoft.com/office/drawing/2014/main" id="{5E2535DC-09C2-43E3-B09B-950D25CA88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60229"/>
              </p:ext>
            </p:extLst>
          </p:nvPr>
        </p:nvGraphicFramePr>
        <p:xfrm>
          <a:off x="6215065" y="1588222"/>
          <a:ext cx="5094000" cy="19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tangle 24">
            <a:extLst>
              <a:ext uri="{FF2B5EF4-FFF2-40B4-BE49-F238E27FC236}">
                <a16:creationId xmlns:a16="http://schemas.microsoft.com/office/drawing/2014/main" id="{4612D891-F39A-4DC5-B6F0-F9D122B71912}"/>
              </a:ext>
            </a:extLst>
          </p:cNvPr>
          <p:cNvSpPr txBox="1">
            <a:spLocks noChangeArrowheads="1"/>
          </p:cNvSpPr>
          <p:nvPr/>
        </p:nvSpPr>
        <p:spPr>
          <a:xfrm>
            <a:off x="462590" y="3433"/>
            <a:ext cx="110391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1600" b="1" dirty="0">
                <a:latin typeface="Arial" charset="0"/>
                <a:cs typeface="Arial" charset="0"/>
              </a:rPr>
              <a:t>LA SPESA PER L’ENERGIA ELETTRICA NEL MERCATO LIBERO PER UN NEGOZIO DI SURGELATI</a:t>
            </a:r>
          </a:p>
        </p:txBody>
      </p:sp>
      <p:graphicFrame>
        <p:nvGraphicFramePr>
          <p:cNvPr id="28" name="Tabella 27">
            <a:extLst>
              <a:ext uri="{FF2B5EF4-FFF2-40B4-BE49-F238E27FC236}">
                <a16:creationId xmlns:a16="http://schemas.microsoft.com/office/drawing/2014/main" id="{7A10861F-B7F4-4168-9D0D-D4A6C74668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189081"/>
              </p:ext>
            </p:extLst>
          </p:nvPr>
        </p:nvGraphicFramePr>
        <p:xfrm>
          <a:off x="523124" y="915559"/>
          <a:ext cx="5271543" cy="609600"/>
        </p:xfrm>
        <a:graphic>
          <a:graphicData uri="http://schemas.openxmlformats.org/drawingml/2006/table">
            <a:tbl>
              <a:tblPr/>
              <a:tblGrid>
                <a:gridCol w="5271543">
                  <a:extLst>
                    <a:ext uri="{9D8B030D-6E8A-4147-A177-3AD203B41FA5}">
                      <a16:colId xmlns:a16="http://schemas.microsoft.com/office/drawing/2014/main" val="931359154"/>
                    </a:ext>
                  </a:extLst>
                </a:gridCol>
              </a:tblGrid>
              <a:tr h="14975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SPESA UNITARIA PER UN NEGOZIO DI SURGELATI, E NUMERO DI OFFERTE RILEVATE PER TIPOLOGIA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59551"/>
                  </a:ext>
                </a:extLst>
              </a:tr>
              <a:tr h="11194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(euro/kWh, durata contrattuale di 12 mesi)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975543"/>
                  </a:ext>
                </a:extLst>
              </a:tr>
            </a:tbl>
          </a:graphicData>
        </a:graphic>
      </p:graphicFrame>
      <p:graphicFrame>
        <p:nvGraphicFramePr>
          <p:cNvPr id="45" name="Tabella 44">
            <a:extLst>
              <a:ext uri="{FF2B5EF4-FFF2-40B4-BE49-F238E27FC236}">
                <a16:creationId xmlns:a16="http://schemas.microsoft.com/office/drawing/2014/main" id="{7CD5A67C-E404-4752-AD3C-F2DBA25F4E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974559"/>
              </p:ext>
            </p:extLst>
          </p:nvPr>
        </p:nvGraphicFramePr>
        <p:xfrm>
          <a:off x="6151975" y="907819"/>
          <a:ext cx="5318781" cy="609600"/>
        </p:xfrm>
        <a:graphic>
          <a:graphicData uri="http://schemas.openxmlformats.org/drawingml/2006/table">
            <a:tbl>
              <a:tblPr/>
              <a:tblGrid>
                <a:gridCol w="5318781">
                  <a:extLst>
                    <a:ext uri="{9D8B030D-6E8A-4147-A177-3AD203B41FA5}">
                      <a16:colId xmlns:a16="http://schemas.microsoft.com/office/drawing/2014/main" val="931359154"/>
                    </a:ext>
                  </a:extLst>
                </a:gridCol>
              </a:tblGrid>
              <a:tr h="14975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COMPOSIZIONE DELLA BOLLETTA DI ENERGIA ELETTRICA PER UN NEGOZIO DI SURGELATI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59551"/>
                  </a:ext>
                </a:extLst>
              </a:tr>
              <a:tr h="11194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(euro, durata contrattuale di 12 mesi)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975543"/>
                  </a:ext>
                </a:extLst>
              </a:tr>
            </a:tbl>
          </a:graphicData>
        </a:graphic>
      </p:graphicFrame>
      <p:sp>
        <p:nvSpPr>
          <p:cNvPr id="101" name="CasellaDiTesto 3">
            <a:extLst>
              <a:ext uri="{FF2B5EF4-FFF2-40B4-BE49-F238E27FC236}">
                <a16:creationId xmlns:a16="http://schemas.microsoft.com/office/drawing/2014/main" id="{C1D9BBF2-63A4-443B-9820-27AFD9DDDE49}"/>
              </a:ext>
            </a:extLst>
          </p:cNvPr>
          <p:cNvSpPr txBox="1"/>
          <p:nvPr/>
        </p:nvSpPr>
        <p:spPr>
          <a:xfrm>
            <a:off x="9064417" y="1939479"/>
            <a:ext cx="661913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15.491</a:t>
            </a:r>
            <a:endParaRPr lang="it-IT" b="1" i="0" dirty="0"/>
          </a:p>
        </p:txBody>
      </p:sp>
      <p:graphicFrame>
        <p:nvGraphicFramePr>
          <p:cNvPr id="89" name="Tabella 88">
            <a:extLst>
              <a:ext uri="{FF2B5EF4-FFF2-40B4-BE49-F238E27FC236}">
                <a16:creationId xmlns:a16="http://schemas.microsoft.com/office/drawing/2014/main" id="{D5E836EB-0834-4741-9A19-4CCA2020F5CE}"/>
              </a:ext>
            </a:extLst>
          </p:cNvPr>
          <p:cNvGraphicFramePr>
            <a:graphicFrameLocks noGrp="1"/>
          </p:cNvGraphicFramePr>
          <p:nvPr/>
        </p:nvGraphicFramePr>
        <p:xfrm>
          <a:off x="293443" y="6289417"/>
          <a:ext cx="5501224" cy="495300"/>
        </p:xfrm>
        <a:graphic>
          <a:graphicData uri="http://schemas.openxmlformats.org/drawingml/2006/table">
            <a:tbl>
              <a:tblPr/>
              <a:tblGrid>
                <a:gridCol w="5501224">
                  <a:extLst>
                    <a:ext uri="{9D8B030D-6E8A-4147-A177-3AD203B41FA5}">
                      <a16:colId xmlns:a16="http://schemas.microsoft.com/office/drawing/2014/main" val="289769280"/>
                    </a:ext>
                  </a:extLst>
                </a:gridCol>
              </a:tblGrid>
              <a:tr h="112392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elaborazioni BMTI e REF Ricerche su dati Portale Offerte ARERA</a:t>
                      </a:r>
                    </a:p>
                    <a:p>
                      <a:pPr algn="l" fontAlgn="b"/>
                      <a:endParaRPr lang="it-IT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55640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956351"/>
                  </a:ext>
                </a:extLst>
              </a:tr>
            </a:tbl>
          </a:graphicData>
        </a:graphic>
      </p:graphicFrame>
      <p:sp>
        <p:nvSpPr>
          <p:cNvPr id="96" name="CasellaDiTesto 3">
            <a:extLst>
              <a:ext uri="{FF2B5EF4-FFF2-40B4-BE49-F238E27FC236}">
                <a16:creationId xmlns:a16="http://schemas.microsoft.com/office/drawing/2014/main" id="{80C977C2-20CB-17BD-6EB2-9AE382A00112}"/>
              </a:ext>
            </a:extLst>
          </p:cNvPr>
          <p:cNvSpPr txBox="1"/>
          <p:nvPr/>
        </p:nvSpPr>
        <p:spPr>
          <a:xfrm>
            <a:off x="10288367" y="1991723"/>
            <a:ext cx="661912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14.666</a:t>
            </a:r>
            <a:endParaRPr lang="it-IT" b="1" i="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3237D1D-CDB2-94CB-E174-3FCF2605CD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79" t="88182" r="23851" b="220"/>
          <a:stretch/>
        </p:blipFill>
        <p:spPr>
          <a:xfrm>
            <a:off x="7186369" y="1501273"/>
            <a:ext cx="3249992" cy="318172"/>
          </a:xfrm>
          <a:prstGeom prst="rect">
            <a:avLst/>
          </a:prstGeom>
        </p:spPr>
      </p:pic>
      <p:sp>
        <p:nvSpPr>
          <p:cNvPr id="100" name="CasellaDiTesto 3">
            <a:extLst>
              <a:ext uri="{FF2B5EF4-FFF2-40B4-BE49-F238E27FC236}">
                <a16:creationId xmlns:a16="http://schemas.microsoft.com/office/drawing/2014/main" id="{61671ABE-DCF2-4C73-8072-C615C4967931}"/>
              </a:ext>
            </a:extLst>
          </p:cNvPr>
          <p:cNvSpPr txBox="1"/>
          <p:nvPr/>
        </p:nvSpPr>
        <p:spPr>
          <a:xfrm>
            <a:off x="6683324" y="1654349"/>
            <a:ext cx="577068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dirty="0"/>
              <a:t>21.244</a:t>
            </a:r>
            <a:endParaRPr lang="it-IT" sz="1050" b="1" i="0" dirty="0"/>
          </a:p>
        </p:txBody>
      </p:sp>
      <p:sp>
        <p:nvSpPr>
          <p:cNvPr id="6" name="Parentesi graffa aperta 5">
            <a:extLst>
              <a:ext uri="{FF2B5EF4-FFF2-40B4-BE49-F238E27FC236}">
                <a16:creationId xmlns:a16="http://schemas.microsoft.com/office/drawing/2014/main" id="{8A8328FA-6EB6-1F41-1194-DF0ACB6789A4}"/>
              </a:ext>
            </a:extLst>
          </p:cNvPr>
          <p:cNvSpPr/>
          <p:nvPr/>
        </p:nvSpPr>
        <p:spPr>
          <a:xfrm rot="16200000">
            <a:off x="5955535" y="-2120724"/>
            <a:ext cx="191581" cy="11138353"/>
          </a:xfrm>
          <a:prstGeom prst="leftBrace">
            <a:avLst/>
          </a:prstGeom>
          <a:ln>
            <a:solidFill>
              <a:srgbClr val="2533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9" name="Parentesi graffa aperta 138">
            <a:extLst>
              <a:ext uri="{FF2B5EF4-FFF2-40B4-BE49-F238E27FC236}">
                <a16:creationId xmlns:a16="http://schemas.microsoft.com/office/drawing/2014/main" id="{781197AC-5418-B5D5-01AD-CC0D56FA5B28}"/>
              </a:ext>
            </a:extLst>
          </p:cNvPr>
          <p:cNvSpPr/>
          <p:nvPr/>
        </p:nvSpPr>
        <p:spPr>
          <a:xfrm rot="16200000">
            <a:off x="5996510" y="471446"/>
            <a:ext cx="191581" cy="11138353"/>
          </a:xfrm>
          <a:prstGeom prst="lef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10D4E77-2B4D-B363-530A-CD5A3B17F0B1}"/>
              </a:ext>
            </a:extLst>
          </p:cNvPr>
          <p:cNvSpPr txBox="1"/>
          <p:nvPr/>
        </p:nvSpPr>
        <p:spPr>
          <a:xfrm>
            <a:off x="5626100" y="3511725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53356"/>
                </a:solidFill>
              </a:rPr>
              <a:t>12 mesi</a:t>
            </a:r>
          </a:p>
        </p:txBody>
      </p:sp>
      <p:sp>
        <p:nvSpPr>
          <p:cNvPr id="140" name="CasellaDiTesto 139">
            <a:extLst>
              <a:ext uri="{FF2B5EF4-FFF2-40B4-BE49-F238E27FC236}">
                <a16:creationId xmlns:a16="http://schemas.microsoft.com/office/drawing/2014/main" id="{F9CBF571-401E-BBE0-2DD6-72FC8292E2AF}"/>
              </a:ext>
            </a:extLst>
          </p:cNvPr>
          <p:cNvSpPr txBox="1"/>
          <p:nvPr/>
        </p:nvSpPr>
        <p:spPr>
          <a:xfrm>
            <a:off x="5651133" y="6043660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24 mesi</a:t>
            </a:r>
          </a:p>
        </p:txBody>
      </p:sp>
      <p:sp>
        <p:nvSpPr>
          <p:cNvPr id="91" name="CasellaDiTesto 3">
            <a:extLst>
              <a:ext uri="{FF2B5EF4-FFF2-40B4-BE49-F238E27FC236}">
                <a16:creationId xmlns:a16="http://schemas.microsoft.com/office/drawing/2014/main" id="{1D829981-9907-8CE7-AD12-11E0A9CD3213}"/>
              </a:ext>
            </a:extLst>
          </p:cNvPr>
          <p:cNvSpPr txBox="1"/>
          <p:nvPr/>
        </p:nvSpPr>
        <p:spPr>
          <a:xfrm>
            <a:off x="7882431" y="1680841"/>
            <a:ext cx="577068" cy="152726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dirty="0"/>
              <a:t>22.406</a:t>
            </a:r>
            <a:endParaRPr lang="it-IT" sz="1050" b="1" i="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F95C5C-44EA-D4FC-A21F-603E2D7BDD25}"/>
              </a:ext>
            </a:extLst>
          </p:cNvPr>
          <p:cNvSpPr txBox="1"/>
          <p:nvPr/>
        </p:nvSpPr>
        <p:spPr>
          <a:xfrm>
            <a:off x="466958" y="3928697"/>
            <a:ext cx="2656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(euro/kWh, durata contrattuale di 24 mesi)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B18A3CE-E767-7220-F5A4-A26757ACAF21}"/>
              </a:ext>
            </a:extLst>
          </p:cNvPr>
          <p:cNvSpPr txBox="1"/>
          <p:nvPr/>
        </p:nvSpPr>
        <p:spPr>
          <a:xfrm>
            <a:off x="6151975" y="3871471"/>
            <a:ext cx="2412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(euro, durata contrattuale di 24 mesi)</a:t>
            </a:r>
          </a:p>
        </p:txBody>
      </p:sp>
      <p:pic>
        <p:nvPicPr>
          <p:cNvPr id="23" name="Immagine 22" descr="Immagine che contiene silhouette, cielo notturno&#10;&#10;Descrizione generata automaticamente">
            <a:extLst>
              <a:ext uri="{FF2B5EF4-FFF2-40B4-BE49-F238E27FC236}">
                <a16:creationId xmlns:a16="http://schemas.microsoft.com/office/drawing/2014/main" id="{C9DE640C-72EE-8C72-9F9D-6B4E6094CD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9211618" y="2463800"/>
            <a:ext cx="2112318" cy="2112318"/>
          </a:xfrm>
          <a:prstGeom prst="rect">
            <a:avLst/>
          </a:prstGeom>
        </p:spPr>
      </p:pic>
      <p:sp>
        <p:nvSpPr>
          <p:cNvPr id="26" name="CasellaDiTesto 3">
            <a:extLst>
              <a:ext uri="{FF2B5EF4-FFF2-40B4-BE49-F238E27FC236}">
                <a16:creationId xmlns:a16="http://schemas.microsoft.com/office/drawing/2014/main" id="{274A4B47-AA6F-BB23-2618-155795D64ED4}"/>
              </a:ext>
            </a:extLst>
          </p:cNvPr>
          <p:cNvSpPr txBox="1"/>
          <p:nvPr/>
        </p:nvSpPr>
        <p:spPr>
          <a:xfrm>
            <a:off x="9064417" y="4264855"/>
            <a:ext cx="661913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0" dirty="0"/>
              <a:t>14.019</a:t>
            </a:r>
          </a:p>
        </p:txBody>
      </p:sp>
      <p:sp>
        <p:nvSpPr>
          <p:cNvPr id="29" name="CasellaDiTesto 3">
            <a:extLst>
              <a:ext uri="{FF2B5EF4-FFF2-40B4-BE49-F238E27FC236}">
                <a16:creationId xmlns:a16="http://schemas.microsoft.com/office/drawing/2014/main" id="{AF37ECF5-A2A7-1C5F-54C7-5CFAF2B2C7E1}"/>
              </a:ext>
            </a:extLst>
          </p:cNvPr>
          <p:cNvSpPr txBox="1"/>
          <p:nvPr/>
        </p:nvSpPr>
        <p:spPr>
          <a:xfrm>
            <a:off x="6683324" y="4055925"/>
            <a:ext cx="577068" cy="2702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dirty="0"/>
              <a:t>17.402</a:t>
            </a:r>
            <a:endParaRPr lang="it-IT" sz="1050" b="1" i="0" dirty="0"/>
          </a:p>
        </p:txBody>
      </p:sp>
      <p:sp>
        <p:nvSpPr>
          <p:cNvPr id="31" name="CasellaDiTesto 3">
            <a:extLst>
              <a:ext uri="{FF2B5EF4-FFF2-40B4-BE49-F238E27FC236}">
                <a16:creationId xmlns:a16="http://schemas.microsoft.com/office/drawing/2014/main" id="{29B342C6-C62D-2B3A-E1F9-7E3503B9275B}"/>
              </a:ext>
            </a:extLst>
          </p:cNvPr>
          <p:cNvSpPr txBox="1"/>
          <p:nvPr/>
        </p:nvSpPr>
        <p:spPr>
          <a:xfrm>
            <a:off x="7882431" y="4044317"/>
            <a:ext cx="577068" cy="152726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1" i="0" dirty="0"/>
              <a:t>17.106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E9408C0-9B82-BEBD-8033-252F08B00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57" y="1634857"/>
            <a:ext cx="2761727" cy="16094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195619D-5F4E-0BEF-0B4C-4292D037F3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204" y="1706810"/>
            <a:ext cx="2542252" cy="15302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2571095-75DC-6234-AB16-FA3C8B7E08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706" y="4345496"/>
            <a:ext cx="2767824" cy="160948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9A80944-CF54-5368-C776-3C5A447DA4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2113" y="4392810"/>
            <a:ext cx="2450804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57783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4">
            <a:extLst>
              <a:ext uri="{FF2B5EF4-FFF2-40B4-BE49-F238E27FC236}">
                <a16:creationId xmlns:a16="http://schemas.microsoft.com/office/drawing/2014/main" id="{B23E37C9-5D22-4CA7-9AD8-C83A3631138F}"/>
              </a:ext>
            </a:extLst>
          </p:cNvPr>
          <p:cNvSpPr txBox="1">
            <a:spLocks noChangeArrowheads="1"/>
          </p:cNvSpPr>
          <p:nvPr/>
        </p:nvSpPr>
        <p:spPr>
          <a:xfrm>
            <a:off x="414865" y="3433"/>
            <a:ext cx="1135489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000" b="1" dirty="0">
                <a:latin typeface="Arial" charset="0"/>
                <a:cs typeface="Arial" charset="0"/>
              </a:rPr>
              <a:t>NOTA METODOLOGICA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C4B923-C241-4C36-BD7E-5218B448B754}"/>
              </a:ext>
            </a:extLst>
          </p:cNvPr>
          <p:cNvSpPr txBox="1"/>
          <p:nvPr/>
        </p:nvSpPr>
        <p:spPr>
          <a:xfrm>
            <a:off x="578840" y="956345"/>
            <a:ext cx="1119091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Il portale offerte luce e gas (ARERA) è stato interrogato il 2 Agosto 2022, ottenendo le singole offerte presenti sul mercato libero e caricate sul portale. Le offerte considerate nel presente studio devono quindi considerarsi attive al momento dell’estrazione dei dati;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Sono stati definiti 4 profili tipo di imprese;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La suddivisione del consumo nelle tre fasce (F1, F2 ed F3) è stata effettuata secondo la logica standardizzata del Portale (44%, 24% e 32%);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L’analisi è stata effettuata sul capoluogo di provincia di Genova, e in seguito sui capoluoghi di Regione italiani. Non sono state riscontrate tariffe territoriali presenti in Liguria ma non presenti sul resto del territorio;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Ai fini delle analisi sono stati selezionati i 10 fornitori con le maggiori quote di mercato nazionali (fonte ARERA) presenti in 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Liguria</a:t>
            </a:r>
            <a:r>
              <a:rPr lang="it-IT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La spesa annua è stata calcolata al lordo di eventuali sconti </a:t>
            </a:r>
            <a:r>
              <a:rPr lang="it-IT" i="1" dirty="0">
                <a:latin typeface="Segoe UI" panose="020B0502040204020203" pitchFamily="34" charset="0"/>
                <a:cs typeface="Segoe UI" panose="020B0502040204020203" pitchFamily="34" charset="0"/>
              </a:rPr>
              <a:t>una tantum 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applicati dal fornitore;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La spesa annua è stata calcolata come media aritmetica di tutte le offerte presenti sul Portale.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59486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2639333B2C31A42939C9D850D66E057" ma:contentTypeVersion="9" ma:contentTypeDescription="Creare un nuovo documento." ma:contentTypeScope="" ma:versionID="ba871f2fd184e21bd53077b10a670f23">
  <xsd:schema xmlns:xsd="http://www.w3.org/2001/XMLSchema" xmlns:xs="http://www.w3.org/2001/XMLSchema" xmlns:p="http://schemas.microsoft.com/office/2006/metadata/properties" xmlns:ns3="4adce0d7-e964-4c3f-bbae-dd3538f957c0" xmlns:ns4="2f4d0048-c912-45f0-a1a7-76e80c0e61d0" targetNamespace="http://schemas.microsoft.com/office/2006/metadata/properties" ma:root="true" ma:fieldsID="f449c70b911f5af512c4009ebf567893" ns3:_="" ns4:_="">
    <xsd:import namespace="4adce0d7-e964-4c3f-bbae-dd3538f957c0"/>
    <xsd:import namespace="2f4d0048-c912-45f0-a1a7-76e80c0e61d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dce0d7-e964-4c3f-bbae-dd3538f957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d0048-c912-45f0-a1a7-76e80c0e61d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48384A0-456F-4B4F-87B9-C449B4FF03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FCFD24-5C26-488B-896C-A4EC537C8C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dce0d7-e964-4c3f-bbae-dd3538f957c0"/>
    <ds:schemaRef ds:uri="2f4d0048-c912-45f0-a1a7-76e80c0e61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1264BA-EFB6-4B48-A478-053BBBDF04E7}">
  <ds:schemaRefs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4adce0d7-e964-4c3f-bbae-dd3538f957c0"/>
    <ds:schemaRef ds:uri="http://schemas.microsoft.com/office/2006/metadata/properties"/>
    <ds:schemaRef ds:uri="http://schemas.openxmlformats.org/package/2006/metadata/core-properties"/>
    <ds:schemaRef ds:uri="2f4d0048-c912-45f0-a1a7-76e80c0e61d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20028</TotalTime>
  <Words>905</Words>
  <Application>Microsoft Office PowerPoint</Application>
  <PresentationFormat>Widescreen</PresentationFormat>
  <Paragraphs>140</Paragraphs>
  <Slides>9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Segoe UI</vt:lpstr>
      <vt:lpstr>Tema di Office</vt:lpstr>
      <vt:lpstr>1_Tema di Office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Filippo Galimberti</cp:lastModifiedBy>
  <cp:revision>1328</cp:revision>
  <cp:lastPrinted>2019-11-29T15:08:36Z</cp:lastPrinted>
  <dcterms:created xsi:type="dcterms:W3CDTF">2018-06-07T20:29:17Z</dcterms:created>
  <dcterms:modified xsi:type="dcterms:W3CDTF">2022-08-05T08:03:27Z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0x01010012639333B2C31A42939C9D850D66E057</vt:lpwstr>
  </property>
</Properties>
</file>