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handoutMasterIdLst>
    <p:handoutMasterId r:id="rId52"/>
  </p:handoutMasterIdLst>
  <p:sldIdLst>
    <p:sldId id="259" r:id="rId4"/>
    <p:sldId id="651" r:id="rId5"/>
    <p:sldId id="653" r:id="rId6"/>
    <p:sldId id="668" r:id="rId7"/>
    <p:sldId id="672" r:id="rId8"/>
    <p:sldId id="673" r:id="rId9"/>
    <p:sldId id="674" r:id="rId10"/>
    <p:sldId id="675" r:id="rId11"/>
    <p:sldId id="670" r:id="rId12"/>
    <p:sldId id="671" r:id="rId13"/>
    <p:sldId id="669" r:id="rId14"/>
    <p:sldId id="676" r:id="rId15"/>
    <p:sldId id="677" r:id="rId16"/>
    <p:sldId id="654" r:id="rId17"/>
    <p:sldId id="657" r:id="rId18"/>
    <p:sldId id="658" r:id="rId19"/>
    <p:sldId id="659" r:id="rId20"/>
    <p:sldId id="660" r:id="rId21"/>
    <p:sldId id="661" r:id="rId22"/>
    <p:sldId id="662" r:id="rId23"/>
    <p:sldId id="663" r:id="rId24"/>
    <p:sldId id="664" r:id="rId25"/>
    <p:sldId id="665" r:id="rId26"/>
    <p:sldId id="666" r:id="rId27"/>
    <p:sldId id="655" r:id="rId28"/>
    <p:sldId id="667" r:id="rId29"/>
    <p:sldId id="678" r:id="rId30"/>
    <p:sldId id="680" r:id="rId31"/>
    <p:sldId id="682" r:id="rId32"/>
    <p:sldId id="683" r:id="rId33"/>
    <p:sldId id="684" r:id="rId34"/>
    <p:sldId id="685" r:id="rId35"/>
    <p:sldId id="681" r:id="rId36"/>
    <p:sldId id="679" r:id="rId37"/>
    <p:sldId id="686" r:id="rId38"/>
    <p:sldId id="656" r:id="rId39"/>
    <p:sldId id="687" r:id="rId40"/>
    <p:sldId id="688" r:id="rId41"/>
    <p:sldId id="690" r:id="rId42"/>
    <p:sldId id="691" r:id="rId43"/>
    <p:sldId id="689" r:id="rId44"/>
    <p:sldId id="692" r:id="rId45"/>
    <p:sldId id="693" r:id="rId46"/>
    <p:sldId id="694" r:id="rId47"/>
    <p:sldId id="695" r:id="rId48"/>
    <p:sldId id="696" r:id="rId49"/>
    <p:sldId id="634" r:id="rId5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po Galimberti" initials="FG" lastIdx="1" clrIdx="0">
    <p:extLst>
      <p:ext uri="{19B8F6BF-5375-455C-9EA6-DF929625EA0E}">
        <p15:presenceInfo xmlns:p15="http://schemas.microsoft.com/office/powerpoint/2012/main" userId="S::fgalimberti@refricerche.it::7e07dbf9-0536-4e38-9b85-48810c679c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0000"/>
    <a:srgbClr val="5AA2AE"/>
    <a:srgbClr val="7F8FA9"/>
    <a:srgbClr val="253356"/>
    <a:srgbClr val="666B79"/>
    <a:srgbClr val="BCBEC0"/>
    <a:srgbClr val="808080"/>
    <a:srgbClr val="FF8103"/>
    <a:srgbClr val="F3A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5380" autoAdjust="0"/>
  </p:normalViewPr>
  <p:slideViewPr>
    <p:cSldViewPr snapToGrid="0" snapToObjects="1">
      <p:cViewPr varScale="1">
        <p:scale>
          <a:sx n="84" d="100"/>
          <a:sy n="84" d="100"/>
        </p:scale>
        <p:origin x="10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0.17171296296296296"/>
          <c:w val="0.80217519685039373"/>
          <c:h val="0.284889180519101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Data_ortofrutta!$H$2:$H$11</c:f>
              <c:strCache>
                <c:ptCount val="10"/>
                <c:pt idx="0">
                  <c:v>Hera Start Up Luce</c:v>
                </c:pt>
                <c:pt idx="1">
                  <c:v>Prezzo Netto Impresa Luce P2</c:v>
                </c:pt>
                <c:pt idx="2">
                  <c:v>Prezzo Netto Impresa Luce P3</c:v>
                </c:pt>
                <c:pt idx="3">
                  <c:v>Prezzo Netto Impresa Luce P1</c:v>
                </c:pt>
                <c:pt idx="4">
                  <c:v>Scegli Dinamico Orario 3</c:v>
                </c:pt>
                <c:pt idx="5">
                  <c:v>Scegli Dinamico Orario 2</c:v>
                </c:pt>
                <c:pt idx="6">
                  <c:v>Scegli Dinamico 6 3Fasce</c:v>
                </c:pt>
                <c:pt idx="7">
                  <c:v>Alperia Business Power Index</c:v>
                </c:pt>
                <c:pt idx="8">
                  <c:v>Scegli Dinamico Orario 1</c:v>
                </c:pt>
                <c:pt idx="9">
                  <c:v>Scegli Dinamico 3Fasce</c:v>
                </c:pt>
              </c:strCache>
            </c:strRef>
          </c:cat>
          <c:val>
            <c:numRef>
              <c:f>Data_ortofrutta!$AH$2:$AH$11</c:f>
              <c:numCache>
                <c:formatCode>"€"#,##0_);[Red]\("€"#,##0\)</c:formatCode>
                <c:ptCount val="10"/>
                <c:pt idx="0">
                  <c:v>1897.74</c:v>
                </c:pt>
                <c:pt idx="1">
                  <c:v>1931.32</c:v>
                </c:pt>
                <c:pt idx="2">
                  <c:v>1931.51</c:v>
                </c:pt>
                <c:pt idx="3">
                  <c:v>1937.94</c:v>
                </c:pt>
                <c:pt idx="4">
                  <c:v>1948.31</c:v>
                </c:pt>
                <c:pt idx="5">
                  <c:v>1952.37</c:v>
                </c:pt>
                <c:pt idx="6">
                  <c:v>1956.01</c:v>
                </c:pt>
                <c:pt idx="7">
                  <c:v>1957.68</c:v>
                </c:pt>
                <c:pt idx="8">
                  <c:v>1957.74</c:v>
                </c:pt>
                <c:pt idx="9">
                  <c:v>1958.84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8-4E15-B4AD-A31E54F83C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2750623"/>
        <c:axId val="1552735647"/>
      </c:barChart>
      <c:catAx>
        <c:axId val="155275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2735647"/>
        <c:crosses val="autoZero"/>
        <c:auto val="1"/>
        <c:lblAlgn val="ctr"/>
        <c:lblOffset val="100"/>
        <c:noMultiLvlLbl val="0"/>
      </c:catAx>
      <c:valAx>
        <c:axId val="1552735647"/>
        <c:scaling>
          <c:orientation val="minMax"/>
        </c:scaling>
        <c:delete val="1"/>
        <c:axPos val="l"/>
        <c:numFmt formatCode="&quot;€&quot;#,##0_);[Red]\(&quot;€&quot;#,##0\)" sourceLinked="1"/>
        <c:majorTickMark val="none"/>
        <c:minorTickMark val="none"/>
        <c:tickLblPos val="nextTo"/>
        <c:crossAx val="1552750623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0.17171296296296296"/>
          <c:w val="0.80217519685039373"/>
          <c:h val="0.284889180519101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Data_parr!$H$2:$H$11</c:f>
              <c:strCache>
                <c:ptCount val="10"/>
                <c:pt idx="0">
                  <c:v>Hera Start Up Luce</c:v>
                </c:pt>
                <c:pt idx="1">
                  <c:v>Prezzo Netto Impresa Luce P2</c:v>
                </c:pt>
                <c:pt idx="2">
                  <c:v>Prezzo Netto Impresa Luce P3</c:v>
                </c:pt>
                <c:pt idx="3">
                  <c:v>PRO ZERO SPREAD SCONTO</c:v>
                </c:pt>
                <c:pt idx="4">
                  <c:v>Scegli Dinamico Orario 3</c:v>
                </c:pt>
                <c:pt idx="5">
                  <c:v>Prezzo Netto Impresa Luce P1</c:v>
                </c:pt>
                <c:pt idx="6">
                  <c:v>Scegli Dinamico Orario 2</c:v>
                </c:pt>
                <c:pt idx="7">
                  <c:v>Scegli Dinamico 6 3Fasce</c:v>
                </c:pt>
                <c:pt idx="8">
                  <c:v>Scegli Dinamico Orario 1</c:v>
                </c:pt>
                <c:pt idx="9">
                  <c:v>Alperia Business Power Index</c:v>
                </c:pt>
              </c:strCache>
            </c:strRef>
          </c:cat>
          <c:val>
            <c:numRef>
              <c:f>Data_parr!$AI$2:$AI$11</c:f>
              <c:numCache>
                <c:formatCode>_-* #,##0_-;\-* #,##0_-;_-* "-"??_-;_-@_-</c:formatCode>
                <c:ptCount val="10"/>
                <c:pt idx="0">
                  <c:v>4098.8603519999997</c:v>
                </c:pt>
                <c:pt idx="1">
                  <c:v>4174.4149520000001</c:v>
                </c:pt>
                <c:pt idx="2">
                  <c:v>4174.8419519999998</c:v>
                </c:pt>
                <c:pt idx="3">
                  <c:v>4176.2327519999999</c:v>
                </c:pt>
                <c:pt idx="4">
                  <c:v>4183.3819519999997</c:v>
                </c:pt>
                <c:pt idx="5">
                  <c:v>4189.3111519999993</c:v>
                </c:pt>
                <c:pt idx="6">
                  <c:v>4192.507552</c:v>
                </c:pt>
                <c:pt idx="7">
                  <c:v>4200.7059520000003</c:v>
                </c:pt>
                <c:pt idx="8">
                  <c:v>4204.5855520000005</c:v>
                </c:pt>
                <c:pt idx="9">
                  <c:v>4204.8905519999998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8-4AE3-AF90-257C65F8A8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2750623"/>
        <c:axId val="1552735647"/>
      </c:barChart>
      <c:catAx>
        <c:axId val="155275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2735647"/>
        <c:crosses val="autoZero"/>
        <c:auto val="1"/>
        <c:lblAlgn val="ctr"/>
        <c:lblOffset val="100"/>
        <c:noMultiLvlLbl val="0"/>
      </c:catAx>
      <c:valAx>
        <c:axId val="1552735647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52750623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0.17171296296296296"/>
          <c:w val="0.80217519685039373"/>
          <c:h val="0.284889180519101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Data_bar!$H$2:$H$11</c:f>
              <c:strCache>
                <c:ptCount val="10"/>
                <c:pt idx="0">
                  <c:v>Hera Start Up Luce</c:v>
                </c:pt>
                <c:pt idx="1">
                  <c:v>PRO ZERO SPREAD SCONTO</c:v>
                </c:pt>
                <c:pt idx="2">
                  <c:v>PRO ZERO SPREAD</c:v>
                </c:pt>
                <c:pt idx="3">
                  <c:v>Acea Flexy</c:v>
                </c:pt>
                <c:pt idx="4">
                  <c:v>Prezzo Netto Impresa Luce P2</c:v>
                </c:pt>
                <c:pt idx="5">
                  <c:v>Prezzo Netto Impresa Luce P3</c:v>
                </c:pt>
                <c:pt idx="6">
                  <c:v>Scegli Dinamico Orario 3</c:v>
                </c:pt>
                <c:pt idx="7">
                  <c:v>Scegli Dinamico Orario 2</c:v>
                </c:pt>
                <c:pt idx="8">
                  <c:v>Prezzo Netto Impresa Luce P1</c:v>
                </c:pt>
                <c:pt idx="9">
                  <c:v>Alperia Business Power Index</c:v>
                </c:pt>
              </c:strCache>
            </c:strRef>
          </c:cat>
          <c:val>
            <c:numRef>
              <c:f>Data_bar!$AH$2:$AH$11</c:f>
              <c:numCache>
                <c:formatCode>_-* #,##0_-;\-* #,##0_-;_-* "-"??_-;_-@_-</c:formatCode>
                <c:ptCount val="10"/>
                <c:pt idx="0">
                  <c:v>8318.7057859999986</c:v>
                </c:pt>
                <c:pt idx="1">
                  <c:v>8319.4743859999999</c:v>
                </c:pt>
                <c:pt idx="2">
                  <c:v>8392.6743859999988</c:v>
                </c:pt>
                <c:pt idx="3">
                  <c:v>8397.7007859999994</c:v>
                </c:pt>
                <c:pt idx="4">
                  <c:v>8486.6021860000001</c:v>
                </c:pt>
                <c:pt idx="5">
                  <c:v>8487.5537860000004</c:v>
                </c:pt>
                <c:pt idx="6">
                  <c:v>8496.2523860000001</c:v>
                </c:pt>
                <c:pt idx="7">
                  <c:v>8516.5165859999997</c:v>
                </c:pt>
                <c:pt idx="8">
                  <c:v>8519.7129860000005</c:v>
                </c:pt>
                <c:pt idx="9">
                  <c:v>8526.1423859999995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1-4099-AFDF-CC147F355D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2750623"/>
        <c:axId val="1552735647"/>
      </c:barChart>
      <c:catAx>
        <c:axId val="155275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2735647"/>
        <c:crosses val="autoZero"/>
        <c:auto val="1"/>
        <c:lblAlgn val="ctr"/>
        <c:lblOffset val="100"/>
        <c:noMultiLvlLbl val="0"/>
      </c:catAx>
      <c:valAx>
        <c:axId val="1552735647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52750623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37836617760063E-2"/>
          <c:y val="0.1682812190938186"/>
          <c:w val="0.80217519685039373"/>
          <c:h val="0.284889180519101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43439144012335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01-40A6-AE29-84C4551DFECF}"/>
                </c:ext>
              </c:extLst>
            </c:dLbl>
            <c:dLbl>
              <c:idx val="4"/>
              <c:layout>
                <c:manualLayout>
                  <c:x val="-2.7763416343033914E-3"/>
                  <c:y val="-6.8635366777672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01-40A6-AE29-84C4551DFECF}"/>
                </c:ext>
              </c:extLst>
            </c:dLbl>
            <c:dLbl>
              <c:idx val="5"/>
              <c:layout>
                <c:manualLayout>
                  <c:x val="-1.0179801727840679E-16"/>
                  <c:y val="-2.0590610033301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01-40A6-AE29-84C4551DFECF}"/>
                </c:ext>
              </c:extLst>
            </c:dLbl>
            <c:dLbl>
              <c:idx val="6"/>
              <c:layout>
                <c:manualLayout>
                  <c:x val="8.32902490291002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01-40A6-AE29-84C4551DFECF}"/>
                </c:ext>
              </c:extLst>
            </c:dLbl>
            <c:dLbl>
              <c:idx val="7"/>
              <c:layout>
                <c:manualLayout>
                  <c:x val="-2.77634163430335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01-40A6-AE29-84C4551DFECF}"/>
                </c:ext>
              </c:extLst>
            </c:dLbl>
            <c:dLbl>
              <c:idx val="9"/>
              <c:layout>
                <c:manualLayout>
                  <c:x val="3.3316099611640088E-2"/>
                  <c:y val="-3.43176833888362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01-40A6-AE29-84C4551DF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Data_Surgelati!$H$2:$H$11</c:f>
              <c:strCache>
                <c:ptCount val="10"/>
                <c:pt idx="0">
                  <c:v>Open Energy Digital</c:v>
                </c:pt>
                <c:pt idx="1">
                  <c:v>Open Energy Mono</c:v>
                </c:pt>
                <c:pt idx="2">
                  <c:v>Open Energy Smart</c:v>
                </c:pt>
                <c:pt idx="3">
                  <c:v>PRO ZERO SPREAD SCONTO</c:v>
                </c:pt>
                <c:pt idx="4">
                  <c:v>PRO ZERO SPREAD</c:v>
                </c:pt>
                <c:pt idx="5">
                  <c:v>Acea Flexy</c:v>
                </c:pt>
                <c:pt idx="6">
                  <c:v>Hera Start Up Luce</c:v>
                </c:pt>
                <c:pt idx="7">
                  <c:v>Prezzo Netto Impresa Luce P2</c:v>
                </c:pt>
                <c:pt idx="8">
                  <c:v>Prezzo Netto Impresa Luce P3</c:v>
                </c:pt>
                <c:pt idx="9">
                  <c:v>Scegli Dinamico Orario 3</c:v>
                </c:pt>
              </c:strCache>
            </c:strRef>
          </c:cat>
          <c:val>
            <c:numRef>
              <c:f>Data_Surgelati!$AH$2:$AH$11</c:f>
              <c:numCache>
                <c:formatCode>"€"#,##0_);[Red]\("€"#,##0\)</c:formatCode>
                <c:ptCount val="10"/>
                <c:pt idx="0">
                  <c:v>13638.05</c:v>
                </c:pt>
                <c:pt idx="1">
                  <c:v>13638.05</c:v>
                </c:pt>
                <c:pt idx="2">
                  <c:v>13816.68</c:v>
                </c:pt>
                <c:pt idx="3">
                  <c:v>13875.16</c:v>
                </c:pt>
                <c:pt idx="4">
                  <c:v>13948.36</c:v>
                </c:pt>
                <c:pt idx="5">
                  <c:v>13953.38</c:v>
                </c:pt>
                <c:pt idx="6">
                  <c:v>13978.85</c:v>
                </c:pt>
                <c:pt idx="7">
                  <c:v>14272.66</c:v>
                </c:pt>
                <c:pt idx="8">
                  <c:v>14274.32</c:v>
                </c:pt>
                <c:pt idx="9">
                  <c:v>14291.55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01-40A6-AE29-84C4551DFE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2750623"/>
        <c:axId val="1552735647"/>
      </c:barChart>
      <c:catAx>
        <c:axId val="155275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2735647"/>
        <c:crosses val="autoZero"/>
        <c:auto val="1"/>
        <c:lblAlgn val="ctr"/>
        <c:lblOffset val="100"/>
        <c:noMultiLvlLbl val="0"/>
      </c:catAx>
      <c:valAx>
        <c:axId val="1552735647"/>
        <c:scaling>
          <c:orientation val="minMax"/>
        </c:scaling>
        <c:delete val="1"/>
        <c:axPos val="l"/>
        <c:numFmt formatCode="&quot;€&quot;#,##0_);[Red]\(&quot;€&quot;#,##0\)" sourceLinked="1"/>
        <c:majorTickMark val="none"/>
        <c:minorTickMark val="none"/>
        <c:tickLblPos val="nextTo"/>
        <c:crossAx val="1552750623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BF5C3-2C4D-4E80-949A-B6C65DAE5346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A5CF-9533-4F2F-BDD5-B5F390CF0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2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AEC0-BBF2-3C48-91C3-E33AF3B3FA0B}" type="datetimeFigureOut">
              <a:rPr lang="it-IT" smtClean="0"/>
              <a:t>05/08/2022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9872C-4A41-BD40-B2C6-61263BA46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5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2202-E6F5-F148-983E-9D40FF1E5CD9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1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6CCE-3ED3-064E-94AF-9B74937C8ABC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63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10D-0956-9640-AACB-F5C0D5235199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85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021-712A-AA4C-9481-9EF4443589C8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3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6688-6F80-6D4B-AE5B-1BA5F2C4DD91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3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BB8-0E5B-3840-BCF6-91B167F603B0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75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F4B9-8C83-884A-B8AC-F5C49BDDEF8B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23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7D27-6AB2-9344-930B-038DE6BEAD96}" type="datetime1">
              <a:rPr lang="it-IT" smtClean="0"/>
              <a:t>05/08/2022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09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658A-0498-9047-9A1B-CE60852142BE}" type="datetime1">
              <a:rPr lang="it-IT" smtClean="0"/>
              <a:t>05/08/2022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031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CB15-8383-A545-9513-998903F4499B}" type="datetime1">
              <a:rPr lang="it-IT" smtClean="0"/>
              <a:t>05/08/2022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37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1F3-8396-A049-B311-D488BFBFBF71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5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51BA-F5A3-374F-83C8-2AA67A129DD9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10755107" y="6522585"/>
            <a:ext cx="1436893" cy="3494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0" y="6515861"/>
            <a:ext cx="10689765" cy="349624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0755107" y="6563790"/>
            <a:ext cx="1325133" cy="267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DA5D5FF-1B05-7644-95ED-E25AD0103B07}" type="slidenum">
              <a:rPr lang="it-IT" sz="110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‹N›</a:t>
            </a:fld>
            <a:r>
              <a:rPr lang="it-IT" sz="11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/47</a:t>
            </a:r>
            <a:endParaRPr lang="it-IT" sz="1000" dirty="0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0" y="6562003"/>
            <a:ext cx="7763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«Energia PMI»</a:t>
            </a:r>
            <a:endParaRPr lang="it-IT" sz="1100" dirty="0"/>
          </a:p>
        </p:txBody>
      </p:sp>
      <p:sp>
        <p:nvSpPr>
          <p:cNvPr id="15" name="Titolo 1"/>
          <p:cNvSpPr txBox="1">
            <a:spLocks/>
          </p:cNvSpPr>
          <p:nvPr userDrawn="1"/>
        </p:nvSpPr>
        <p:spPr>
          <a:xfrm>
            <a:off x="406390" y="403226"/>
            <a:ext cx="10040471" cy="61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500" b="1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43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6D3-E02A-A44F-A6E1-F1F39A1AF065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60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723-DD7A-094F-B54C-A1963F06F91F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9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C6F-47A9-134F-A432-773B3C06B8AC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118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2C4D-6A26-DA4D-AE44-D2D70E894EAD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063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5950-DFC7-664A-B599-7430C7AC590C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186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F0B2-0E62-3343-9ECB-293FC8EBE8F4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720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EC94-3E62-4B47-BB21-947572778ED3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185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B351-EDBE-674A-BDA2-3FF173E14DE9}" type="datetime1">
              <a:rPr lang="it-IT" smtClean="0"/>
              <a:t>05/08/2022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466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CFAF-D2B9-414B-8D3E-0116A70EED36}" type="datetime1">
              <a:rPr lang="it-IT" smtClean="0"/>
              <a:t>05/08/2022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105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A26B-3D8B-1742-B462-8BB893F4840E}" type="datetime1">
              <a:rPr lang="it-IT" smtClean="0"/>
              <a:t>05/08/2022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85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E2F2-9244-5C44-831E-F00C766D65A1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7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51D5-5008-8F45-8EF4-59E819431A32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018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FDA-3944-D74D-B0FB-E39E196986C3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208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6957-9922-F04A-9F62-D2C819ED721B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56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2AB6-E293-804B-8ED2-23F7CCE8B1BC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175-64C9-E443-82E2-4F4D55FF3190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0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03D8-ED7F-BB44-BDCC-5121BB980215}" type="datetime1">
              <a:rPr lang="it-IT" smtClean="0"/>
              <a:t>05/08/2022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D7A2-19AC-2A42-BA31-D2F381ADA945}" type="datetime1">
              <a:rPr lang="it-IT" smtClean="0"/>
              <a:t>05/08/2022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18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9F48-A19B-724C-8C5C-AA6C676E2679}" type="datetime1">
              <a:rPr lang="it-IT" smtClean="0"/>
              <a:t>05/08/2022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1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BB27-CF74-C64F-8BDA-97447FBFE843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88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0B90-1D0D-8B49-9D70-22A9A8662197}" type="datetime1">
              <a:rPr lang="it-IT" smtClean="0"/>
              <a:t>05/08/2022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39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0396-EE9E-7540-BA00-062DFB047C5A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F5A1-E311-5B4F-8861-95C21D132249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3839-F247-D245-8D4C-E7BA7D1B6C99}" type="datetime1">
              <a:rPr lang="it-IT" smtClean="0"/>
              <a:t>05/08/2022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FCD1-E4B5-EF40-8F61-1536FBD28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07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81600" y="3694921"/>
            <a:ext cx="4910400" cy="316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40835" y="3522192"/>
            <a:ext cx="46238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2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ENERGIA PMI</a:t>
            </a:r>
            <a:endParaRPr lang="it-IT" sz="3400" b="1" i="1" dirty="0">
              <a:solidFill>
                <a:srgbClr val="4F81BD"/>
              </a:solidFill>
              <a:effectLst/>
              <a:latin typeface="Arial" charset="0"/>
              <a:ea typeface="Times New Roman" panose="02020603050405020304" pitchFamily="18" charset="0"/>
              <a:cs typeface="Arial" charset="0"/>
            </a:endParaRPr>
          </a:p>
          <a:p>
            <a:endParaRPr lang="it-IT" b="1" i="1" dirty="0">
              <a:solidFill>
                <a:srgbClr val="4F81BD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562995" y="5201211"/>
            <a:ext cx="4301938" cy="60693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 di testo 4">
            <a:extLst>
              <a:ext uri="{FF2B5EF4-FFF2-40B4-BE49-F238E27FC236}">
                <a16:creationId xmlns:a16="http://schemas.microsoft.com/office/drawing/2014/main" id="{36F79569-6CED-4C17-9C4C-849120F57130}"/>
              </a:ext>
            </a:extLst>
          </p:cNvPr>
          <p:cNvSpPr txBox="1"/>
          <p:nvPr/>
        </p:nvSpPr>
        <p:spPr>
          <a:xfrm>
            <a:off x="-1" y="6484516"/>
            <a:ext cx="2982595" cy="358775"/>
          </a:xfrm>
          <a:prstGeom prst="rect">
            <a:avLst/>
          </a:prstGeom>
          <a:solidFill>
            <a:srgbClr val="4F81BD"/>
          </a:solidFill>
          <a:ln w="6350">
            <a:solidFill>
              <a:srgbClr val="4F81BD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i="1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Immagine: https://it.freepik.com</a:t>
            </a:r>
            <a:endParaRPr lang="it-IT" sz="11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5A845B-9F97-4254-8218-A8DD3859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A505"/>
              </a:clrFrom>
              <a:clrTo>
                <a:srgbClr val="F3A5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130" y="855506"/>
            <a:ext cx="5398927" cy="4026233"/>
          </a:xfrm>
          <a:prstGeom prst="rect">
            <a:avLst/>
          </a:prstGeom>
          <a:solidFill>
            <a:srgbClr val="4F81BD"/>
          </a:solidFill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846C34A-5E13-48C7-87EA-9272A718EB19}"/>
              </a:ext>
            </a:extLst>
          </p:cNvPr>
          <p:cNvSpPr/>
          <p:nvPr/>
        </p:nvSpPr>
        <p:spPr>
          <a:xfrm>
            <a:off x="7562995" y="5201211"/>
            <a:ext cx="4301938" cy="60693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 di testo 23">
            <a:extLst>
              <a:ext uri="{FF2B5EF4-FFF2-40B4-BE49-F238E27FC236}">
                <a16:creationId xmlns:a16="http://schemas.microsoft.com/office/drawing/2014/main" id="{706349D4-3D36-4E18-A35F-3B44E9139A13}"/>
              </a:ext>
            </a:extLst>
          </p:cNvPr>
          <p:cNvSpPr txBox="1"/>
          <p:nvPr/>
        </p:nvSpPr>
        <p:spPr>
          <a:xfrm>
            <a:off x="7540835" y="6225351"/>
            <a:ext cx="3998261" cy="3587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il supporto scientifico di REF Ricerche</a:t>
            </a:r>
            <a:endParaRPr lang="it-IT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33B29F-8EF2-DDF8-15AA-93B1F189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95" y="5367498"/>
            <a:ext cx="3383279" cy="7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EFDC6D-49EF-1D48-72D5-682CF3FC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997422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588818-44DD-8DA7-7A1C-C4F8872B0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09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13BB59D-9850-3421-9E84-D2F7F764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624541-2F73-C9A0-7F8F-48F10E5B7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6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id="{B023E285-6CF8-48A7-AB38-6717BFE95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279839"/>
              </p:ext>
            </p:extLst>
          </p:nvPr>
        </p:nvGraphicFramePr>
        <p:xfrm>
          <a:off x="1009950" y="1533428"/>
          <a:ext cx="7191005" cy="443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D4E483-FFBC-04C9-7A7B-0A7B6E05B8D3}"/>
              </a:ext>
            </a:extLst>
          </p:cNvPr>
          <p:cNvSpPr txBox="1"/>
          <p:nvPr/>
        </p:nvSpPr>
        <p:spPr>
          <a:xfrm>
            <a:off x="1198637" y="861697"/>
            <a:ext cx="66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 10 migliori offerte tra i 10 maggiori fornitori presenti sul mercato a Genova per il profilo «parrucchiere»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930BF72-7368-16A8-31AC-5173AFA63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37" b="31801"/>
          <a:stretch/>
        </p:blipFill>
        <p:spPr>
          <a:xfrm>
            <a:off x="1125724" y="1542303"/>
            <a:ext cx="7075232" cy="729312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1198637" y="5863989"/>
            <a:ext cx="518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</p:txBody>
      </p:sp>
    </p:spTree>
    <p:extLst>
      <p:ext uri="{BB962C8B-B14F-4D97-AF65-F5344CB8AC3E}">
        <p14:creationId xmlns:p14="http://schemas.microsoft.com/office/powerpoint/2010/main" val="261594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B20639-720A-DBC5-231F-80396C1A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22007"/>
            <a:ext cx="79248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3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037CAE-6824-B867-063A-6671A968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965525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DA404C2-5C67-0D70-B2E1-204C2036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887097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7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B39296-CD02-04BE-7B6B-7C2CB15BD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9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AEB272-F478-EFAF-7465-AA95FA7C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09066E5-EE6C-72EF-C2A3-E022F0A6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3" y="1371842"/>
            <a:ext cx="5501640" cy="3497580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IL CRITERIO DI SELEZIONE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38C516-E4B7-EAF2-9F04-D1B2E1B1A0BC}"/>
              </a:ext>
            </a:extLst>
          </p:cNvPr>
          <p:cNvSpPr txBox="1"/>
          <p:nvPr/>
        </p:nvSpPr>
        <p:spPr>
          <a:xfrm>
            <a:off x="6435173" y="6552394"/>
            <a:ext cx="4254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Segoe UI" panose="020B0502040204020203" pitchFamily="34" charset="0"/>
                <a:cs typeface="Segoe UI" panose="020B0502040204020203" pitchFamily="34" charset="0"/>
              </a:rPr>
              <a:t>Image: </a:t>
            </a:r>
            <a:r>
              <a:rPr lang="en-US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This cover has been designed using resources from Flaticon.com</a:t>
            </a:r>
            <a:r>
              <a:rPr lang="it-IT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8A9ACE-2DED-0717-445E-76D859F03E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flipH="1">
            <a:off x="3343692" y="613033"/>
            <a:ext cx="5652000" cy="5617822"/>
          </a:xfrm>
          <a:prstGeom prst="rect">
            <a:avLst/>
          </a:prstGeom>
          <a:effectLst>
            <a:reflection blurRad="152400" stA="45000" endPos="65000" dist="50800" dir="5400000" sy="-100000" algn="bl" rotWithShape="0"/>
          </a:effectLst>
        </p:spPr>
      </p:pic>
      <p:grpSp>
        <p:nvGrpSpPr>
          <p:cNvPr id="11" name="Gruppo">
            <a:extLst>
              <a:ext uri="{FF2B5EF4-FFF2-40B4-BE49-F238E27FC236}">
                <a16:creationId xmlns:a16="http://schemas.microsoft.com/office/drawing/2014/main" id="{74C4EEF0-BF06-AC1B-FC7C-F3D123216781}"/>
              </a:ext>
            </a:extLst>
          </p:cNvPr>
          <p:cNvGrpSpPr/>
          <p:nvPr/>
        </p:nvGrpSpPr>
        <p:grpSpPr>
          <a:xfrm>
            <a:off x="7162449" y="2139966"/>
            <a:ext cx="4423376" cy="4105001"/>
            <a:chOff x="0" y="0"/>
            <a:chExt cx="3551934" cy="3231331"/>
          </a:xfrm>
        </p:grpSpPr>
        <p:sp>
          <p:nvSpPr>
            <p:cNvPr id="12" name="ortofrutta">
              <a:extLst>
                <a:ext uri="{FF2B5EF4-FFF2-40B4-BE49-F238E27FC236}">
                  <a16:creationId xmlns:a16="http://schemas.microsoft.com/office/drawing/2014/main" id="{28AEFE76-6304-7B37-6076-7AA89B71A122}"/>
                </a:ext>
              </a:extLst>
            </p:cNvPr>
            <p:cNvSpPr txBox="1"/>
            <p:nvPr/>
          </p:nvSpPr>
          <p:spPr>
            <a:xfrm>
              <a:off x="256080" y="0"/>
              <a:ext cx="1113969" cy="1551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679" tIns="6679" rIns="6679" bIns="6679" numCol="1" anchor="ctr">
              <a:noAutofit/>
            </a:bodyPr>
            <a:lstStyle>
              <a:lvl1pPr algn="l">
                <a:defRPr sz="1100" cap="all" spc="66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 dirty="0" err="1"/>
                <a:t>ortofrutta</a:t>
              </a:r>
              <a:endParaRPr sz="1200" dirty="0"/>
            </a:p>
          </p:txBody>
        </p:sp>
        <p:sp>
          <p:nvSpPr>
            <p:cNvPr id="13" name="Mela">
              <a:extLst>
                <a:ext uri="{FF2B5EF4-FFF2-40B4-BE49-F238E27FC236}">
                  <a16:creationId xmlns:a16="http://schemas.microsoft.com/office/drawing/2014/main" id="{D0E9FD97-675E-9719-D7D4-4EF79CC85F13}"/>
                </a:ext>
              </a:extLst>
            </p:cNvPr>
            <p:cNvSpPr/>
            <p:nvPr/>
          </p:nvSpPr>
          <p:spPr>
            <a:xfrm>
              <a:off x="58420" y="71567"/>
              <a:ext cx="78064" cy="8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10" h="20613" extrusionOk="0">
                  <a:moveTo>
                    <a:pt x="0" y="2"/>
                  </a:moveTo>
                  <a:cubicBezTo>
                    <a:pt x="1451" y="3943"/>
                    <a:pt x="5157" y="4456"/>
                    <a:pt x="6978" y="3382"/>
                  </a:cubicBezTo>
                  <a:cubicBezTo>
                    <a:pt x="7286" y="3563"/>
                    <a:pt x="8060" y="4073"/>
                    <a:pt x="8550" y="4884"/>
                  </a:cubicBezTo>
                  <a:cubicBezTo>
                    <a:pt x="8454" y="5252"/>
                    <a:pt x="8387" y="5636"/>
                    <a:pt x="8341" y="6039"/>
                  </a:cubicBezTo>
                  <a:cubicBezTo>
                    <a:pt x="7169" y="5159"/>
                    <a:pt x="4412" y="3710"/>
                    <a:pt x="1571" y="6696"/>
                  </a:cubicBezTo>
                  <a:cubicBezTo>
                    <a:pt x="-2090" y="10545"/>
                    <a:pt x="1666" y="17304"/>
                    <a:pt x="3532" y="19171"/>
                  </a:cubicBezTo>
                  <a:cubicBezTo>
                    <a:pt x="5051" y="20690"/>
                    <a:pt x="7284" y="21033"/>
                    <a:pt x="8895" y="20084"/>
                  </a:cubicBezTo>
                  <a:cubicBezTo>
                    <a:pt x="10541" y="20966"/>
                    <a:pt x="12760" y="20533"/>
                    <a:pt x="14220" y="18952"/>
                  </a:cubicBezTo>
                  <a:cubicBezTo>
                    <a:pt x="16014" y="17010"/>
                    <a:pt x="19510" y="10100"/>
                    <a:pt x="15705" y="6404"/>
                  </a:cubicBezTo>
                  <a:cubicBezTo>
                    <a:pt x="12821" y="3604"/>
                    <a:pt x="10177" y="5030"/>
                    <a:pt x="8996" y="5962"/>
                  </a:cubicBezTo>
                  <a:cubicBezTo>
                    <a:pt x="9362" y="4276"/>
                    <a:pt x="10299" y="2881"/>
                    <a:pt x="11830" y="1818"/>
                  </a:cubicBezTo>
                  <a:cubicBezTo>
                    <a:pt x="12127" y="1605"/>
                    <a:pt x="11429" y="972"/>
                    <a:pt x="11062" y="1235"/>
                  </a:cubicBezTo>
                  <a:cubicBezTo>
                    <a:pt x="9865" y="2172"/>
                    <a:pt x="9134" y="3168"/>
                    <a:pt x="8722" y="4327"/>
                  </a:cubicBezTo>
                  <a:cubicBezTo>
                    <a:pt x="8152" y="3554"/>
                    <a:pt x="7406" y="3094"/>
                    <a:pt x="7137" y="2944"/>
                  </a:cubicBezTo>
                  <a:cubicBezTo>
                    <a:pt x="6952" y="2300"/>
                    <a:pt x="6374" y="756"/>
                    <a:pt x="4976" y="243"/>
                  </a:cubicBezTo>
                  <a:cubicBezTo>
                    <a:pt x="2769" y="-567"/>
                    <a:pt x="2384" y="99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14" name="Rettangolo arrotondato">
              <a:extLst>
                <a:ext uri="{FF2B5EF4-FFF2-40B4-BE49-F238E27FC236}">
                  <a16:creationId xmlns:a16="http://schemas.microsoft.com/office/drawing/2014/main" id="{32196DAE-95CE-83C0-8721-ABA242F631F0}"/>
                </a:ext>
              </a:extLst>
            </p:cNvPr>
            <p:cNvSpPr/>
            <p:nvPr/>
          </p:nvSpPr>
          <p:spPr>
            <a:xfrm>
              <a:off x="15235" y="27919"/>
              <a:ext cx="164433" cy="164822"/>
            </a:xfrm>
            <a:prstGeom prst="roundRect">
              <a:avLst>
                <a:gd name="adj" fmla="val 25930"/>
              </a:avLst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15" name="bar">
              <a:extLst>
                <a:ext uri="{FF2B5EF4-FFF2-40B4-BE49-F238E27FC236}">
                  <a16:creationId xmlns:a16="http://schemas.microsoft.com/office/drawing/2014/main" id="{BE759725-EB31-C6B1-FD5D-D98AADBA88EE}"/>
                </a:ext>
              </a:extLst>
            </p:cNvPr>
            <p:cNvSpPr txBox="1"/>
            <p:nvPr/>
          </p:nvSpPr>
          <p:spPr>
            <a:xfrm>
              <a:off x="2281792" y="6699"/>
              <a:ext cx="510655" cy="1551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679" tIns="6679" rIns="6679" bIns="6679" numCol="1" anchor="ctr">
              <a:noAutofit/>
            </a:bodyPr>
            <a:lstStyle>
              <a:lvl1pPr algn="l">
                <a:defRPr sz="1100" cap="all" spc="66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/>
                <a:t>bar</a:t>
              </a:r>
            </a:p>
          </p:txBody>
        </p:sp>
        <p:sp>
          <p:nvSpPr>
            <p:cNvPr id="16" name="PARRUCCHIERE">
              <a:extLst>
                <a:ext uri="{FF2B5EF4-FFF2-40B4-BE49-F238E27FC236}">
                  <a16:creationId xmlns:a16="http://schemas.microsoft.com/office/drawing/2014/main" id="{8EF44F87-662C-19EC-158B-C8D487A8E661}"/>
                </a:ext>
              </a:extLst>
            </p:cNvPr>
            <p:cNvSpPr txBox="1"/>
            <p:nvPr/>
          </p:nvSpPr>
          <p:spPr>
            <a:xfrm>
              <a:off x="2271584" y="771950"/>
              <a:ext cx="1121803" cy="1551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679" tIns="6679" rIns="6679" bIns="6679" numCol="1" anchor="ctr">
              <a:noAutofit/>
            </a:bodyPr>
            <a:lstStyle>
              <a:lvl1pPr algn="l">
                <a:defRPr sz="1100" cap="all" spc="66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/>
                <a:t>PARRUCCHIERE</a:t>
              </a:r>
            </a:p>
          </p:txBody>
        </p:sp>
        <p:sp>
          <p:nvSpPr>
            <p:cNvPr id="17" name="Insegna barbiere">
              <a:extLst>
                <a:ext uri="{FF2B5EF4-FFF2-40B4-BE49-F238E27FC236}">
                  <a16:creationId xmlns:a16="http://schemas.microsoft.com/office/drawing/2014/main" id="{96480D83-4745-65FD-392D-EBA601CCF90D}"/>
                </a:ext>
              </a:extLst>
            </p:cNvPr>
            <p:cNvSpPr/>
            <p:nvPr/>
          </p:nvSpPr>
          <p:spPr>
            <a:xfrm>
              <a:off x="2104365" y="818430"/>
              <a:ext cx="49368" cy="15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9944" y="0"/>
                    <a:pt x="9251" y="218"/>
                    <a:pt x="9231" y="489"/>
                  </a:cubicBezTo>
                  <a:lnTo>
                    <a:pt x="8540" y="489"/>
                  </a:lnTo>
                  <a:cubicBezTo>
                    <a:pt x="5010" y="489"/>
                    <a:pt x="2094" y="1322"/>
                    <a:pt x="1627" y="2404"/>
                  </a:cubicBezTo>
                  <a:lnTo>
                    <a:pt x="0" y="2404"/>
                  </a:lnTo>
                  <a:lnTo>
                    <a:pt x="0" y="5023"/>
                  </a:lnTo>
                  <a:lnTo>
                    <a:pt x="1595" y="5023"/>
                  </a:lnTo>
                  <a:lnTo>
                    <a:pt x="1595" y="16578"/>
                  </a:lnTo>
                  <a:lnTo>
                    <a:pt x="0" y="16578"/>
                  </a:lnTo>
                  <a:lnTo>
                    <a:pt x="0" y="19196"/>
                  </a:lnTo>
                  <a:lnTo>
                    <a:pt x="1627" y="19196"/>
                  </a:lnTo>
                  <a:cubicBezTo>
                    <a:pt x="2094" y="20278"/>
                    <a:pt x="5010" y="21111"/>
                    <a:pt x="8540" y="21111"/>
                  </a:cubicBezTo>
                  <a:lnTo>
                    <a:pt x="9231" y="21111"/>
                  </a:lnTo>
                  <a:cubicBezTo>
                    <a:pt x="9251" y="21382"/>
                    <a:pt x="9944" y="21600"/>
                    <a:pt x="10800" y="21600"/>
                  </a:cubicBezTo>
                  <a:cubicBezTo>
                    <a:pt x="11656" y="21600"/>
                    <a:pt x="12354" y="21382"/>
                    <a:pt x="12374" y="21111"/>
                  </a:cubicBezTo>
                  <a:lnTo>
                    <a:pt x="13066" y="21111"/>
                  </a:lnTo>
                  <a:cubicBezTo>
                    <a:pt x="16595" y="21111"/>
                    <a:pt x="19511" y="20278"/>
                    <a:pt x="19979" y="19196"/>
                  </a:cubicBezTo>
                  <a:lnTo>
                    <a:pt x="21600" y="19196"/>
                  </a:lnTo>
                  <a:lnTo>
                    <a:pt x="21600" y="16578"/>
                  </a:lnTo>
                  <a:lnTo>
                    <a:pt x="20005" y="16578"/>
                  </a:lnTo>
                  <a:lnTo>
                    <a:pt x="20005" y="5023"/>
                  </a:lnTo>
                  <a:lnTo>
                    <a:pt x="21600" y="5023"/>
                  </a:lnTo>
                  <a:lnTo>
                    <a:pt x="21600" y="2404"/>
                  </a:lnTo>
                  <a:lnTo>
                    <a:pt x="19979" y="2404"/>
                  </a:lnTo>
                  <a:cubicBezTo>
                    <a:pt x="19511" y="1322"/>
                    <a:pt x="16595" y="489"/>
                    <a:pt x="13066" y="489"/>
                  </a:cubicBezTo>
                  <a:lnTo>
                    <a:pt x="12374" y="489"/>
                  </a:lnTo>
                  <a:cubicBezTo>
                    <a:pt x="12354" y="218"/>
                    <a:pt x="11656" y="0"/>
                    <a:pt x="10800" y="0"/>
                  </a:cubicBezTo>
                  <a:close/>
                  <a:moveTo>
                    <a:pt x="3243" y="5023"/>
                  </a:moveTo>
                  <a:lnTo>
                    <a:pt x="12749" y="5023"/>
                  </a:lnTo>
                  <a:lnTo>
                    <a:pt x="3243" y="6529"/>
                  </a:lnTo>
                  <a:lnTo>
                    <a:pt x="3243" y="5023"/>
                  </a:lnTo>
                  <a:close/>
                  <a:moveTo>
                    <a:pt x="18357" y="5709"/>
                  </a:moveTo>
                  <a:lnTo>
                    <a:pt x="18357" y="7196"/>
                  </a:lnTo>
                  <a:lnTo>
                    <a:pt x="3243" y="9590"/>
                  </a:lnTo>
                  <a:lnTo>
                    <a:pt x="3243" y="8103"/>
                  </a:lnTo>
                  <a:lnTo>
                    <a:pt x="18357" y="5709"/>
                  </a:lnTo>
                  <a:close/>
                  <a:moveTo>
                    <a:pt x="18357" y="8771"/>
                  </a:moveTo>
                  <a:lnTo>
                    <a:pt x="18357" y="10347"/>
                  </a:lnTo>
                  <a:lnTo>
                    <a:pt x="3243" y="12741"/>
                  </a:lnTo>
                  <a:lnTo>
                    <a:pt x="3243" y="11165"/>
                  </a:lnTo>
                  <a:lnTo>
                    <a:pt x="18357" y="8771"/>
                  </a:lnTo>
                  <a:close/>
                  <a:moveTo>
                    <a:pt x="18357" y="11921"/>
                  </a:moveTo>
                  <a:lnTo>
                    <a:pt x="18357" y="13497"/>
                  </a:lnTo>
                  <a:lnTo>
                    <a:pt x="3243" y="15891"/>
                  </a:lnTo>
                  <a:lnTo>
                    <a:pt x="3243" y="14315"/>
                  </a:lnTo>
                  <a:lnTo>
                    <a:pt x="18357" y="11921"/>
                  </a:lnTo>
                  <a:close/>
                  <a:moveTo>
                    <a:pt x="18357" y="15073"/>
                  </a:moveTo>
                  <a:lnTo>
                    <a:pt x="18357" y="16578"/>
                  </a:lnTo>
                  <a:lnTo>
                    <a:pt x="8851" y="16578"/>
                  </a:lnTo>
                  <a:lnTo>
                    <a:pt x="18357" y="15073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18" name="consumi (MWh) 4…">
              <a:extLst>
                <a:ext uri="{FF2B5EF4-FFF2-40B4-BE49-F238E27FC236}">
                  <a16:creationId xmlns:a16="http://schemas.microsoft.com/office/drawing/2014/main" id="{4D2D1E0B-A3D3-5A21-6167-B5CCB5C22652}"/>
                </a:ext>
              </a:extLst>
            </p:cNvPr>
            <p:cNvSpPr/>
            <p:nvPr/>
          </p:nvSpPr>
          <p:spPr>
            <a:xfrm>
              <a:off x="256080" y="409515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consumi</a:t>
              </a:r>
              <a:r>
                <a:rPr sz="1200" dirty="0"/>
                <a:t> (MWh) </a:t>
              </a:r>
              <a:r>
                <a:rPr sz="1200" b="1" dirty="0"/>
                <a:t>4</a:t>
              </a:r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potenza</a:t>
              </a:r>
              <a:r>
                <a:rPr sz="1200" dirty="0"/>
                <a:t> (kW) </a:t>
              </a:r>
              <a:r>
                <a:rPr sz="1200" b="1" dirty="0"/>
                <a:t>6</a:t>
              </a:r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F1</a:t>
              </a:r>
              <a:r>
                <a:rPr sz="1200" b="1" dirty="0"/>
                <a:t> </a:t>
              </a:r>
              <a:r>
                <a:rPr lang="it-IT" sz="1200" b="1" dirty="0"/>
                <a:t>44</a:t>
              </a:r>
              <a:r>
                <a:rPr sz="1200" b="1" dirty="0"/>
                <a:t>% </a:t>
              </a:r>
              <a:r>
                <a:rPr sz="1200" dirty="0"/>
                <a:t>F2</a:t>
              </a:r>
              <a:r>
                <a:rPr sz="1200" b="1" dirty="0"/>
                <a:t> 2</a:t>
              </a:r>
              <a:r>
                <a:rPr lang="it-IT" sz="1200" b="1" dirty="0"/>
                <a:t>4</a:t>
              </a:r>
              <a:r>
                <a:rPr sz="1200" b="1" dirty="0"/>
                <a:t>% </a:t>
              </a:r>
              <a:r>
                <a:rPr sz="1200" dirty="0"/>
                <a:t>F3</a:t>
              </a:r>
              <a:r>
                <a:rPr sz="1200" b="1" dirty="0"/>
                <a:t> 3</a:t>
              </a:r>
              <a:r>
                <a:rPr lang="it-IT" sz="1200" b="1" dirty="0"/>
                <a:t>2</a:t>
              </a:r>
              <a:r>
                <a:rPr sz="1200" b="1" dirty="0"/>
                <a:t>%</a:t>
              </a:r>
            </a:p>
          </p:txBody>
        </p:sp>
        <p:grpSp>
          <p:nvGrpSpPr>
            <p:cNvPr id="19" name="Gruppo">
              <a:extLst>
                <a:ext uri="{FF2B5EF4-FFF2-40B4-BE49-F238E27FC236}">
                  <a16:creationId xmlns:a16="http://schemas.microsoft.com/office/drawing/2014/main" id="{BC5A58AF-3D32-3860-1CD4-AB33FC477A7D}"/>
                </a:ext>
              </a:extLst>
            </p:cNvPr>
            <p:cNvGrpSpPr/>
            <p:nvPr/>
          </p:nvGrpSpPr>
          <p:grpSpPr>
            <a:xfrm>
              <a:off x="2046833" y="33571"/>
              <a:ext cx="164433" cy="164822"/>
              <a:chOff x="0" y="0"/>
              <a:chExt cx="164431" cy="164821"/>
            </a:xfrm>
          </p:grpSpPr>
          <p:sp>
            <p:nvSpPr>
              <p:cNvPr id="29" name="Caffè">
                <a:extLst>
                  <a:ext uri="{FF2B5EF4-FFF2-40B4-BE49-F238E27FC236}">
                    <a16:creationId xmlns:a16="http://schemas.microsoft.com/office/drawing/2014/main" id="{582802C2-2496-BAAA-90D9-912B97EE090F}"/>
                  </a:ext>
                </a:extLst>
              </p:cNvPr>
              <p:cNvSpPr/>
              <p:nvPr/>
            </p:nvSpPr>
            <p:spPr>
              <a:xfrm>
                <a:off x="24511" y="45984"/>
                <a:ext cx="115408" cy="72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extrusionOk="0">
                    <a:moveTo>
                      <a:pt x="3632" y="0"/>
                    </a:moveTo>
                    <a:cubicBezTo>
                      <a:pt x="3310" y="0"/>
                      <a:pt x="3052" y="422"/>
                      <a:pt x="3063" y="933"/>
                    </a:cubicBezTo>
                    <a:cubicBezTo>
                      <a:pt x="3133" y="4055"/>
                      <a:pt x="3513" y="14136"/>
                      <a:pt x="5539" y="17628"/>
                    </a:cubicBezTo>
                    <a:lnTo>
                      <a:pt x="193" y="17628"/>
                    </a:lnTo>
                    <a:cubicBezTo>
                      <a:pt x="25" y="17628"/>
                      <a:pt x="-45" y="17817"/>
                      <a:pt x="30" y="18055"/>
                    </a:cubicBezTo>
                    <a:cubicBezTo>
                      <a:pt x="392" y="19213"/>
                      <a:pt x="2458" y="21600"/>
                      <a:pt x="4710" y="21600"/>
                    </a:cubicBezTo>
                    <a:cubicBezTo>
                      <a:pt x="6340" y="21600"/>
                      <a:pt x="15171" y="21600"/>
                      <a:pt x="16800" y="21600"/>
                    </a:cubicBezTo>
                    <a:cubicBezTo>
                      <a:pt x="19052" y="21600"/>
                      <a:pt x="21118" y="19213"/>
                      <a:pt x="21480" y="18055"/>
                    </a:cubicBezTo>
                    <a:cubicBezTo>
                      <a:pt x="21555" y="17817"/>
                      <a:pt x="21485" y="17628"/>
                      <a:pt x="21317" y="17628"/>
                    </a:cubicBezTo>
                    <a:lnTo>
                      <a:pt x="15393" y="17628"/>
                    </a:lnTo>
                    <a:cubicBezTo>
                      <a:pt x="15657" y="17172"/>
                      <a:pt x="15893" y="16606"/>
                      <a:pt x="16104" y="15957"/>
                    </a:cubicBezTo>
                    <a:cubicBezTo>
                      <a:pt x="16236" y="15552"/>
                      <a:pt x="16495" y="15291"/>
                      <a:pt x="16782" y="15291"/>
                    </a:cubicBezTo>
                    <a:lnTo>
                      <a:pt x="17640" y="15291"/>
                    </a:lnTo>
                    <a:cubicBezTo>
                      <a:pt x="20190" y="15291"/>
                      <a:pt x="21524" y="11448"/>
                      <a:pt x="21524" y="7654"/>
                    </a:cubicBezTo>
                    <a:cubicBezTo>
                      <a:pt x="21524" y="4558"/>
                      <a:pt x="20609" y="2922"/>
                      <a:pt x="18877" y="2922"/>
                    </a:cubicBezTo>
                    <a:lnTo>
                      <a:pt x="18225" y="2922"/>
                    </a:lnTo>
                    <a:cubicBezTo>
                      <a:pt x="17999" y="2922"/>
                      <a:pt x="17819" y="2620"/>
                      <a:pt x="17831" y="2262"/>
                    </a:cubicBezTo>
                    <a:cubicBezTo>
                      <a:pt x="17850" y="1741"/>
                      <a:pt x="17860" y="1291"/>
                      <a:pt x="17868" y="933"/>
                    </a:cubicBezTo>
                    <a:cubicBezTo>
                      <a:pt x="17880" y="422"/>
                      <a:pt x="17623" y="0"/>
                      <a:pt x="17302" y="0"/>
                    </a:cubicBezTo>
                    <a:lnTo>
                      <a:pt x="3632" y="0"/>
                    </a:lnTo>
                    <a:close/>
                    <a:moveTo>
                      <a:pt x="18465" y="4660"/>
                    </a:moveTo>
                    <a:lnTo>
                      <a:pt x="18877" y="4660"/>
                    </a:lnTo>
                    <a:cubicBezTo>
                      <a:pt x="19810" y="4660"/>
                      <a:pt x="20431" y="5169"/>
                      <a:pt x="20431" y="7654"/>
                    </a:cubicBezTo>
                    <a:cubicBezTo>
                      <a:pt x="20431" y="10024"/>
                      <a:pt x="19688" y="13553"/>
                      <a:pt x="17640" y="13553"/>
                    </a:cubicBezTo>
                    <a:lnTo>
                      <a:pt x="17403" y="13553"/>
                    </a:lnTo>
                    <a:cubicBezTo>
                      <a:pt x="17062" y="13553"/>
                      <a:pt x="16817" y="13039"/>
                      <a:pt x="16906" y="12516"/>
                    </a:cubicBezTo>
                    <a:cubicBezTo>
                      <a:pt x="17276" y="10356"/>
                      <a:pt x="17506" y="7951"/>
                      <a:pt x="17650" y="5830"/>
                    </a:cubicBezTo>
                    <a:cubicBezTo>
                      <a:pt x="17695" y="5166"/>
                      <a:pt x="18045" y="4660"/>
                      <a:pt x="18465" y="46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000"/>
              </a:p>
            </p:txBody>
          </p:sp>
          <p:sp>
            <p:nvSpPr>
              <p:cNvPr id="30" name="Rettangolo arrotondato">
                <a:extLst>
                  <a:ext uri="{FF2B5EF4-FFF2-40B4-BE49-F238E27FC236}">
                    <a16:creationId xmlns:a16="http://schemas.microsoft.com/office/drawing/2014/main" id="{5544DB00-84CA-3714-4ADD-4024B7B0BBD5}"/>
                  </a:ext>
                </a:extLst>
              </p:cNvPr>
              <p:cNvSpPr/>
              <p:nvPr/>
            </p:nvSpPr>
            <p:spPr>
              <a:xfrm>
                <a:off x="0" y="0"/>
                <a:ext cx="164432" cy="164822"/>
              </a:xfrm>
              <a:prstGeom prst="roundRect">
                <a:avLst>
                  <a:gd name="adj" fmla="val 25930"/>
                </a:avLst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000"/>
              </a:p>
            </p:txBody>
          </p:sp>
        </p:grpSp>
        <p:sp>
          <p:nvSpPr>
            <p:cNvPr id="20" name="consumi (MWh) 20…">
              <a:extLst>
                <a:ext uri="{FF2B5EF4-FFF2-40B4-BE49-F238E27FC236}">
                  <a16:creationId xmlns:a16="http://schemas.microsoft.com/office/drawing/2014/main" id="{117F60E4-4429-07AC-7B8F-1677198D41D8}"/>
                </a:ext>
              </a:extLst>
            </p:cNvPr>
            <p:cNvSpPr/>
            <p:nvPr/>
          </p:nvSpPr>
          <p:spPr>
            <a:xfrm>
              <a:off x="2281792" y="393524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consumi</a:t>
              </a:r>
              <a:r>
                <a:rPr sz="1200" dirty="0"/>
                <a:t> (MWh) </a:t>
              </a:r>
              <a:r>
                <a:rPr sz="1200" b="1" dirty="0"/>
                <a:t>20</a:t>
              </a:r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potenza</a:t>
              </a:r>
              <a:r>
                <a:rPr sz="1200" dirty="0"/>
                <a:t> (kW) </a:t>
              </a:r>
              <a:r>
                <a:rPr lang="it-IT" sz="1200" b="1" dirty="0"/>
                <a:t>15</a:t>
              </a:r>
              <a:endParaRPr sz="1200" b="1" dirty="0"/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sz="1200" dirty="0"/>
                <a:t>F1</a:t>
              </a:r>
              <a:r>
                <a:rPr lang="it-IT" sz="1200" b="1" dirty="0"/>
                <a:t> 44% </a:t>
              </a:r>
              <a:r>
                <a:rPr lang="it-IT" sz="1200" dirty="0"/>
                <a:t>F2</a:t>
              </a:r>
              <a:r>
                <a:rPr lang="it-IT" sz="1200" b="1" dirty="0"/>
                <a:t> 24% </a:t>
              </a:r>
              <a:r>
                <a:rPr lang="it-IT" sz="1200" dirty="0"/>
                <a:t>F3</a:t>
              </a:r>
              <a:r>
                <a:rPr lang="it-IT" sz="1200" b="1" dirty="0"/>
                <a:t> 32%</a:t>
              </a:r>
              <a:endParaRPr sz="1200" b="1" dirty="0"/>
            </a:p>
          </p:txBody>
        </p:sp>
        <p:sp>
          <p:nvSpPr>
            <p:cNvPr id="21" name="ALBERGO">
              <a:extLst>
                <a:ext uri="{FF2B5EF4-FFF2-40B4-BE49-F238E27FC236}">
                  <a16:creationId xmlns:a16="http://schemas.microsoft.com/office/drawing/2014/main" id="{367C8111-9D2C-67E2-122C-DE692D8029E9}"/>
                </a:ext>
              </a:extLst>
            </p:cNvPr>
            <p:cNvSpPr txBox="1"/>
            <p:nvPr/>
          </p:nvSpPr>
          <p:spPr>
            <a:xfrm>
              <a:off x="242420" y="771950"/>
              <a:ext cx="1392536" cy="12343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679" tIns="6679" rIns="6679" bIns="6679" numCol="1" anchor="ctr">
              <a:noAutofit/>
            </a:bodyPr>
            <a:lstStyle>
              <a:lvl1pPr algn="l">
                <a:defRPr sz="1100" cap="all" spc="66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it-IT" sz="1200" dirty="0"/>
                <a:t>NEGOZIO DI SURGELATI</a:t>
              </a:r>
              <a:endParaRPr sz="1200" dirty="0"/>
            </a:p>
          </p:txBody>
        </p:sp>
        <p:sp>
          <p:nvSpPr>
            <p:cNvPr id="22" name="consumi (MWh) 260…">
              <a:extLst>
                <a:ext uri="{FF2B5EF4-FFF2-40B4-BE49-F238E27FC236}">
                  <a16:creationId xmlns:a16="http://schemas.microsoft.com/office/drawing/2014/main" id="{7C2B4BE3-9D1A-36EB-8711-71E3D0BAFBA8}"/>
                </a:ext>
              </a:extLst>
            </p:cNvPr>
            <p:cNvSpPr/>
            <p:nvPr/>
          </p:nvSpPr>
          <p:spPr>
            <a:xfrm>
              <a:off x="242421" y="1149715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consumi</a:t>
              </a:r>
              <a:r>
                <a:rPr sz="1200" dirty="0"/>
                <a:t> (MWh) </a:t>
              </a:r>
              <a:r>
                <a:rPr lang="it-IT" sz="1200" b="1" dirty="0"/>
                <a:t>20</a:t>
              </a:r>
              <a:endParaRPr sz="1200" b="1" dirty="0"/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potenza</a:t>
              </a:r>
              <a:r>
                <a:rPr sz="1200" dirty="0"/>
                <a:t> (kW) </a:t>
              </a:r>
              <a:r>
                <a:rPr lang="it-IT" sz="1200" b="1" dirty="0"/>
                <a:t>14</a:t>
              </a:r>
              <a:endParaRPr sz="1200" b="1" dirty="0"/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sz="1200" dirty="0"/>
                <a:t>F1</a:t>
              </a:r>
              <a:r>
                <a:rPr lang="it-IT" sz="1200" b="1" dirty="0"/>
                <a:t> 44% </a:t>
              </a:r>
              <a:r>
                <a:rPr lang="it-IT" sz="1200" dirty="0"/>
                <a:t>F2</a:t>
              </a:r>
              <a:r>
                <a:rPr lang="it-IT" sz="1200" b="1" dirty="0"/>
                <a:t> 24% </a:t>
              </a:r>
              <a:r>
                <a:rPr lang="it-IT" sz="1200" dirty="0"/>
                <a:t>F3</a:t>
              </a:r>
              <a:r>
                <a:rPr lang="it-IT" sz="1200" b="1" dirty="0"/>
                <a:t> 32%</a:t>
              </a:r>
              <a:endParaRPr sz="1200" b="1" dirty="0"/>
            </a:p>
          </p:txBody>
        </p:sp>
        <p:sp>
          <p:nvSpPr>
            <p:cNvPr id="23" name="Rettangolo arrotondato">
              <a:extLst>
                <a:ext uri="{FF2B5EF4-FFF2-40B4-BE49-F238E27FC236}">
                  <a16:creationId xmlns:a16="http://schemas.microsoft.com/office/drawing/2014/main" id="{6417229A-5867-A3D3-20E6-302C8042F4E5}"/>
                </a:ext>
              </a:extLst>
            </p:cNvPr>
            <p:cNvSpPr/>
            <p:nvPr/>
          </p:nvSpPr>
          <p:spPr>
            <a:xfrm>
              <a:off x="0" y="788473"/>
              <a:ext cx="165431" cy="165824"/>
            </a:xfrm>
            <a:prstGeom prst="roundRect">
              <a:avLst>
                <a:gd name="adj" fmla="val 25930"/>
              </a:avLst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24" name="Stella">
              <a:extLst>
                <a:ext uri="{FF2B5EF4-FFF2-40B4-BE49-F238E27FC236}">
                  <a16:creationId xmlns:a16="http://schemas.microsoft.com/office/drawing/2014/main" id="{AB4CFC95-8F91-8F77-437D-46850246D4C1}"/>
                </a:ext>
              </a:extLst>
            </p:cNvPr>
            <p:cNvSpPr/>
            <p:nvPr/>
          </p:nvSpPr>
          <p:spPr>
            <a:xfrm>
              <a:off x="20300" y="812025"/>
              <a:ext cx="124831" cy="1187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25" name="Rettangolo arrotondato">
              <a:extLst>
                <a:ext uri="{FF2B5EF4-FFF2-40B4-BE49-F238E27FC236}">
                  <a16:creationId xmlns:a16="http://schemas.microsoft.com/office/drawing/2014/main" id="{302567F8-9652-235C-85F4-1B8D97EB49EC}"/>
                </a:ext>
              </a:extLst>
            </p:cNvPr>
            <p:cNvSpPr/>
            <p:nvPr/>
          </p:nvSpPr>
          <p:spPr>
            <a:xfrm>
              <a:off x="2048249" y="813612"/>
              <a:ext cx="164433" cy="164822"/>
            </a:xfrm>
            <a:prstGeom prst="roundRect">
              <a:avLst>
                <a:gd name="adj" fmla="val 25930"/>
              </a:avLst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000"/>
            </a:p>
          </p:txBody>
        </p:sp>
        <p:sp>
          <p:nvSpPr>
            <p:cNvPr id="26" name="consumi (MWh) 9…">
              <a:extLst>
                <a:ext uri="{FF2B5EF4-FFF2-40B4-BE49-F238E27FC236}">
                  <a16:creationId xmlns:a16="http://schemas.microsoft.com/office/drawing/2014/main" id="{857C4AB7-45DC-FD7D-A581-BE9229690D66}"/>
                </a:ext>
              </a:extLst>
            </p:cNvPr>
            <p:cNvSpPr/>
            <p:nvPr/>
          </p:nvSpPr>
          <p:spPr>
            <a:xfrm>
              <a:off x="2281933" y="1163197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consumi</a:t>
              </a:r>
              <a:r>
                <a:rPr sz="1200" dirty="0"/>
                <a:t> (MWh) </a:t>
              </a:r>
              <a:r>
                <a:rPr sz="1200" b="1" dirty="0"/>
                <a:t>9</a:t>
              </a:r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potenza</a:t>
              </a:r>
              <a:r>
                <a:rPr sz="1200" dirty="0"/>
                <a:t> (kW) </a:t>
              </a:r>
              <a:r>
                <a:rPr sz="1200" b="1" dirty="0"/>
                <a:t>1</a:t>
              </a:r>
              <a:r>
                <a:rPr lang="it-IT" sz="1200" b="1" dirty="0"/>
                <a:t>4</a:t>
              </a:r>
              <a:endParaRPr sz="1200" b="1" dirty="0"/>
            </a:p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sz="1200" dirty="0"/>
                <a:t>F1</a:t>
              </a:r>
              <a:r>
                <a:rPr lang="it-IT" sz="1200" b="1" dirty="0"/>
                <a:t> 44% </a:t>
              </a:r>
              <a:r>
                <a:rPr lang="it-IT" sz="1200" dirty="0"/>
                <a:t>F2</a:t>
              </a:r>
              <a:r>
                <a:rPr lang="it-IT" sz="1200" b="1" dirty="0"/>
                <a:t> 24% </a:t>
              </a:r>
              <a:r>
                <a:rPr lang="it-IT" sz="1200" dirty="0"/>
                <a:t>F3</a:t>
              </a:r>
              <a:r>
                <a:rPr lang="it-IT" sz="1200" b="1" dirty="0"/>
                <a:t> 32%</a:t>
              </a:r>
              <a:endParaRPr sz="1200" b="1" dirty="0"/>
            </a:p>
          </p:txBody>
        </p:sp>
        <p:sp>
          <p:nvSpPr>
            <p:cNvPr id="27" name="consumi (MWh) 35…">
              <a:extLst>
                <a:ext uri="{FF2B5EF4-FFF2-40B4-BE49-F238E27FC236}">
                  <a16:creationId xmlns:a16="http://schemas.microsoft.com/office/drawing/2014/main" id="{03745B50-9D53-CEFD-3458-453B73B58EA5}"/>
                </a:ext>
              </a:extLst>
            </p:cNvPr>
            <p:cNvSpPr/>
            <p:nvPr/>
          </p:nvSpPr>
          <p:spPr>
            <a:xfrm>
              <a:off x="229721" y="196133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endParaRPr sz="1200" b="1" dirty="0"/>
            </a:p>
          </p:txBody>
        </p:sp>
        <p:sp>
          <p:nvSpPr>
            <p:cNvPr id="28" name="consumi (MWh) 75…">
              <a:extLst>
                <a:ext uri="{FF2B5EF4-FFF2-40B4-BE49-F238E27FC236}">
                  <a16:creationId xmlns:a16="http://schemas.microsoft.com/office/drawing/2014/main" id="{1E58A902-247A-3FFD-9EA2-47D5D55D40E2}"/>
                </a:ext>
              </a:extLst>
            </p:cNvPr>
            <p:cNvSpPr/>
            <p:nvPr/>
          </p:nvSpPr>
          <p:spPr>
            <a:xfrm>
              <a:off x="2279205" y="1960327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679" tIns="6679" rIns="6679" bIns="6679" numCol="1" anchor="ctr">
              <a:spAutoFit/>
            </a:bodyPr>
            <a:lstStyle/>
            <a:p>
              <a:pPr algn="just">
                <a:defRPr sz="1100" b="0" spc="66">
                  <a:latin typeface="Calibri"/>
                  <a:ea typeface="Calibri"/>
                  <a:cs typeface="Calibri"/>
                  <a:sym typeface="Calibri"/>
                </a:defRPr>
              </a:pPr>
              <a:endParaRPr sz="1200" b="1" dirty="0"/>
            </a:p>
          </p:txBody>
        </p: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F1471F1-B422-B373-2404-995BA074322C}"/>
              </a:ext>
            </a:extLst>
          </p:cNvPr>
          <p:cNvSpPr txBox="1"/>
          <p:nvPr/>
        </p:nvSpPr>
        <p:spPr>
          <a:xfrm>
            <a:off x="7368467" y="4385789"/>
            <a:ext cx="4254691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distribuzione in fasce è stata effettuata secondo la logica «standard» del Portale.</a:t>
            </a:r>
          </a:p>
          <a:p>
            <a:pPr algn="just"/>
            <a:r>
              <a:rPr lang="it-IT" dirty="0"/>
              <a:t>Sono state considerate le offerte presenti all’ultima rilevazione del 02 Agosto.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9156470-DF36-0D2A-CAA6-34ED42A1C6FA}"/>
              </a:ext>
            </a:extLst>
          </p:cNvPr>
          <p:cNvSpPr txBox="1"/>
          <p:nvPr/>
        </p:nvSpPr>
        <p:spPr>
          <a:xfrm>
            <a:off x="342465" y="5343437"/>
            <a:ext cx="576516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Sono stati considerati i primi 10 gruppi per vendite totali di energia elettrica le cui offerte erano disponibili sul Portale Offerte ARERA nella città di Genova</a:t>
            </a:r>
          </a:p>
        </p:txBody>
      </p:sp>
    </p:spTree>
    <p:extLst>
      <p:ext uri="{BB962C8B-B14F-4D97-AF65-F5344CB8AC3E}">
        <p14:creationId xmlns:p14="http://schemas.microsoft.com/office/powerpoint/2010/main" val="1409101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3CB987-BE11-D1E3-2827-BD604AFF2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984664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1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8D437B-EA07-9137-5628-FB336C30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BCAD36F-00D8-B658-E99B-AAE39C9A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9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B98C50-5FBB-FED7-4E00-31DAF45B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17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PARRUCCHIERE</a:t>
            </a:r>
          </a:p>
        </p:txBody>
      </p:sp>
      <p:sp>
        <p:nvSpPr>
          <p:cNvPr id="25" name="Insegna barbiere">
            <a:extLst>
              <a:ext uri="{FF2B5EF4-FFF2-40B4-BE49-F238E27FC236}">
                <a16:creationId xmlns:a16="http://schemas.microsoft.com/office/drawing/2014/main" id="{0FB9D6A9-D11A-17E9-5F61-4D61B3D15DA8}"/>
              </a:ext>
            </a:extLst>
          </p:cNvPr>
          <p:cNvSpPr/>
          <p:nvPr/>
        </p:nvSpPr>
        <p:spPr>
          <a:xfrm>
            <a:off x="9200250" y="887097"/>
            <a:ext cx="1502829" cy="481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944" y="0"/>
                  <a:pt x="9251" y="218"/>
                  <a:pt x="9231" y="489"/>
                </a:cubicBezTo>
                <a:lnTo>
                  <a:pt x="8540" y="489"/>
                </a:lnTo>
                <a:cubicBezTo>
                  <a:pt x="5010" y="489"/>
                  <a:pt x="2094" y="1322"/>
                  <a:pt x="1627" y="2404"/>
                </a:cubicBezTo>
                <a:lnTo>
                  <a:pt x="0" y="2404"/>
                </a:lnTo>
                <a:lnTo>
                  <a:pt x="0" y="5023"/>
                </a:lnTo>
                <a:lnTo>
                  <a:pt x="1595" y="5023"/>
                </a:lnTo>
                <a:lnTo>
                  <a:pt x="1595" y="16578"/>
                </a:lnTo>
                <a:lnTo>
                  <a:pt x="0" y="16578"/>
                </a:lnTo>
                <a:lnTo>
                  <a:pt x="0" y="19196"/>
                </a:lnTo>
                <a:lnTo>
                  <a:pt x="1627" y="19196"/>
                </a:lnTo>
                <a:cubicBezTo>
                  <a:pt x="2094" y="20278"/>
                  <a:pt x="5010" y="21111"/>
                  <a:pt x="8540" y="21111"/>
                </a:cubicBezTo>
                <a:lnTo>
                  <a:pt x="9231" y="21111"/>
                </a:lnTo>
                <a:cubicBezTo>
                  <a:pt x="9251" y="21382"/>
                  <a:pt x="9944" y="21600"/>
                  <a:pt x="10800" y="21600"/>
                </a:cubicBezTo>
                <a:cubicBezTo>
                  <a:pt x="11656" y="21600"/>
                  <a:pt x="12354" y="21382"/>
                  <a:pt x="12374" y="21111"/>
                </a:cubicBezTo>
                <a:lnTo>
                  <a:pt x="13066" y="21111"/>
                </a:lnTo>
                <a:cubicBezTo>
                  <a:pt x="16595" y="21111"/>
                  <a:pt x="19511" y="20278"/>
                  <a:pt x="19979" y="19196"/>
                </a:cubicBezTo>
                <a:lnTo>
                  <a:pt x="21600" y="19196"/>
                </a:lnTo>
                <a:lnTo>
                  <a:pt x="21600" y="16578"/>
                </a:lnTo>
                <a:lnTo>
                  <a:pt x="20005" y="16578"/>
                </a:lnTo>
                <a:lnTo>
                  <a:pt x="20005" y="5023"/>
                </a:lnTo>
                <a:lnTo>
                  <a:pt x="21600" y="5023"/>
                </a:lnTo>
                <a:lnTo>
                  <a:pt x="21600" y="2404"/>
                </a:lnTo>
                <a:lnTo>
                  <a:pt x="19979" y="2404"/>
                </a:lnTo>
                <a:cubicBezTo>
                  <a:pt x="19511" y="1322"/>
                  <a:pt x="16595" y="489"/>
                  <a:pt x="13066" y="489"/>
                </a:cubicBezTo>
                <a:lnTo>
                  <a:pt x="12374" y="489"/>
                </a:lnTo>
                <a:cubicBezTo>
                  <a:pt x="12354" y="218"/>
                  <a:pt x="11656" y="0"/>
                  <a:pt x="10800" y="0"/>
                </a:cubicBezTo>
                <a:close/>
                <a:moveTo>
                  <a:pt x="3243" y="5023"/>
                </a:moveTo>
                <a:lnTo>
                  <a:pt x="12749" y="5023"/>
                </a:lnTo>
                <a:lnTo>
                  <a:pt x="3243" y="6529"/>
                </a:lnTo>
                <a:lnTo>
                  <a:pt x="3243" y="5023"/>
                </a:lnTo>
                <a:close/>
                <a:moveTo>
                  <a:pt x="18357" y="5709"/>
                </a:moveTo>
                <a:lnTo>
                  <a:pt x="18357" y="7196"/>
                </a:lnTo>
                <a:lnTo>
                  <a:pt x="3243" y="9590"/>
                </a:lnTo>
                <a:lnTo>
                  <a:pt x="3243" y="8103"/>
                </a:lnTo>
                <a:lnTo>
                  <a:pt x="18357" y="5709"/>
                </a:lnTo>
                <a:close/>
                <a:moveTo>
                  <a:pt x="18357" y="8771"/>
                </a:moveTo>
                <a:lnTo>
                  <a:pt x="18357" y="10347"/>
                </a:lnTo>
                <a:lnTo>
                  <a:pt x="3243" y="12741"/>
                </a:lnTo>
                <a:lnTo>
                  <a:pt x="3243" y="11165"/>
                </a:lnTo>
                <a:lnTo>
                  <a:pt x="18357" y="8771"/>
                </a:lnTo>
                <a:close/>
                <a:moveTo>
                  <a:pt x="18357" y="11921"/>
                </a:moveTo>
                <a:lnTo>
                  <a:pt x="18357" y="13497"/>
                </a:lnTo>
                <a:lnTo>
                  <a:pt x="3243" y="15891"/>
                </a:lnTo>
                <a:lnTo>
                  <a:pt x="3243" y="14315"/>
                </a:lnTo>
                <a:lnTo>
                  <a:pt x="18357" y="11921"/>
                </a:lnTo>
                <a:close/>
                <a:moveTo>
                  <a:pt x="18357" y="15073"/>
                </a:moveTo>
                <a:lnTo>
                  <a:pt x="18357" y="16578"/>
                </a:lnTo>
                <a:lnTo>
                  <a:pt x="8851" y="16578"/>
                </a:lnTo>
                <a:lnTo>
                  <a:pt x="18357" y="1507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780D8B-FEB6-97E2-8C2A-CDDB84BA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D4E483-FFBC-04C9-7A7B-0A7B6E05B8D3}"/>
              </a:ext>
            </a:extLst>
          </p:cNvPr>
          <p:cNvSpPr txBox="1"/>
          <p:nvPr/>
        </p:nvSpPr>
        <p:spPr>
          <a:xfrm>
            <a:off x="1198637" y="861697"/>
            <a:ext cx="66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 10 migliori offerte tra i 10 maggiori fornitori presenti sul mercato a Genova per il profilo «bar»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1198637" y="5863989"/>
            <a:ext cx="518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</p:txBody>
      </p:sp>
      <p:sp>
        <p:nvSpPr>
          <p:cNvPr id="30" name="Caffè">
            <a:extLst>
              <a:ext uri="{FF2B5EF4-FFF2-40B4-BE49-F238E27FC236}">
                <a16:creationId xmlns:a16="http://schemas.microsoft.com/office/drawing/2014/main" id="{CA0DF0B9-1D74-CDB2-6C91-4CABE846D41B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graphicFrame>
        <p:nvGraphicFramePr>
          <p:cNvPr id="31" name="Grafico 30">
            <a:extLst>
              <a:ext uri="{FF2B5EF4-FFF2-40B4-BE49-F238E27FC236}">
                <a16:creationId xmlns:a16="http://schemas.microsoft.com/office/drawing/2014/main" id="{BB442A0E-C6A3-481A-A32E-4F07F3A19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598897"/>
              </p:ext>
            </p:extLst>
          </p:nvPr>
        </p:nvGraphicFramePr>
        <p:xfrm>
          <a:off x="1135137" y="1467275"/>
          <a:ext cx="7192800" cy="44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9E706F3F-FA7C-D199-3B3F-67E176204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81" b="37660"/>
          <a:stretch/>
        </p:blipFill>
        <p:spPr>
          <a:xfrm>
            <a:off x="1198637" y="1435211"/>
            <a:ext cx="7129300" cy="6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4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14758F-057A-BE9A-6F7F-EF925121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22007"/>
            <a:ext cx="79248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8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1678247-2DBC-9C89-1516-E47348DA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6A4324-1CDE-4AC0-432D-43B99CFB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9E8121-F666-88FB-2EE9-71447235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AA97B509-D788-4E6C-B068-C1673E66C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305976"/>
              </p:ext>
            </p:extLst>
          </p:nvPr>
        </p:nvGraphicFramePr>
        <p:xfrm>
          <a:off x="1125724" y="1367161"/>
          <a:ext cx="6770049" cy="449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0" name="Mela">
            <a:extLst>
              <a:ext uri="{FF2B5EF4-FFF2-40B4-BE49-F238E27FC236}">
                <a16:creationId xmlns:a16="http://schemas.microsoft.com/office/drawing/2014/main" id="{38BF321B-8F64-5453-984B-C70615817406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24FC85-9C97-0816-FC94-350579855FAD}"/>
              </a:ext>
            </a:extLst>
          </p:cNvPr>
          <p:cNvSpPr txBox="1"/>
          <p:nvPr/>
        </p:nvSpPr>
        <p:spPr>
          <a:xfrm>
            <a:off x="1198637" y="861697"/>
            <a:ext cx="66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 10 migliori offerte tra i 10 maggiori fornitori presenti sul mercato a Genova per il profilo «ortofrutta»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5C6ED7-3AE6-935D-52C4-A80F49A047D5}"/>
              </a:ext>
            </a:extLst>
          </p:cNvPr>
          <p:cNvSpPr txBox="1"/>
          <p:nvPr/>
        </p:nvSpPr>
        <p:spPr>
          <a:xfrm>
            <a:off x="1198637" y="5863989"/>
            <a:ext cx="518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BD95268-B648-1C3A-57D1-3BBE8C891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41" b="33581"/>
          <a:stretch/>
        </p:blipFill>
        <p:spPr>
          <a:xfrm>
            <a:off x="1125724" y="1490387"/>
            <a:ext cx="6767147" cy="7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86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DF95B0-B18E-CA8D-E506-6CE09527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80465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47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204C8E-F24C-EA4E-D7F4-83FC39048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896277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57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9543F5-54D4-3566-86A4-68450A53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22995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9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D00251-0FFC-B1F6-B145-5CA33D01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6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4D53894-E126-4F5B-E73F-CDFF6E09A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88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BAR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5" name="Caffè">
            <a:extLst>
              <a:ext uri="{FF2B5EF4-FFF2-40B4-BE49-F238E27FC236}">
                <a16:creationId xmlns:a16="http://schemas.microsoft.com/office/drawing/2014/main" id="{250E1A57-E9A5-C17F-D253-AB8FFCC1CCD2}"/>
              </a:ext>
            </a:extLst>
          </p:cNvPr>
          <p:cNvSpPr/>
          <p:nvPr/>
        </p:nvSpPr>
        <p:spPr>
          <a:xfrm>
            <a:off x="8343900" y="2287372"/>
            <a:ext cx="3733021" cy="228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3632" y="0"/>
                </a:moveTo>
                <a:cubicBezTo>
                  <a:pt x="3310" y="0"/>
                  <a:pt x="3052" y="422"/>
                  <a:pt x="3063" y="933"/>
                </a:cubicBezTo>
                <a:cubicBezTo>
                  <a:pt x="3133" y="4055"/>
                  <a:pt x="3513" y="14136"/>
                  <a:pt x="5539" y="17628"/>
                </a:cubicBezTo>
                <a:lnTo>
                  <a:pt x="193" y="17628"/>
                </a:lnTo>
                <a:cubicBezTo>
                  <a:pt x="25" y="17628"/>
                  <a:pt x="-45" y="17817"/>
                  <a:pt x="30" y="18055"/>
                </a:cubicBezTo>
                <a:cubicBezTo>
                  <a:pt x="392" y="19213"/>
                  <a:pt x="2458" y="21600"/>
                  <a:pt x="4710" y="21600"/>
                </a:cubicBezTo>
                <a:cubicBezTo>
                  <a:pt x="6340" y="21600"/>
                  <a:pt x="15171" y="21600"/>
                  <a:pt x="16800" y="21600"/>
                </a:cubicBezTo>
                <a:cubicBezTo>
                  <a:pt x="19052" y="21600"/>
                  <a:pt x="21118" y="19213"/>
                  <a:pt x="21480" y="18055"/>
                </a:cubicBezTo>
                <a:cubicBezTo>
                  <a:pt x="21555" y="17817"/>
                  <a:pt x="21485" y="17628"/>
                  <a:pt x="21317" y="17628"/>
                </a:cubicBezTo>
                <a:lnTo>
                  <a:pt x="15393" y="17628"/>
                </a:lnTo>
                <a:cubicBezTo>
                  <a:pt x="15657" y="17172"/>
                  <a:pt x="15893" y="16606"/>
                  <a:pt x="16104" y="15957"/>
                </a:cubicBezTo>
                <a:cubicBezTo>
                  <a:pt x="16236" y="15552"/>
                  <a:pt x="16495" y="15291"/>
                  <a:pt x="16782" y="15291"/>
                </a:cubicBezTo>
                <a:lnTo>
                  <a:pt x="17640" y="15291"/>
                </a:lnTo>
                <a:cubicBezTo>
                  <a:pt x="20190" y="15291"/>
                  <a:pt x="21524" y="11448"/>
                  <a:pt x="21524" y="7654"/>
                </a:cubicBezTo>
                <a:cubicBezTo>
                  <a:pt x="21524" y="4558"/>
                  <a:pt x="20609" y="2922"/>
                  <a:pt x="18877" y="2922"/>
                </a:cubicBezTo>
                <a:lnTo>
                  <a:pt x="18225" y="2922"/>
                </a:lnTo>
                <a:cubicBezTo>
                  <a:pt x="17999" y="2922"/>
                  <a:pt x="17819" y="2620"/>
                  <a:pt x="17831" y="2262"/>
                </a:cubicBezTo>
                <a:cubicBezTo>
                  <a:pt x="17850" y="1741"/>
                  <a:pt x="17860" y="1291"/>
                  <a:pt x="17868" y="933"/>
                </a:cubicBezTo>
                <a:cubicBezTo>
                  <a:pt x="17880" y="422"/>
                  <a:pt x="17623" y="0"/>
                  <a:pt x="17302" y="0"/>
                </a:cubicBezTo>
                <a:lnTo>
                  <a:pt x="3632" y="0"/>
                </a:lnTo>
                <a:close/>
                <a:moveTo>
                  <a:pt x="18465" y="4660"/>
                </a:moveTo>
                <a:lnTo>
                  <a:pt x="18877" y="4660"/>
                </a:lnTo>
                <a:cubicBezTo>
                  <a:pt x="19810" y="4660"/>
                  <a:pt x="20431" y="5169"/>
                  <a:pt x="20431" y="7654"/>
                </a:cubicBezTo>
                <a:cubicBezTo>
                  <a:pt x="20431" y="10024"/>
                  <a:pt x="19688" y="13553"/>
                  <a:pt x="17640" y="13553"/>
                </a:cubicBezTo>
                <a:lnTo>
                  <a:pt x="17403" y="13553"/>
                </a:lnTo>
                <a:cubicBezTo>
                  <a:pt x="17062" y="13553"/>
                  <a:pt x="16817" y="13039"/>
                  <a:pt x="16906" y="12516"/>
                </a:cubicBezTo>
                <a:cubicBezTo>
                  <a:pt x="17276" y="10356"/>
                  <a:pt x="17506" y="7951"/>
                  <a:pt x="17650" y="5830"/>
                </a:cubicBezTo>
                <a:cubicBezTo>
                  <a:pt x="17695" y="5166"/>
                  <a:pt x="18045" y="4660"/>
                  <a:pt x="18465" y="466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98B8C6-FC6B-5855-E7E4-5B4202C3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4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NEGOZIO DI SURGELATI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D4E483-FFBC-04C9-7A7B-0A7B6E05B8D3}"/>
              </a:ext>
            </a:extLst>
          </p:cNvPr>
          <p:cNvSpPr txBox="1"/>
          <p:nvPr/>
        </p:nvSpPr>
        <p:spPr>
          <a:xfrm>
            <a:off x="1198637" y="861697"/>
            <a:ext cx="66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Le 10 migliori offerte tra i 10 maggiori fornitori presenti sul mercato a Genova per il profilo «negozio di surgelati»</a:t>
            </a:r>
          </a:p>
        </p:txBody>
      </p:sp>
      <p:pic>
        <p:nvPicPr>
          <p:cNvPr id="5" name="Immagine 4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927D86BB-D6D9-0977-C190-C4DFBA8F68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1198637" y="5863989"/>
            <a:ext cx="5182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30236687-F622-46A8-B020-43A6B6ED7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779644"/>
              </p:ext>
            </p:extLst>
          </p:nvPr>
        </p:nvGraphicFramePr>
        <p:xfrm>
          <a:off x="1198638" y="1695136"/>
          <a:ext cx="6942186" cy="416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7FE91B7D-D612-0417-BB5D-C70D507E4F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439" b="37087"/>
          <a:stretch/>
        </p:blipFill>
        <p:spPr>
          <a:xfrm>
            <a:off x="1201784" y="1527434"/>
            <a:ext cx="693903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96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8B7A00-2E3C-6DBC-69DE-4BFB3545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848832"/>
            <a:ext cx="7924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4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C6553A0-D501-3736-5BC6-56958186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987717"/>
            <a:ext cx="7924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9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755E6D5-DEB4-764F-1E28-2706CA7E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987717"/>
            <a:ext cx="7924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3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418557-17C8-A2E1-0A70-00BF5D932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22007"/>
            <a:ext cx="79248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6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A9B7830-E6C6-76D7-551E-4C21BE5B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6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593FD1B-EDFF-F9C2-A1EB-CF217D0B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74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D54BD5A-7D82-363D-E997-B953B8944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1061572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25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DC2BCC2-0C77-BBB7-B231-E75F2F5A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39B69DD-778F-3DAE-83B3-17D098FC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57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64A26AF-2AFF-7E37-7A37-BCF08264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986790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1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>
                <a:latin typeface="Arial" charset="0"/>
                <a:cs typeface="Arial" charset="0"/>
              </a:rPr>
              <a:t>NEGOZIO DI SURGELATI</a:t>
            </a:r>
            <a:endParaRPr lang="it-IT" altLang="it-IT" sz="2400" b="1" dirty="0">
              <a:latin typeface="Arial" charset="0"/>
              <a:cs typeface="Arial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  <a:endParaRPr lang="it-IT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 descr="Immagine che contiene silhouette, cielo notturno&#10;&#10;Descrizione generata automaticamente">
            <a:extLst>
              <a:ext uri="{FF2B5EF4-FFF2-40B4-BE49-F238E27FC236}">
                <a16:creationId xmlns:a16="http://schemas.microsoft.com/office/drawing/2014/main" id="{DCB714BC-0C2C-B752-701D-D09BF0CA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211618" y="2463800"/>
            <a:ext cx="2112318" cy="21123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F301FCA-23AA-9F24-0FC4-A7316F1AD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4" y="1061572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3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>
            <a:extLst>
              <a:ext uri="{FF2B5EF4-FFF2-40B4-BE49-F238E27FC236}">
                <a16:creationId xmlns:a16="http://schemas.microsoft.com/office/drawing/2014/main" id="{B23E37C9-5D22-4CA7-9AD8-C83A3631138F}"/>
              </a:ext>
            </a:extLst>
          </p:cNvPr>
          <p:cNvSpPr txBox="1">
            <a:spLocks noChangeArrowheads="1"/>
          </p:cNvSpPr>
          <p:nvPr/>
        </p:nvSpPr>
        <p:spPr>
          <a:xfrm>
            <a:off x="414865" y="3433"/>
            <a:ext cx="1135489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000" b="1" dirty="0">
                <a:latin typeface="Arial" charset="0"/>
                <a:cs typeface="Arial" charset="0"/>
              </a:rPr>
              <a:t>NOTA METODOLOGICA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C4B923-C241-4C36-BD7E-5218B448B754}"/>
              </a:ext>
            </a:extLst>
          </p:cNvPr>
          <p:cNvSpPr txBox="1"/>
          <p:nvPr/>
        </p:nvSpPr>
        <p:spPr>
          <a:xfrm>
            <a:off x="578840" y="956345"/>
            <a:ext cx="111909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Il portale offerte luce e gas (ARERA) è stato interrogato il 2 Agosto 2022, ottenendo le singole offerte presenti sul mercato libero e caricate sul portale. Le offerte considerate nel presente studio devono quindi considerarsi attive al momento dell’estrazione dei dati;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Sono stati definiti 4 profili tipo di imprese;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La suddivisione del consumo nelle tre fasce (F1, F2 ed F3) è stata effettuata secondo la logica standardizzata del Portale (44%, 24% e 32%);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L’analisi è stata effettuata sul capoluogo di provincia di Genova, e in seguito sui capoluoghi di Regione italiani. Non sono state riscontrate tariffe territoriali presenti in Liguria ma non presenti sul resto del territorio;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Ai fini delle analisi sono stati selezionati i 10 fornitori con le maggiori quote di mercato nazionali (fonte ARERA) presenti in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Liguria</a:t>
            </a:r>
            <a:r>
              <a:rPr lang="it-IT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La spesa annua è stata calcolata al lordo di eventuali sconti </a:t>
            </a:r>
            <a:r>
              <a:rPr lang="it-IT" i="1" dirty="0">
                <a:latin typeface="Segoe UI" panose="020B0502040204020203" pitchFamily="34" charset="0"/>
                <a:cs typeface="Segoe UI" panose="020B0502040204020203" pitchFamily="34" charset="0"/>
              </a:rPr>
              <a:t>una tantum </a:t>
            </a:r>
            <a:r>
              <a:rPr lang="it-IT" dirty="0">
                <a:latin typeface="Segoe UI" panose="020B0502040204020203" pitchFamily="34" charset="0"/>
                <a:cs typeface="Segoe UI" panose="020B0502040204020203" pitchFamily="34" charset="0"/>
              </a:rPr>
              <a:t>applicati dal fornitore.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94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A0EBAE-ABC1-3081-689E-97300EA9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D8ED958-22D6-8DAE-F0A6-8AC744D3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895437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3433911-D018-51A9-478D-4B8B00FD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896277"/>
            <a:ext cx="7924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0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22840A-35FC-650C-5160-58CB6FB09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079157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1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>
            <a:extLst>
              <a:ext uri="{FF2B5EF4-FFF2-40B4-BE49-F238E27FC236}">
                <a16:creationId xmlns:a16="http://schemas.microsoft.com/office/drawing/2014/main" id="{AC6E5FE2-8766-415F-2E9D-1417E863C94C}"/>
              </a:ext>
            </a:extLst>
          </p:cNvPr>
          <p:cNvSpPr txBox="1">
            <a:spLocks noChangeArrowheads="1"/>
          </p:cNvSpPr>
          <p:nvPr/>
        </p:nvSpPr>
        <p:spPr>
          <a:xfrm>
            <a:off x="414864" y="3433"/>
            <a:ext cx="1150965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>
                <a:latin typeface="Arial" charset="0"/>
                <a:cs typeface="Arial" charset="0"/>
              </a:rPr>
              <a:t>ORTOFRUTTA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3B75CF6-1A0E-C9CE-0549-9EFDC9ACE251}"/>
              </a:ext>
            </a:extLst>
          </p:cNvPr>
          <p:cNvSpPr txBox="1"/>
          <p:nvPr/>
        </p:nvSpPr>
        <p:spPr>
          <a:xfrm>
            <a:off x="709540" y="5515302"/>
            <a:ext cx="51829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elaborazione REF Ricerche su dati Portale Offerte ARERA</a:t>
            </a:r>
          </a:p>
          <a:p>
            <a:endParaRPr lang="it-I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Estrazione dati effettuata il 02 Agosto 2022</a:t>
            </a:r>
          </a:p>
        </p:txBody>
      </p:sp>
      <p:sp>
        <p:nvSpPr>
          <p:cNvPr id="7" name="Mela">
            <a:extLst>
              <a:ext uri="{FF2B5EF4-FFF2-40B4-BE49-F238E27FC236}">
                <a16:creationId xmlns:a16="http://schemas.microsoft.com/office/drawing/2014/main" id="{F5B79D63-AE92-1A21-47F0-BED209BDCDF1}"/>
              </a:ext>
            </a:extLst>
          </p:cNvPr>
          <p:cNvSpPr/>
          <p:nvPr/>
        </p:nvSpPr>
        <p:spPr>
          <a:xfrm>
            <a:off x="8442328" y="1189116"/>
            <a:ext cx="3482193" cy="404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163216-BB85-6734-596B-E6DC8E86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4" y="1189116"/>
            <a:ext cx="79248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3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21392</TotalTime>
  <Words>1209</Words>
  <Application>Microsoft Office PowerPoint</Application>
  <PresentationFormat>Widescreen</PresentationFormat>
  <Paragraphs>209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Segoe UI</vt:lpstr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Filippo Galimberti</cp:lastModifiedBy>
  <cp:revision>1263</cp:revision>
  <cp:lastPrinted>2019-11-29T15:08:36Z</cp:lastPrinted>
  <dcterms:created xsi:type="dcterms:W3CDTF">2018-06-07T20:29:17Z</dcterms:created>
  <dcterms:modified xsi:type="dcterms:W3CDTF">2022-08-05T08:02:28Z</dcterms:modified>
</cp:coreProperties>
</file>