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77" r:id="rId4"/>
    <p:sldMasterId id="2147493493" r:id="rId5"/>
    <p:sldMasterId id="2147493516" r:id="rId6"/>
  </p:sldMasterIdLst>
  <p:notesMasterIdLst>
    <p:notesMasterId r:id="rId27"/>
  </p:notesMasterIdLst>
  <p:sldIdLst>
    <p:sldId id="1108" r:id="rId7"/>
    <p:sldId id="1570" r:id="rId8"/>
    <p:sldId id="1080" r:id="rId9"/>
    <p:sldId id="1581" r:id="rId10"/>
    <p:sldId id="1580" r:id="rId11"/>
    <p:sldId id="1583" r:id="rId12"/>
    <p:sldId id="1582" r:id="rId13"/>
    <p:sldId id="1584" r:id="rId14"/>
    <p:sldId id="1597" r:id="rId15"/>
    <p:sldId id="1598" r:id="rId16"/>
    <p:sldId id="1588" r:id="rId17"/>
    <p:sldId id="1599" r:id="rId18"/>
    <p:sldId id="1592" r:id="rId19"/>
    <p:sldId id="1596" r:id="rId20"/>
    <p:sldId id="1585" r:id="rId21"/>
    <p:sldId id="1576" r:id="rId22"/>
    <p:sldId id="1586" r:id="rId23"/>
    <p:sldId id="1587" r:id="rId24"/>
    <p:sldId id="1601" r:id="rId25"/>
    <p:sldId id="1572"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3">
          <p15:clr>
            <a:srgbClr val="A4A3A4"/>
          </p15:clr>
        </p15:guide>
        <p15:guide id="2" pos="5579" userDrawn="1">
          <p15:clr>
            <a:srgbClr val="A4A3A4"/>
          </p15:clr>
        </p15:guide>
        <p15:guide id="3" pos="1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a VIOLA" initials="L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13294B"/>
    <a:srgbClr val="0076A5"/>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26087" autoAdjust="0"/>
  </p:normalViewPr>
  <p:slideViewPr>
    <p:cSldViewPr snapToGrid="0">
      <p:cViewPr varScale="1">
        <p:scale>
          <a:sx n="39" d="100"/>
          <a:sy n="39" d="100"/>
        </p:scale>
        <p:origin x="3684" y="42"/>
      </p:cViewPr>
      <p:guideLst>
        <p:guide orient="horz" pos="533"/>
        <p:guide pos="5579"/>
        <p:guide pos="15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1A8C79-9E31-48D9-A7A0-64AEED56E809}" type="datetimeFigureOut">
              <a:rPr lang="it-IT" smtClean="0"/>
              <a:t>14/07/2022</a:t>
            </a:fld>
            <a:endParaRPr lang="it-I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016535-3E17-4C54-9E02-B10583B2FB93}" type="slidenum">
              <a:rPr lang="it-IT" smtClean="0"/>
              <a:t>‹#›</a:t>
            </a:fld>
            <a:endParaRPr lang="it-IT"/>
          </a:p>
        </p:txBody>
      </p:sp>
    </p:spTree>
    <p:extLst>
      <p:ext uri="{BB962C8B-B14F-4D97-AF65-F5344CB8AC3E}">
        <p14:creationId xmlns:p14="http://schemas.microsoft.com/office/powerpoint/2010/main" val="2733608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2</a:t>
            </a:fld>
            <a:endParaRPr lang="it-IT"/>
          </a:p>
        </p:txBody>
      </p:sp>
    </p:spTree>
    <p:extLst>
      <p:ext uri="{BB962C8B-B14F-4D97-AF65-F5344CB8AC3E}">
        <p14:creationId xmlns:p14="http://schemas.microsoft.com/office/powerpoint/2010/main" val="1953353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1" dirty="0">
              <a:highlight>
                <a:srgbClr val="00FF00"/>
              </a:highlight>
            </a:endParaRPr>
          </a:p>
        </p:txBody>
      </p:sp>
      <p:sp>
        <p:nvSpPr>
          <p:cNvPr id="4" name="Slide Number Placeholder 3"/>
          <p:cNvSpPr>
            <a:spLocks noGrp="1"/>
          </p:cNvSpPr>
          <p:nvPr>
            <p:ph type="sldNum" sz="quarter" idx="5"/>
          </p:nvPr>
        </p:nvSpPr>
        <p:spPr/>
        <p:txBody>
          <a:bodyPr/>
          <a:lstStyle/>
          <a:p>
            <a:fld id="{3D016535-3E17-4C54-9E02-B10583B2FB93}" type="slidenum">
              <a:rPr lang="it-IT" smtClean="0"/>
              <a:t>11</a:t>
            </a:fld>
            <a:endParaRPr lang="it-IT"/>
          </a:p>
        </p:txBody>
      </p:sp>
    </p:spTree>
    <p:extLst>
      <p:ext uri="{BB962C8B-B14F-4D97-AF65-F5344CB8AC3E}">
        <p14:creationId xmlns:p14="http://schemas.microsoft.com/office/powerpoint/2010/main" val="3225381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D016535-3E17-4C54-9E02-B10583B2FB93}" type="slidenum">
              <a:rPr lang="it-IT" smtClean="0"/>
              <a:t>12</a:t>
            </a:fld>
            <a:endParaRPr lang="it-IT"/>
          </a:p>
        </p:txBody>
      </p:sp>
    </p:spTree>
    <p:extLst>
      <p:ext uri="{BB962C8B-B14F-4D97-AF65-F5344CB8AC3E}">
        <p14:creationId xmlns:p14="http://schemas.microsoft.com/office/powerpoint/2010/main" val="1732224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D016535-3E17-4C54-9E02-B10583B2FB93}" type="slidenum">
              <a:rPr lang="it-IT" smtClean="0"/>
              <a:t>13</a:t>
            </a:fld>
            <a:endParaRPr lang="it-IT"/>
          </a:p>
        </p:txBody>
      </p:sp>
    </p:spTree>
    <p:extLst>
      <p:ext uri="{BB962C8B-B14F-4D97-AF65-F5344CB8AC3E}">
        <p14:creationId xmlns:p14="http://schemas.microsoft.com/office/powerpoint/2010/main" val="79514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3D016535-3E17-4C54-9E02-B10583B2FB93}" type="slidenum">
              <a:rPr lang="it-IT" smtClean="0"/>
              <a:t>14</a:t>
            </a:fld>
            <a:endParaRPr lang="it-IT"/>
          </a:p>
        </p:txBody>
      </p:sp>
    </p:spTree>
    <p:extLst>
      <p:ext uri="{BB962C8B-B14F-4D97-AF65-F5344CB8AC3E}">
        <p14:creationId xmlns:p14="http://schemas.microsoft.com/office/powerpoint/2010/main" val="1542366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15</a:t>
            </a:fld>
            <a:endParaRPr lang="it-IT"/>
          </a:p>
        </p:txBody>
      </p:sp>
    </p:spTree>
    <p:extLst>
      <p:ext uri="{BB962C8B-B14F-4D97-AF65-F5344CB8AC3E}">
        <p14:creationId xmlns:p14="http://schemas.microsoft.com/office/powerpoint/2010/main" val="1364813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latin typeface="Montserrat"/>
              </a:rPr>
              <a:t> </a:t>
            </a:r>
          </a:p>
          <a:p>
            <a:pPr marL="0" indent="0">
              <a:buNone/>
            </a:pPr>
            <a:endParaRPr lang="en-US" dirty="0">
              <a:latin typeface="Montserrat"/>
            </a:endParaRPr>
          </a:p>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16</a:t>
            </a:fld>
            <a:endParaRPr lang="it-IT"/>
          </a:p>
        </p:txBody>
      </p:sp>
    </p:spTree>
    <p:extLst>
      <p:ext uri="{BB962C8B-B14F-4D97-AF65-F5344CB8AC3E}">
        <p14:creationId xmlns:p14="http://schemas.microsoft.com/office/powerpoint/2010/main" val="158099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17</a:t>
            </a:fld>
            <a:endParaRPr lang="it-IT"/>
          </a:p>
        </p:txBody>
      </p:sp>
    </p:spTree>
    <p:extLst>
      <p:ext uri="{BB962C8B-B14F-4D97-AF65-F5344CB8AC3E}">
        <p14:creationId xmlns:p14="http://schemas.microsoft.com/office/powerpoint/2010/main" val="2649529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18</a:t>
            </a:fld>
            <a:endParaRPr lang="it-IT"/>
          </a:p>
        </p:txBody>
      </p:sp>
    </p:spTree>
    <p:extLst>
      <p:ext uri="{BB962C8B-B14F-4D97-AF65-F5344CB8AC3E}">
        <p14:creationId xmlns:p14="http://schemas.microsoft.com/office/powerpoint/2010/main" val="2943485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19</a:t>
            </a:fld>
            <a:endParaRPr lang="it-IT"/>
          </a:p>
        </p:txBody>
      </p:sp>
    </p:spTree>
    <p:extLst>
      <p:ext uri="{BB962C8B-B14F-4D97-AF65-F5344CB8AC3E}">
        <p14:creationId xmlns:p14="http://schemas.microsoft.com/office/powerpoint/2010/main" val="2593704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10"/>
          </p:nvPr>
        </p:nvSpPr>
        <p:spPr/>
        <p:txBody>
          <a:bodyPr/>
          <a:lstStyle/>
          <a:p>
            <a:fld id="{3D016535-3E17-4C54-9E02-B10583B2FB93}" type="slidenum">
              <a:rPr lang="it-IT" smtClean="0"/>
              <a:t>20</a:t>
            </a:fld>
            <a:endParaRPr lang="it-IT"/>
          </a:p>
        </p:txBody>
      </p:sp>
    </p:spTree>
    <p:extLst>
      <p:ext uri="{BB962C8B-B14F-4D97-AF65-F5344CB8AC3E}">
        <p14:creationId xmlns:p14="http://schemas.microsoft.com/office/powerpoint/2010/main" val="4190194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D016535-3E17-4C54-9E02-B10583B2FB93}" type="slidenum">
              <a:rPr lang="it-IT" smtClean="0"/>
              <a:t>3</a:t>
            </a:fld>
            <a:endParaRPr lang="it-IT"/>
          </a:p>
        </p:txBody>
      </p:sp>
    </p:spTree>
    <p:extLst>
      <p:ext uri="{BB962C8B-B14F-4D97-AF65-F5344CB8AC3E}">
        <p14:creationId xmlns:p14="http://schemas.microsoft.com/office/powerpoint/2010/main" val="1797263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4</a:t>
            </a:fld>
            <a:endParaRPr lang="it-IT"/>
          </a:p>
        </p:txBody>
      </p:sp>
    </p:spTree>
    <p:extLst>
      <p:ext uri="{BB962C8B-B14F-4D97-AF65-F5344CB8AC3E}">
        <p14:creationId xmlns:p14="http://schemas.microsoft.com/office/powerpoint/2010/main" val="4153803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5</a:t>
            </a:fld>
            <a:endParaRPr lang="it-IT"/>
          </a:p>
        </p:txBody>
      </p:sp>
    </p:spTree>
    <p:extLst>
      <p:ext uri="{BB962C8B-B14F-4D97-AF65-F5344CB8AC3E}">
        <p14:creationId xmlns:p14="http://schemas.microsoft.com/office/powerpoint/2010/main" val="1390611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6</a:t>
            </a:fld>
            <a:endParaRPr lang="it-IT"/>
          </a:p>
        </p:txBody>
      </p:sp>
    </p:spTree>
    <p:extLst>
      <p:ext uri="{BB962C8B-B14F-4D97-AF65-F5344CB8AC3E}">
        <p14:creationId xmlns:p14="http://schemas.microsoft.com/office/powerpoint/2010/main" val="303278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pPr>
                  <a:buFont typeface="Wingdings" panose="05000000000000000000" pitchFamily="2" charset="2"/>
                  <a:buNone/>
                </a:pPr>
                <a:endParaRPr lang="en-US" sz="1200" dirty="0">
                  <a:latin typeface="Montserrat Light" panose="00000400000000000000" pitchFamily="2" charset="0"/>
                </a:endParaRPr>
              </a:p>
              <a:p>
                <a:endParaRPr lang="it-IT" dirty="0"/>
              </a:p>
            </p:txBody>
          </p:sp>
        </mc:Choice>
        <mc:Fallback xmlns="">
          <p:sp>
            <p:nvSpPr>
              <p:cNvPr id="3" name="Notes Placeholder 2"/>
              <p:cNvSpPr>
                <a:spLocks noGrp="1"/>
              </p:cNvSpPr>
              <p:nvPr>
                <p:ph type="body" idx="1"/>
              </p:nvPr>
            </p:nvSpPr>
            <p:spPr/>
            <p:txBody>
              <a:bodyPr/>
              <a:lstStyle/>
              <a:p>
                <a:r>
                  <a:rPr lang="it-IT" sz="1200" b="0" kern="1200" dirty="0">
                    <a:solidFill>
                      <a:schemeClr val="dk1"/>
                    </a:solidFill>
                    <a:latin typeface="Montserrat Light" panose="00000400000000000000" pitchFamily="2" charset="0"/>
                    <a:ea typeface="+mn-ea"/>
                    <a:cs typeface="+mn-cs"/>
                  </a:rPr>
                  <a:t>Thanks to </a:t>
                </a:r>
                <a:r>
                  <a:rPr lang="it-IT" sz="1200" b="0" kern="1200" dirty="0" err="1">
                    <a:solidFill>
                      <a:schemeClr val="dk1"/>
                    </a:solidFill>
                    <a:latin typeface="Montserrat Light" panose="00000400000000000000" pitchFamily="2" charset="0"/>
                    <a:ea typeface="+mn-ea"/>
                    <a:cs typeface="+mn-cs"/>
                  </a:rPr>
                  <a:t>this</a:t>
                </a:r>
                <a:r>
                  <a:rPr lang="it-IT" sz="1200" b="0"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module</a:t>
                </a:r>
                <a:r>
                  <a:rPr lang="it-IT" sz="1200" b="0"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it</a:t>
                </a:r>
                <a:r>
                  <a:rPr lang="it-IT" sz="1200" b="0"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is</a:t>
                </a:r>
                <a:r>
                  <a:rPr lang="it-IT" sz="1200" b="0"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possible</a:t>
                </a:r>
                <a:r>
                  <a:rPr lang="it-IT" sz="1200" b="0" kern="1200" dirty="0">
                    <a:solidFill>
                      <a:schemeClr val="dk1"/>
                    </a:solidFill>
                    <a:latin typeface="Montserrat Light" panose="00000400000000000000" pitchFamily="2" charset="0"/>
                    <a:ea typeface="+mn-ea"/>
                    <a:cs typeface="+mn-cs"/>
                  </a:rPr>
                  <a:t> to </a:t>
                </a:r>
                <a:r>
                  <a:rPr lang="it-IT" sz="1200" b="1" kern="1200" dirty="0">
                    <a:solidFill>
                      <a:schemeClr val="dk1"/>
                    </a:solidFill>
                    <a:latin typeface="Montserrat Light" panose="00000400000000000000" pitchFamily="2" charset="0"/>
                    <a:ea typeface="+mn-ea"/>
                    <a:cs typeface="+mn-cs"/>
                  </a:rPr>
                  <a:t>use </a:t>
                </a:r>
                <a:r>
                  <a:rPr lang="it-IT" sz="1200" b="1" kern="1200" dirty="0" err="1">
                    <a:solidFill>
                      <a:schemeClr val="dk1"/>
                    </a:solidFill>
                    <a:latin typeface="Montserrat Light" panose="00000400000000000000" pitchFamily="2" charset="0"/>
                    <a:ea typeface="+mn-ea"/>
                    <a:cs typeface="+mn-cs"/>
                  </a:rPr>
                  <a:t>actively</a:t>
                </a:r>
                <a:r>
                  <a:rPr lang="it-IT" sz="1200" b="1"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also</a:t>
                </a:r>
                <a:r>
                  <a:rPr lang="it-IT" sz="1200" b="0" kern="1200" dirty="0">
                    <a:solidFill>
                      <a:schemeClr val="dk1"/>
                    </a:solidFill>
                    <a:latin typeface="Montserrat Light" panose="00000400000000000000" pitchFamily="2" charset="0"/>
                    <a:ea typeface="+mn-ea"/>
                    <a:cs typeface="+mn-cs"/>
                  </a:rPr>
                  <a:t> the </a:t>
                </a:r>
                <a:r>
                  <a:rPr lang="it-IT" sz="1200" b="1" kern="1200" dirty="0" err="1">
                    <a:solidFill>
                      <a:schemeClr val="dk1"/>
                    </a:solidFill>
                    <a:latin typeface="Montserrat Light" panose="00000400000000000000" pitchFamily="2" charset="0"/>
                    <a:ea typeface="+mn-ea"/>
                    <a:cs typeface="+mn-cs"/>
                  </a:rPr>
                  <a:t>glazed</a:t>
                </a:r>
                <a:r>
                  <a:rPr lang="it-IT" sz="1200" b="1" kern="1200" dirty="0">
                    <a:solidFill>
                      <a:schemeClr val="dk1"/>
                    </a:solidFill>
                    <a:latin typeface="Montserrat Light" panose="00000400000000000000" pitchFamily="2" charset="0"/>
                    <a:ea typeface="+mn-ea"/>
                    <a:cs typeface="+mn-cs"/>
                  </a:rPr>
                  <a:t> parts </a:t>
                </a:r>
                <a:r>
                  <a:rPr lang="it-IT" sz="1200" b="0" kern="1200" dirty="0">
                    <a:solidFill>
                      <a:schemeClr val="dk1"/>
                    </a:solidFill>
                    <a:latin typeface="Montserrat Light" panose="00000400000000000000" pitchFamily="2" charset="0"/>
                    <a:ea typeface="+mn-ea"/>
                    <a:cs typeface="+mn-cs"/>
                  </a:rPr>
                  <a:t>of an </a:t>
                </a:r>
                <a:r>
                  <a:rPr lang="it-IT" sz="1200" b="1" kern="1200" dirty="0" err="1">
                    <a:solidFill>
                      <a:schemeClr val="dk1"/>
                    </a:solidFill>
                    <a:latin typeface="Montserrat Light" panose="00000400000000000000" pitchFamily="2" charset="0"/>
                    <a:ea typeface="+mn-ea"/>
                    <a:cs typeface="+mn-cs"/>
                  </a:rPr>
                  <a:t>envelope</a:t>
                </a:r>
                <a:r>
                  <a:rPr lang="it-IT" sz="1200" b="0" kern="1200" dirty="0">
                    <a:solidFill>
                      <a:schemeClr val="dk1"/>
                    </a:solidFill>
                    <a:latin typeface="Montserrat Light" panose="00000400000000000000" pitchFamily="2" charset="0"/>
                    <a:ea typeface="+mn-ea"/>
                    <a:cs typeface="+mn-cs"/>
                  </a:rPr>
                  <a:t>. In case of </a:t>
                </a:r>
                <a:r>
                  <a:rPr lang="it-IT" sz="1200" b="0" kern="1200" dirty="0" err="1">
                    <a:solidFill>
                      <a:schemeClr val="dk1"/>
                    </a:solidFill>
                    <a:latin typeface="Montserrat Light" panose="00000400000000000000" pitchFamily="2" charset="0"/>
                    <a:ea typeface="+mn-ea"/>
                    <a:cs typeface="+mn-cs"/>
                  </a:rPr>
                  <a:t>renovation</a:t>
                </a:r>
                <a:r>
                  <a:rPr lang="it-IT" sz="1200" b="0" kern="1200" dirty="0">
                    <a:solidFill>
                      <a:schemeClr val="dk1"/>
                    </a:solidFill>
                    <a:latin typeface="Montserrat Light" panose="00000400000000000000" pitchFamily="2" charset="0"/>
                    <a:ea typeface="+mn-ea"/>
                    <a:cs typeface="+mn-cs"/>
                  </a:rPr>
                  <a:t> the building energy </a:t>
                </a:r>
                <a:r>
                  <a:rPr lang="it-IT" sz="1200" b="0" kern="1200" dirty="0" err="1">
                    <a:solidFill>
                      <a:schemeClr val="dk1"/>
                    </a:solidFill>
                    <a:latin typeface="Montserrat Light" panose="00000400000000000000" pitchFamily="2" charset="0"/>
                    <a:ea typeface="+mn-ea"/>
                    <a:cs typeface="+mn-cs"/>
                  </a:rPr>
                  <a:t>consumptions</a:t>
                </a:r>
                <a:r>
                  <a:rPr lang="it-IT" sz="1200" b="0" kern="1200" dirty="0">
                    <a:solidFill>
                      <a:schemeClr val="dk1"/>
                    </a:solidFill>
                    <a:latin typeface="Montserrat Light" panose="00000400000000000000" pitchFamily="2" charset="0"/>
                    <a:ea typeface="+mn-ea"/>
                    <a:cs typeface="+mn-cs"/>
                  </a:rPr>
                  <a:t> can </a:t>
                </a:r>
                <a:r>
                  <a:rPr lang="it-IT" sz="1200" b="0" kern="1200" dirty="0" err="1">
                    <a:solidFill>
                      <a:schemeClr val="dk1"/>
                    </a:solidFill>
                    <a:latin typeface="Montserrat Light" panose="00000400000000000000" pitchFamily="2" charset="0"/>
                    <a:ea typeface="+mn-ea"/>
                    <a:cs typeface="+mn-cs"/>
                  </a:rPr>
                  <a:t>decrease</a:t>
                </a:r>
                <a:r>
                  <a:rPr lang="it-IT" sz="1200" b="0" kern="1200" dirty="0">
                    <a:solidFill>
                      <a:schemeClr val="dk1"/>
                    </a:solidFill>
                    <a:latin typeface="Montserrat Light" panose="00000400000000000000" pitchFamily="2" charset="0"/>
                    <a:ea typeface="+mn-ea"/>
                    <a:cs typeface="+mn-cs"/>
                  </a:rPr>
                  <a:t> </a:t>
                </a:r>
                <a:r>
                  <a:rPr lang="it-IT" sz="1200" b="0" kern="1200" dirty="0" err="1">
                    <a:solidFill>
                      <a:schemeClr val="dk1"/>
                    </a:solidFill>
                    <a:latin typeface="Montserrat Light" panose="00000400000000000000" pitchFamily="2" charset="0"/>
                    <a:ea typeface="+mn-ea"/>
                    <a:cs typeface="+mn-cs"/>
                  </a:rPr>
                  <a:t>significantly</a:t>
                </a:r>
                <a:r>
                  <a:rPr lang="it-IT" sz="1200" b="0" kern="1200" dirty="0">
                    <a:solidFill>
                      <a:schemeClr val="dk1"/>
                    </a:solidFill>
                    <a:latin typeface="Montserrat Light" panose="00000400000000000000" pitchFamily="2" charset="0"/>
                    <a:ea typeface="+mn-ea"/>
                    <a:cs typeface="+mn-cs"/>
                  </a:rPr>
                  <a:t> for a dual </a:t>
                </a:r>
                <a:r>
                  <a:rPr lang="it-IT" sz="1200" b="0" kern="1200" dirty="0" err="1">
                    <a:solidFill>
                      <a:schemeClr val="dk1"/>
                    </a:solidFill>
                    <a:latin typeface="Montserrat Light" panose="00000400000000000000" pitchFamily="2" charset="0"/>
                    <a:ea typeface="+mn-ea"/>
                    <a:cs typeface="+mn-cs"/>
                  </a:rPr>
                  <a:t>perspective</a:t>
                </a:r>
                <a:r>
                  <a:rPr lang="it-IT" sz="1200" b="0" kern="1200" dirty="0">
                    <a:solidFill>
                      <a:schemeClr val="dk1"/>
                    </a:solidFill>
                    <a:latin typeface="Montserrat Light" panose="00000400000000000000" pitchFamily="2" charset="0"/>
                    <a:ea typeface="+mn-ea"/>
                    <a:cs typeface="+mn-cs"/>
                  </a:rPr>
                  <a:t>: </a:t>
                </a:r>
              </a:p>
              <a:p>
                <a:pPr marL="285750" indent="-285750">
                  <a:buFontTx/>
                  <a:buChar char="-"/>
                </a:pPr>
                <a:r>
                  <a:rPr lang="it-IT" sz="1200" b="1" kern="1200" dirty="0" err="1">
                    <a:solidFill>
                      <a:schemeClr val="dk1"/>
                    </a:solidFill>
                    <a:latin typeface="Montserrat Light" panose="00000400000000000000" pitchFamily="2" charset="0"/>
                    <a:ea typeface="+mn-ea"/>
                    <a:cs typeface="+mn-cs"/>
                  </a:rPr>
                  <a:t>Reduction</a:t>
                </a:r>
                <a:r>
                  <a:rPr lang="it-IT" sz="1200" b="1" kern="1200" dirty="0">
                    <a:solidFill>
                      <a:schemeClr val="dk1"/>
                    </a:solidFill>
                    <a:latin typeface="Montserrat Light" panose="00000400000000000000" pitchFamily="2" charset="0"/>
                    <a:ea typeface="+mn-ea"/>
                    <a:cs typeface="+mn-cs"/>
                  </a:rPr>
                  <a:t> of building energy demand (triple </a:t>
                </a:r>
                <a:r>
                  <a:rPr lang="it-IT" sz="1200" b="1" kern="1200" dirty="0" err="1">
                    <a:solidFill>
                      <a:schemeClr val="dk1"/>
                    </a:solidFill>
                    <a:latin typeface="Montserrat Light" panose="00000400000000000000" pitchFamily="2" charset="0"/>
                    <a:ea typeface="+mn-ea"/>
                    <a:cs typeface="+mn-cs"/>
                  </a:rPr>
                  <a:t>glazed</a:t>
                </a:r>
                <a:r>
                  <a:rPr lang="it-IT" sz="1200" b="1" kern="1200" dirty="0">
                    <a:solidFill>
                      <a:schemeClr val="dk1"/>
                    </a:solidFill>
                    <a:latin typeface="Montserrat Light" panose="00000400000000000000" pitchFamily="2" charset="0"/>
                    <a:ea typeface="+mn-ea"/>
                    <a:cs typeface="+mn-cs"/>
                  </a:rPr>
                  <a:t> </a:t>
                </a:r>
                <a:r>
                  <a:rPr lang="it-IT" sz="1200" b="1" kern="1200" dirty="0" err="1">
                    <a:solidFill>
                      <a:schemeClr val="dk1"/>
                    </a:solidFill>
                    <a:latin typeface="Montserrat Light" panose="00000400000000000000" pitchFamily="2" charset="0"/>
                    <a:ea typeface="+mn-ea"/>
                    <a:cs typeface="+mn-cs"/>
                  </a:rPr>
                  <a:t>unit</a:t>
                </a:r>
                <a:r>
                  <a:rPr lang="it-IT" sz="1200" b="1" kern="1200" dirty="0">
                    <a:solidFill>
                      <a:schemeClr val="dk1"/>
                    </a:solidFill>
                    <a:latin typeface="Montserrat Light" panose="00000400000000000000" pitchFamily="2" charset="0"/>
                    <a:ea typeface="+mn-ea"/>
                    <a:cs typeface="+mn-cs"/>
                  </a:rPr>
                  <a:t>)</a:t>
                </a:r>
              </a:p>
              <a:p>
                <a:pPr marL="285750" indent="-285750">
                  <a:buFontTx/>
                  <a:buChar char="-"/>
                </a:pPr>
                <a:r>
                  <a:rPr lang="it-IT" sz="1200" b="1" kern="1200" dirty="0">
                    <a:solidFill>
                      <a:schemeClr val="dk1"/>
                    </a:solidFill>
                    <a:latin typeface="Montserrat Light" panose="00000400000000000000" pitchFamily="2" charset="0"/>
                    <a:ea typeface="+mn-ea"/>
                    <a:cs typeface="+mn-cs"/>
                  </a:rPr>
                  <a:t>Production of </a:t>
                </a:r>
                <a:r>
                  <a:rPr lang="it-IT" sz="1200" b="1" kern="1200" dirty="0" err="1">
                    <a:solidFill>
                      <a:schemeClr val="dk1"/>
                    </a:solidFill>
                    <a:latin typeface="Montserrat Light" panose="00000400000000000000" pitchFamily="2" charset="0"/>
                    <a:ea typeface="+mn-ea"/>
                    <a:cs typeface="+mn-cs"/>
                  </a:rPr>
                  <a:t>thermal</a:t>
                </a:r>
                <a:r>
                  <a:rPr lang="it-IT" sz="1200" b="1" kern="1200" dirty="0">
                    <a:solidFill>
                      <a:schemeClr val="dk1"/>
                    </a:solidFill>
                    <a:latin typeface="Montserrat Light" panose="00000400000000000000" pitchFamily="2" charset="0"/>
                    <a:ea typeface="+mn-ea"/>
                    <a:cs typeface="+mn-cs"/>
                  </a:rPr>
                  <a:t> energy from </a:t>
                </a:r>
                <a:r>
                  <a:rPr lang="it-IT" sz="1200" b="1" kern="1200" dirty="0" err="1">
                    <a:solidFill>
                      <a:schemeClr val="dk1"/>
                    </a:solidFill>
                    <a:latin typeface="Montserrat Light" panose="00000400000000000000" pitchFamily="2" charset="0"/>
                    <a:ea typeface="+mn-ea"/>
                    <a:cs typeface="+mn-cs"/>
                  </a:rPr>
                  <a:t>renewable</a:t>
                </a:r>
                <a:r>
                  <a:rPr lang="it-IT" sz="1200" b="1" kern="1200" dirty="0">
                    <a:solidFill>
                      <a:schemeClr val="dk1"/>
                    </a:solidFill>
                    <a:latin typeface="Montserrat Light" panose="00000400000000000000" pitchFamily="2" charset="0"/>
                    <a:ea typeface="+mn-ea"/>
                    <a:cs typeface="+mn-cs"/>
                  </a:rPr>
                  <a:t> source</a:t>
                </a:r>
              </a:p>
              <a:p>
                <a:pPr marL="0" indent="0">
                  <a:buFontTx/>
                  <a:buNone/>
                </a:pPr>
                <a:r>
                  <a:rPr lang="it-IT" sz="1200" b="1" kern="1200" dirty="0">
                    <a:solidFill>
                      <a:schemeClr val="dk1"/>
                    </a:solidFill>
                    <a:latin typeface="Montserrat Light" panose="00000400000000000000" pitchFamily="2" charset="0"/>
                    <a:ea typeface="+mn-ea"/>
                    <a:cs typeface="+mn-cs"/>
                  </a:rPr>
                  <a:t>Applicazioni: uffici con grosse superfici vetrate. </a:t>
                </a:r>
              </a:p>
              <a:p>
                <a:pPr>
                  <a:buFont typeface="Wingdings" panose="05000000000000000000" pitchFamily="2" charset="2"/>
                  <a:buChar char="§"/>
                </a:pPr>
                <a:r>
                  <a:rPr lang="en-US" sz="1200" dirty="0">
                    <a:latin typeface="Montserrat Light" panose="00000400000000000000" pitchFamily="2" charset="0"/>
                  </a:rPr>
                  <a:t>Considering office buildings, the yearly thermal demand can be supplied only by Smart Ventilated Window if R is around 0,9</a:t>
                </a:r>
              </a:p>
              <a:p>
                <a:pPr marL="0" indent="0">
                  <a:buNone/>
                </a:pPr>
                <a:endParaRPr lang="en-US" sz="1200" dirty="0">
                  <a:latin typeface="Montserrat Light" panose="00000400000000000000" pitchFamily="2" charset="0"/>
                </a:endParaRPr>
              </a:p>
              <a:p>
                <a:pPr marL="0" indent="0">
                  <a:buNone/>
                </a:pPr>
                <a:r>
                  <a:rPr lang="en-US" sz="1200" dirty="0">
                    <a:latin typeface="Montserrat Light" panose="00000400000000000000" pitchFamily="2" charset="0"/>
                  </a:rPr>
                  <a:t>Where:</a:t>
                </a:r>
              </a:p>
              <a:p>
                <a:pPr marL="0" indent="0">
                  <a:buNone/>
                </a:pPr>
                <a:r>
                  <a:rPr lang="it-IT" sz="1200" b="0" i="0">
                    <a:latin typeface="Cambria Math" panose="02040503050406030204" pitchFamily="18" charset="0"/>
                  </a:rPr>
                  <a:t>𝑅=  (𝑆𝑜𝑢𝑡ℎ𝑂𝑟𝑖𝑒𝑛𝑡𝑒𝑑 𝐺𝑙𝑎𝑧𝑒𝑑 𝐹𝑎ç𝑎𝑑𝑒 [𝑚^2])/(𝐵𝑢𝑖𝑙𝑑𝑖𝑛𝑔 𝑎𝑟𝑒𝑎 [𝑚^2])</a:t>
                </a:r>
                <a:endParaRPr lang="en-US" sz="1200" dirty="0">
                  <a:latin typeface="Montserrat Light" panose="00000400000000000000" pitchFamily="2" charset="0"/>
                </a:endParaRPr>
              </a:p>
              <a:p>
                <a:pPr marL="0" indent="0">
                  <a:buFontTx/>
                  <a:buNone/>
                </a:pPr>
                <a:endParaRPr lang="it-IT" sz="1200" b="1" kern="1200" dirty="0">
                  <a:solidFill>
                    <a:schemeClr val="dk1"/>
                  </a:solidFill>
                  <a:latin typeface="Montserrat Light" panose="00000400000000000000" pitchFamily="2" charset="0"/>
                  <a:ea typeface="+mn-ea"/>
                  <a:cs typeface="+mn-cs"/>
                </a:endParaRPr>
              </a:p>
              <a:p>
                <a:pPr marL="0" indent="0">
                  <a:buFontTx/>
                  <a:buNone/>
                </a:pPr>
                <a:endParaRPr lang="it-IT" sz="1200" b="1" kern="1200" dirty="0">
                  <a:solidFill>
                    <a:schemeClr val="dk1"/>
                  </a:solidFill>
                  <a:latin typeface="Montserrat Light" panose="00000400000000000000" pitchFamily="2" charset="0"/>
                  <a:ea typeface="+mn-ea"/>
                  <a:cs typeface="+mn-cs"/>
                </a:endParaRPr>
              </a:p>
              <a:p>
                <a:endParaRPr lang="it-IT" dirty="0"/>
              </a:p>
            </p:txBody>
          </p:sp>
        </mc:Fallback>
      </mc:AlternateContent>
      <p:sp>
        <p:nvSpPr>
          <p:cNvPr id="4" name="Slide Number Placeholder 3"/>
          <p:cNvSpPr>
            <a:spLocks noGrp="1"/>
          </p:cNvSpPr>
          <p:nvPr>
            <p:ph type="sldNum" sz="quarter" idx="5"/>
          </p:nvPr>
        </p:nvSpPr>
        <p:spPr/>
        <p:txBody>
          <a:bodyPr/>
          <a:lstStyle/>
          <a:p>
            <a:fld id="{3D016535-3E17-4C54-9E02-B10583B2FB93}" type="slidenum">
              <a:rPr lang="it-IT" smtClean="0"/>
              <a:t>7</a:t>
            </a:fld>
            <a:endParaRPr lang="it-IT"/>
          </a:p>
        </p:txBody>
      </p:sp>
    </p:spTree>
    <p:extLst>
      <p:ext uri="{BB962C8B-B14F-4D97-AF65-F5344CB8AC3E}">
        <p14:creationId xmlns:p14="http://schemas.microsoft.com/office/powerpoint/2010/main" val="3805740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8</a:t>
            </a:fld>
            <a:endParaRPr lang="it-IT"/>
          </a:p>
        </p:txBody>
      </p:sp>
    </p:spTree>
    <p:extLst>
      <p:ext uri="{BB962C8B-B14F-4D97-AF65-F5344CB8AC3E}">
        <p14:creationId xmlns:p14="http://schemas.microsoft.com/office/powerpoint/2010/main" val="3596329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9</a:t>
            </a:fld>
            <a:endParaRPr lang="it-IT"/>
          </a:p>
        </p:txBody>
      </p:sp>
    </p:spTree>
    <p:extLst>
      <p:ext uri="{BB962C8B-B14F-4D97-AF65-F5344CB8AC3E}">
        <p14:creationId xmlns:p14="http://schemas.microsoft.com/office/powerpoint/2010/main" val="1226326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a:p>
        </p:txBody>
      </p:sp>
      <p:sp>
        <p:nvSpPr>
          <p:cNvPr id="4" name="Slide Number Placeholder 3"/>
          <p:cNvSpPr>
            <a:spLocks noGrp="1"/>
          </p:cNvSpPr>
          <p:nvPr>
            <p:ph type="sldNum" sz="quarter" idx="5"/>
          </p:nvPr>
        </p:nvSpPr>
        <p:spPr/>
        <p:txBody>
          <a:bodyPr/>
          <a:lstStyle/>
          <a:p>
            <a:fld id="{3D016535-3E17-4C54-9E02-B10583B2FB93}" type="slidenum">
              <a:rPr lang="it-IT" smtClean="0"/>
              <a:t>10</a:t>
            </a:fld>
            <a:endParaRPr lang="it-IT"/>
          </a:p>
        </p:txBody>
      </p:sp>
    </p:spTree>
    <p:extLst>
      <p:ext uri="{BB962C8B-B14F-4D97-AF65-F5344CB8AC3E}">
        <p14:creationId xmlns:p14="http://schemas.microsoft.com/office/powerpoint/2010/main" val="3847560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9" name="Segnaposto contenuto 3"/>
          <p:cNvSpPr>
            <a:spLocks noGrp="1"/>
          </p:cNvSpPr>
          <p:nvPr>
            <p:ph sz="quarter" idx="11"/>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005324"/>
      </p:ext>
    </p:extLst>
  </p:cSld>
  <p:clrMapOvr>
    <a:masterClrMapping/>
  </p:clrMapOvr>
  <p:extLst>
    <p:ext uri="{DCECCB84-F9BA-43D5-87BE-67443E8EF086}">
      <p15:sldGuideLst xmlns:p15="http://schemas.microsoft.com/office/powerpoint/2012/main">
        <p15:guide id="1" orient="horz" pos="531"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3" name="Rettangolo 2"/>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sp>
        <p:nvSpPr>
          <p:cNvPr id="7" name="Segnaposto testo 9"/>
          <p:cNvSpPr>
            <a:spLocks noGrp="1"/>
          </p:cNvSpPr>
          <p:nvPr>
            <p:ph type="body" sz="quarter" idx="12"/>
          </p:nvPr>
        </p:nvSpPr>
        <p:spPr>
          <a:xfrm>
            <a:off x="276224" y="1260872"/>
            <a:ext cx="8588376"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FFFFFF"/>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8"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26668" y="323640"/>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865088"/>
      </p:ext>
    </p:extLst>
  </p:cSld>
  <p:clrMapOvr>
    <a:masterClrMapping/>
  </p:clrMapOvr>
  <p:extLst>
    <p:ext uri="{DCECCB84-F9BA-43D5-87BE-67443E8EF086}">
      <p15:sldGuideLst xmlns:p15="http://schemas.microsoft.com/office/powerpoint/2012/main">
        <p15:guide id="1" orient="horz" pos="531"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sp>
        <p:nvSpPr>
          <p:cNvPr id="6"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12"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9" name="Segnaposto testo 9"/>
          <p:cNvSpPr>
            <a:spLocks noGrp="1"/>
          </p:cNvSpPr>
          <p:nvPr>
            <p:ph type="body" sz="quarter" idx="13"/>
          </p:nvPr>
        </p:nvSpPr>
        <p:spPr>
          <a:xfrm>
            <a:off x="269875" y="3689351"/>
            <a:ext cx="3696512" cy="674691"/>
          </a:xfrm>
          <a:prstGeom prst="rect">
            <a:avLst/>
          </a:prstGeom>
        </p:spPr>
        <p:txBody>
          <a:bodyPr vert="horz" anchor="ctr"/>
          <a:lstStyle>
            <a:lvl1pPr marL="0" indent="0" algn="l" defTabSz="457200" rtl="0" eaLnBrk="1" latinLnBrk="0" hangingPunct="1">
              <a:lnSpc>
                <a:spcPct val="100000"/>
              </a:lnSpc>
              <a:spcBef>
                <a:spcPts val="0"/>
              </a:spcBef>
              <a:buNone/>
              <a:defRPr lang="it-IT" sz="1200" kern="1200" dirty="0" smtClean="0">
                <a:solidFill>
                  <a:srgbClr val="3EB1C8"/>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10" name="Segnaposto testo 6"/>
          <p:cNvSpPr>
            <a:spLocks noGrp="1"/>
          </p:cNvSpPr>
          <p:nvPr>
            <p:ph type="body" sz="quarter" idx="11" hasCustomPrompt="1"/>
          </p:nvPr>
        </p:nvSpPr>
        <p:spPr>
          <a:xfrm>
            <a:off x="269875" y="2946398"/>
            <a:ext cx="2878879" cy="742950"/>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Title</a:t>
            </a:r>
          </a:p>
        </p:txBody>
      </p:sp>
      <p:pic>
        <p:nvPicPr>
          <p:cNvPr id="11"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149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inal cover">
    <p:spTree>
      <p:nvGrpSpPr>
        <p:cNvPr id="1" name=""/>
        <p:cNvGrpSpPr/>
        <p:nvPr/>
      </p:nvGrpSpPr>
      <p:grpSpPr>
        <a:xfrm>
          <a:off x="0" y="0"/>
          <a:ext cx="0" cy="0"/>
          <a:chOff x="0" y="0"/>
          <a:chExt cx="0" cy="0"/>
        </a:xfrm>
      </p:grpSpPr>
      <p:sp>
        <p:nvSpPr>
          <p:cNvPr id="9"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6"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5" name="Segnaposto testo 9"/>
          <p:cNvSpPr>
            <a:spLocks noGrp="1"/>
          </p:cNvSpPr>
          <p:nvPr>
            <p:ph type="body" sz="quarter" idx="13" hasCustomPrompt="1"/>
          </p:nvPr>
        </p:nvSpPr>
        <p:spPr>
          <a:xfrm>
            <a:off x="269880" y="3384054"/>
            <a:ext cx="3502025" cy="1018306"/>
          </a:xfrm>
          <a:prstGeom prst="rect">
            <a:avLst/>
          </a:prstGeom>
        </p:spPr>
        <p:txBody>
          <a:bodyPr vert="horz" anchor="b"/>
          <a:lstStyle>
            <a:lvl1pPr marL="0" indent="0" algn="l" defTabSz="457200" rtl="0" eaLnBrk="1" latinLnBrk="0" hangingPunct="1">
              <a:lnSpc>
                <a:spcPct val="100000"/>
              </a:lnSpc>
              <a:spcBef>
                <a:spcPts val="0"/>
              </a:spcBef>
              <a:buNone/>
              <a:defRPr lang="it-IT" sz="1600" kern="1200" dirty="0" smtClean="0">
                <a:solidFill>
                  <a:srgbClr val="13294B"/>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err="1"/>
              <a:t>Addres</a:t>
            </a:r>
            <a:endParaRPr lang="it-IT"/>
          </a:p>
          <a:p>
            <a:pPr lvl="0"/>
            <a:r>
              <a:rPr lang="it-IT" err="1"/>
              <a:t>Address</a:t>
            </a:r>
            <a:endParaRPr lang="it-IT"/>
          </a:p>
          <a:p>
            <a:pPr lvl="0"/>
            <a:r>
              <a:rPr lang="it-IT"/>
              <a:t>P. </a:t>
            </a:r>
          </a:p>
          <a:p>
            <a:pPr lvl="0"/>
            <a:r>
              <a:rPr lang="it-IT"/>
              <a:t>email - site</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599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ok">
    <p:spTree>
      <p:nvGrpSpPr>
        <p:cNvPr id="1" name=""/>
        <p:cNvGrpSpPr/>
        <p:nvPr/>
      </p:nvGrpSpPr>
      <p:grpSpPr>
        <a:xfrm>
          <a:off x="0" y="0"/>
          <a:ext cx="0" cy="0"/>
          <a:chOff x="0" y="0"/>
          <a:chExt cx="0" cy="0"/>
        </a:xfrm>
      </p:grpSpPr>
      <p:sp>
        <p:nvSpPr>
          <p:cNvPr id="14"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7" name="Text Placeholder 10"/>
          <p:cNvSpPr>
            <a:spLocks noGrp="1"/>
          </p:cNvSpPr>
          <p:nvPr>
            <p:ph type="body" sz="quarter" idx="14"/>
          </p:nvPr>
        </p:nvSpPr>
        <p:spPr>
          <a:xfrm rot="10800000">
            <a:off x="6260757" y="-1"/>
            <a:ext cx="2883242" cy="3818589"/>
          </a:xfrm>
          <a:prstGeom prst="triangle">
            <a:avLst>
              <a:gd name="adj" fmla="val 0"/>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10"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Segnaposto testo 7"/>
          <p:cNvSpPr>
            <a:spLocks noGrp="1"/>
          </p:cNvSpPr>
          <p:nvPr>
            <p:ph type="body" sz="quarter" idx="12" hasCustomPrompt="1"/>
          </p:nvPr>
        </p:nvSpPr>
        <p:spPr>
          <a:xfrm>
            <a:off x="258763" y="4452939"/>
            <a:ext cx="3852862" cy="470297"/>
          </a:xfrm>
          <a:prstGeom prst="rect">
            <a:avLst/>
          </a:prstGeom>
        </p:spPr>
        <p:txBody>
          <a:bodyPr vert="horz" anchor="b"/>
          <a:lstStyle>
            <a:lvl1pPr marL="0" indent="0">
              <a:buFontTx/>
              <a:buNone/>
              <a:defRPr sz="2800">
                <a:solidFill>
                  <a:srgbClr val="FFFFFF"/>
                </a:solidFill>
              </a:defRPr>
            </a:lvl1pPr>
          </a:lstStyle>
          <a:p>
            <a:pPr lvl="0"/>
            <a:r>
              <a:rPr lang="it-IT"/>
              <a:t>Title</a:t>
            </a:r>
          </a:p>
        </p:txBody>
      </p:sp>
      <p:pic>
        <p:nvPicPr>
          <p:cNvPr id="9"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57897" y="3214661"/>
            <a:ext cx="1158352" cy="88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632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op cover">
    <p:spTree>
      <p:nvGrpSpPr>
        <p:cNvPr id="1" name=""/>
        <p:cNvGrpSpPr/>
        <p:nvPr/>
      </p:nvGrpSpPr>
      <p:grpSpPr>
        <a:xfrm>
          <a:off x="0" y="0"/>
          <a:ext cx="0" cy="0"/>
          <a:chOff x="0" y="0"/>
          <a:chExt cx="0" cy="0"/>
        </a:xfrm>
      </p:grpSpPr>
      <p:sp>
        <p:nvSpPr>
          <p:cNvPr id="7" name="Rettangolo 6"/>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sp>
        <p:nvSpPr>
          <p:cNvPr id="5" name="Segnaposto contenuto 2"/>
          <p:cNvSpPr>
            <a:spLocks noGrp="1"/>
          </p:cNvSpPr>
          <p:nvPr>
            <p:ph sz="quarter" idx="12"/>
          </p:nvPr>
        </p:nvSpPr>
        <p:spPr>
          <a:xfrm>
            <a:off x="282576" y="1"/>
            <a:ext cx="8880260" cy="5148881"/>
          </a:xfrm>
          <a:custGeom>
            <a:avLst/>
            <a:gdLst>
              <a:gd name="connsiteX0" fmla="*/ 0 w 5909693"/>
              <a:gd name="connsiteY0" fmla="*/ 0 h 6858000"/>
              <a:gd name="connsiteX1" fmla="*/ 5909693 w 5909693"/>
              <a:gd name="connsiteY1" fmla="*/ 0 h 6858000"/>
              <a:gd name="connsiteX2" fmla="*/ 5909693 w 5909693"/>
              <a:gd name="connsiteY2" fmla="*/ 6858000 h 6858000"/>
              <a:gd name="connsiteX3" fmla="*/ 0 w 5909693"/>
              <a:gd name="connsiteY3" fmla="*/ 6858000 h 6858000"/>
              <a:gd name="connsiteX4" fmla="*/ 0 w 5909693"/>
              <a:gd name="connsiteY4" fmla="*/ 0 h 6858000"/>
              <a:gd name="connsiteX0" fmla="*/ 0 w 8858734"/>
              <a:gd name="connsiteY0" fmla="*/ 0 h 6858000"/>
              <a:gd name="connsiteX1" fmla="*/ 5909693 w 8858734"/>
              <a:gd name="connsiteY1" fmla="*/ 0 h 6858000"/>
              <a:gd name="connsiteX2" fmla="*/ 8858734 w 8858734"/>
              <a:gd name="connsiteY2" fmla="*/ 6829298 h 6858000"/>
              <a:gd name="connsiteX3" fmla="*/ 0 w 8858734"/>
              <a:gd name="connsiteY3" fmla="*/ 6858000 h 6858000"/>
              <a:gd name="connsiteX4" fmla="*/ 0 w 8858734"/>
              <a:gd name="connsiteY4" fmla="*/ 0 h 6858000"/>
              <a:gd name="connsiteX0" fmla="*/ 0 w 8880260"/>
              <a:gd name="connsiteY0" fmla="*/ 0 h 6858000"/>
              <a:gd name="connsiteX1" fmla="*/ 5909693 w 8880260"/>
              <a:gd name="connsiteY1" fmla="*/ 0 h 6858000"/>
              <a:gd name="connsiteX2" fmla="*/ 8880260 w 8880260"/>
              <a:gd name="connsiteY2" fmla="*/ 6858000 h 6858000"/>
              <a:gd name="connsiteX3" fmla="*/ 0 w 8880260"/>
              <a:gd name="connsiteY3" fmla="*/ 6858000 h 6858000"/>
              <a:gd name="connsiteX4" fmla="*/ 0 w 8880260"/>
              <a:gd name="connsiteY4" fmla="*/ 0 h 6858000"/>
              <a:gd name="connsiteX0" fmla="*/ 0 w 8880260"/>
              <a:gd name="connsiteY0" fmla="*/ 0 h 6858000"/>
              <a:gd name="connsiteX1" fmla="*/ 5909693 w 8880260"/>
              <a:gd name="connsiteY1" fmla="*/ 0 h 6858000"/>
              <a:gd name="connsiteX2" fmla="*/ 8865909 w 8880260"/>
              <a:gd name="connsiteY2" fmla="*/ 4054167 h 6858000"/>
              <a:gd name="connsiteX3" fmla="*/ 8880260 w 8880260"/>
              <a:gd name="connsiteY3" fmla="*/ 6858000 h 6858000"/>
              <a:gd name="connsiteX4" fmla="*/ 0 w 8880260"/>
              <a:gd name="connsiteY4" fmla="*/ 6858000 h 6858000"/>
              <a:gd name="connsiteX5" fmla="*/ 0 w 8880260"/>
              <a:gd name="connsiteY5" fmla="*/ 0 h 6858000"/>
              <a:gd name="connsiteX0" fmla="*/ 0 w 8880260"/>
              <a:gd name="connsiteY0" fmla="*/ 0 h 6858000"/>
              <a:gd name="connsiteX1" fmla="*/ 5909693 w 8880260"/>
              <a:gd name="connsiteY1" fmla="*/ 0 h 6858000"/>
              <a:gd name="connsiteX2" fmla="*/ 8865909 w 8880260"/>
              <a:gd name="connsiteY2" fmla="*/ 4054167 h 6858000"/>
              <a:gd name="connsiteX3" fmla="*/ 8880260 w 8880260"/>
              <a:gd name="connsiteY3" fmla="*/ 6858000 h 6858000"/>
              <a:gd name="connsiteX4" fmla="*/ 0 w 8880260"/>
              <a:gd name="connsiteY4" fmla="*/ 6858000 h 6858000"/>
              <a:gd name="connsiteX5" fmla="*/ 0 w 8880260"/>
              <a:gd name="connsiteY5" fmla="*/ 0 h 6858000"/>
              <a:gd name="connsiteX0" fmla="*/ 0 w 8880260"/>
              <a:gd name="connsiteY0" fmla="*/ 0 h 6858000"/>
              <a:gd name="connsiteX1" fmla="*/ 5794889 w 8880260"/>
              <a:gd name="connsiteY1" fmla="*/ 0 h 6858000"/>
              <a:gd name="connsiteX2" fmla="*/ 8865909 w 8880260"/>
              <a:gd name="connsiteY2" fmla="*/ 4054167 h 6858000"/>
              <a:gd name="connsiteX3" fmla="*/ 8880260 w 8880260"/>
              <a:gd name="connsiteY3" fmla="*/ 6858000 h 6858000"/>
              <a:gd name="connsiteX4" fmla="*/ 0 w 8880260"/>
              <a:gd name="connsiteY4" fmla="*/ 6858000 h 6858000"/>
              <a:gd name="connsiteX5" fmla="*/ 0 w 8880260"/>
              <a:gd name="connsiteY5" fmla="*/ 0 h 6858000"/>
              <a:gd name="connsiteX0" fmla="*/ 0 w 8880260"/>
              <a:gd name="connsiteY0" fmla="*/ 0 h 6858000"/>
              <a:gd name="connsiteX1" fmla="*/ 5794889 w 8880260"/>
              <a:gd name="connsiteY1" fmla="*/ 0 h 6858000"/>
              <a:gd name="connsiteX2" fmla="*/ 8865909 w 8880260"/>
              <a:gd name="connsiteY2" fmla="*/ 4054167 h 6858000"/>
              <a:gd name="connsiteX3" fmla="*/ 8880260 w 8880260"/>
              <a:gd name="connsiteY3" fmla="*/ 6858000 h 6858000"/>
              <a:gd name="connsiteX4" fmla="*/ 0 w 8880260"/>
              <a:gd name="connsiteY4" fmla="*/ 6858000 h 6858000"/>
              <a:gd name="connsiteX5" fmla="*/ 0 w 8880260"/>
              <a:gd name="connsiteY5" fmla="*/ 0 h 6858000"/>
              <a:gd name="connsiteX0" fmla="*/ 0 w 8880260"/>
              <a:gd name="connsiteY0" fmla="*/ 0 h 6865175"/>
              <a:gd name="connsiteX1" fmla="*/ 5794889 w 8880260"/>
              <a:gd name="connsiteY1" fmla="*/ 0 h 6865175"/>
              <a:gd name="connsiteX2" fmla="*/ 8865909 w 8880260"/>
              <a:gd name="connsiteY2" fmla="*/ 4054167 h 6865175"/>
              <a:gd name="connsiteX3" fmla="*/ 8880260 w 8880260"/>
              <a:gd name="connsiteY3" fmla="*/ 6858000 h 6865175"/>
              <a:gd name="connsiteX4" fmla="*/ 5166203 w 8880260"/>
              <a:gd name="connsiteY4" fmla="*/ 6865175 h 6865175"/>
              <a:gd name="connsiteX5" fmla="*/ 0 w 8880260"/>
              <a:gd name="connsiteY5" fmla="*/ 0 h 686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80260" h="6865175">
                <a:moveTo>
                  <a:pt x="0" y="0"/>
                </a:moveTo>
                <a:lnTo>
                  <a:pt x="5794889" y="0"/>
                </a:lnTo>
                <a:lnTo>
                  <a:pt x="8865909" y="4054167"/>
                </a:lnTo>
                <a:cubicBezTo>
                  <a:pt x="8870693" y="4988778"/>
                  <a:pt x="8875476" y="5923389"/>
                  <a:pt x="8880260" y="6858000"/>
                </a:cubicBezTo>
                <a:lnTo>
                  <a:pt x="5166203" y="6865175"/>
                </a:lnTo>
                <a:lnTo>
                  <a:pt x="0" y="0"/>
                </a:lnTo>
                <a:close/>
              </a:path>
            </a:pathLst>
          </a:custGeom>
          <a:solidFill>
            <a:schemeClr val="bg1"/>
          </a:solidFill>
        </p:spPr>
        <p:txBody>
          <a:bodyPr vert="horz" lIns="288000" rIns="288000"/>
          <a:lstStyle>
            <a:lvl1pPr>
              <a:defRPr sz="100"/>
            </a:lvl1pPr>
          </a:lstStyle>
          <a:p>
            <a:pPr lvl="0"/>
            <a:endParaRPr lang="it-IT"/>
          </a:p>
        </p:txBody>
      </p:sp>
      <p:sp>
        <p:nvSpPr>
          <p:cNvPr id="9" name="Segnaposto testo 6"/>
          <p:cNvSpPr>
            <a:spLocks noGrp="1"/>
          </p:cNvSpPr>
          <p:nvPr>
            <p:ph type="body" sz="quarter" idx="11" hasCustomPrompt="1"/>
          </p:nvPr>
        </p:nvSpPr>
        <p:spPr>
          <a:xfrm>
            <a:off x="258763" y="4459075"/>
            <a:ext cx="4324767" cy="466719"/>
          </a:xfrm>
          <a:prstGeom prst="rect">
            <a:avLst/>
          </a:prstGeom>
        </p:spPr>
        <p:txBody>
          <a:bodyPr vert="horz" anchor="b"/>
          <a:lstStyle>
            <a:lvl1pPr marL="0" indent="0" algn="l" defTabSz="342900" rtl="0" eaLnBrk="1" fontAlgn="base" latinLnBrk="0" hangingPunct="1">
              <a:spcBef>
                <a:spcPct val="0"/>
              </a:spcBef>
              <a:spcAft>
                <a:spcPct val="0"/>
              </a:spcAft>
              <a:buNone/>
              <a:defRPr lang="it-IT" sz="2100" b="0" kern="1200" dirty="0" smtClean="0">
                <a:solidFill>
                  <a:schemeClr val="bg1"/>
                </a:solidFill>
                <a:latin typeface="+mj-lt"/>
                <a:ea typeface="+mj-ea"/>
                <a:cs typeface="+mj-cs"/>
              </a:defRPr>
            </a:lvl1pPr>
          </a:lstStyle>
          <a:p>
            <a:pPr lvl="0"/>
            <a:r>
              <a:rPr lang="it-IT"/>
              <a:t>Title</a:t>
            </a:r>
          </a:p>
        </p:txBody>
      </p:sp>
      <p:pic>
        <p:nvPicPr>
          <p:cNvPr id="8"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85267" y="3679594"/>
            <a:ext cx="1158352" cy="6669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357730" y="4306094"/>
            <a:ext cx="1514506" cy="582223"/>
          </a:xfrm>
          <a:prstGeom prst="rect">
            <a:avLst/>
          </a:prstGeom>
        </p:spPr>
      </p:pic>
    </p:spTree>
    <p:extLst>
      <p:ext uri="{BB962C8B-B14F-4D97-AF65-F5344CB8AC3E}">
        <p14:creationId xmlns:p14="http://schemas.microsoft.com/office/powerpoint/2010/main" val="26907238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12" name="Rectangle 11"/>
          <p:cNvSpPr>
            <a:spLocks noChangeArrowheads="1"/>
          </p:cNvSpPr>
          <p:nvPr userDrawn="1"/>
        </p:nvSpPr>
        <p:spPr bwMode="auto">
          <a:xfrm>
            <a:off x="-6962" y="228600"/>
            <a:ext cx="4951495" cy="732499"/>
          </a:xfrm>
          <a:prstGeom prst="rect">
            <a:avLst/>
          </a:prstGeom>
          <a:solidFill>
            <a:srgbClr val="333F48"/>
          </a:solidFill>
          <a:ln>
            <a:noFill/>
          </a:ln>
        </p:spPr>
        <p:txBody>
          <a:bodyPr anchor="ctr"/>
          <a:lstStyle/>
          <a:p>
            <a:pPr marL="272654" lvl="0">
              <a:lnSpc>
                <a:spcPct val="90000"/>
              </a:lnSpc>
            </a:pPr>
            <a:endParaRPr lang="en-US" sz="2250" b="1">
              <a:solidFill>
                <a:prstClr val="white"/>
              </a:solidFill>
              <a:latin typeface="Trebuchet MS"/>
              <a:ea typeface="MS PGothic" charset="0"/>
              <a:cs typeface="MS PGothic" charset="0"/>
            </a:endParaRPr>
          </a:p>
        </p:txBody>
      </p:sp>
      <p:sp>
        <p:nvSpPr>
          <p:cNvPr id="9" name="Title 12"/>
          <p:cNvSpPr>
            <a:spLocks noGrp="1"/>
          </p:cNvSpPr>
          <p:nvPr>
            <p:ph type="title"/>
          </p:nvPr>
        </p:nvSpPr>
        <p:spPr>
          <a:xfrm>
            <a:off x="0" y="205978"/>
            <a:ext cx="4932040" cy="745592"/>
          </a:xfrm>
          <a:prstGeom prst="rect">
            <a:avLst/>
          </a:prstGeom>
        </p:spPr>
        <p:txBody>
          <a:bodyPr/>
          <a:lstStyle>
            <a:lvl1pPr marL="266700" indent="0" algn="l">
              <a:defRPr sz="2250">
                <a:solidFill>
                  <a:schemeClr val="bg1"/>
                </a:solidFill>
                <a:latin typeface="Trebuchet MS" pitchFamily="34" charset="0"/>
              </a:defRPr>
            </a:lvl1pPr>
          </a:lstStyle>
          <a:p>
            <a:r>
              <a:rPr lang="en-US"/>
              <a:t>Click to edit Master title style</a:t>
            </a:r>
            <a:endParaRPr lang="it-IT"/>
          </a:p>
        </p:txBody>
      </p:sp>
      <p:sp>
        <p:nvSpPr>
          <p:cNvPr id="8" name="Content Placeholder 2"/>
          <p:cNvSpPr>
            <a:spLocks noGrp="1"/>
          </p:cNvSpPr>
          <p:nvPr userDrawn="1">
            <p:ph idx="1"/>
          </p:nvPr>
        </p:nvSpPr>
        <p:spPr>
          <a:xfrm>
            <a:off x="457200" y="1200151"/>
            <a:ext cx="8229600" cy="3394472"/>
          </a:xfrm>
          <a:prstGeom prst="rect">
            <a:avLst/>
          </a:prstGeom>
        </p:spPr>
        <p:txBody>
          <a:bodyPr/>
          <a:lstStyle>
            <a:lvl1pPr>
              <a:defRPr sz="1800">
                <a:solidFill>
                  <a:srgbClr val="333F48"/>
                </a:solidFill>
                <a:latin typeface="Trebuchet MS" pitchFamily="34" charset="0"/>
              </a:defRPr>
            </a:lvl1pPr>
          </a:lstStyle>
          <a:p>
            <a:endParaRPr lang="it-IT"/>
          </a:p>
        </p:txBody>
      </p:sp>
    </p:spTree>
    <p:extLst>
      <p:ext uri="{BB962C8B-B14F-4D97-AF65-F5344CB8AC3E}">
        <p14:creationId xmlns:p14="http://schemas.microsoft.com/office/powerpoint/2010/main" val="33112595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VER_ok">
    <p:bg>
      <p:bgPr>
        <a:solidFill>
          <a:srgbClr val="13294B"/>
        </a:solidFill>
        <a:effectLst/>
      </p:bgPr>
    </p:bg>
    <p:spTree>
      <p:nvGrpSpPr>
        <p:cNvPr id="1" name=""/>
        <p:cNvGrpSpPr/>
        <p:nvPr/>
      </p:nvGrpSpPr>
      <p:grpSpPr>
        <a:xfrm>
          <a:off x="0" y="0"/>
          <a:ext cx="0" cy="0"/>
          <a:chOff x="0" y="0"/>
          <a:chExt cx="0" cy="0"/>
        </a:xfrm>
      </p:grpSpPr>
      <p:sp>
        <p:nvSpPr>
          <p:cNvPr id="11" name="Segnaposto immagine 2">
            <a:extLst>
              <a:ext uri="{FF2B5EF4-FFF2-40B4-BE49-F238E27FC236}">
                <a16:creationId xmlns:a16="http://schemas.microsoft.com/office/drawing/2014/main" id="{619D4AB4-2BC4-4297-B87C-AC013CA203A9}"/>
              </a:ext>
            </a:extLst>
          </p:cNvPr>
          <p:cNvSpPr>
            <a:spLocks noGrp="1"/>
          </p:cNvSpPr>
          <p:nvPr>
            <p:ph type="pic" idx="1"/>
          </p:nvPr>
        </p:nvSpPr>
        <p:spPr>
          <a:xfrm>
            <a:off x="0" y="1"/>
            <a:ext cx="9144000" cy="3958309"/>
          </a:xfrm>
          <a:prstGeom prst="rect">
            <a:avLst/>
          </a:prstGeo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it-IT" dirty="0"/>
          </a:p>
        </p:txBody>
      </p:sp>
      <p:sp>
        <p:nvSpPr>
          <p:cNvPr id="12" name="Segnaposto testo 7">
            <a:extLst>
              <a:ext uri="{FF2B5EF4-FFF2-40B4-BE49-F238E27FC236}">
                <a16:creationId xmlns:a16="http://schemas.microsoft.com/office/drawing/2014/main" id="{4B539C23-2E52-4D07-967F-AE563D0C3893}"/>
              </a:ext>
            </a:extLst>
          </p:cNvPr>
          <p:cNvSpPr>
            <a:spLocks noGrp="1"/>
          </p:cNvSpPr>
          <p:nvPr>
            <p:ph type="body" sz="quarter" idx="12" hasCustomPrompt="1"/>
          </p:nvPr>
        </p:nvSpPr>
        <p:spPr>
          <a:xfrm>
            <a:off x="1706063" y="4338901"/>
            <a:ext cx="7150601" cy="470297"/>
          </a:xfrm>
          <a:prstGeom prst="rect">
            <a:avLst/>
          </a:prstGeom>
        </p:spPr>
        <p:txBody>
          <a:bodyPr vert="horz" anchor="ctr"/>
          <a:lstStyle>
            <a:lvl1pPr marL="0" indent="0" algn="r">
              <a:buFontTx/>
              <a:buNone/>
              <a:defRPr sz="3200" b="1">
                <a:solidFill>
                  <a:srgbClr val="FFFFFF"/>
                </a:solidFill>
              </a:defRPr>
            </a:lvl1pPr>
          </a:lstStyle>
          <a:p>
            <a:pPr lvl="0"/>
            <a:r>
              <a:rPr lang="it-IT" dirty="0"/>
              <a:t>Title</a:t>
            </a:r>
          </a:p>
        </p:txBody>
      </p:sp>
      <p:pic>
        <p:nvPicPr>
          <p:cNvPr id="13" name="Picture 2" descr="\\Mac\Home\Desktop\REBRANDING\template pptx\RINA colour RGB-white-pres.png">
            <a:extLst>
              <a:ext uri="{FF2B5EF4-FFF2-40B4-BE49-F238E27FC236}">
                <a16:creationId xmlns:a16="http://schemas.microsoft.com/office/drawing/2014/main" id="{51369224-65E3-498E-96A5-98E5F918D733}"/>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99292" y="4176171"/>
            <a:ext cx="1036626" cy="79575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56018128"/>
      </p:ext>
    </p:extLst>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final cover">
    <p:bg>
      <p:bgPr>
        <a:solidFill>
          <a:srgbClr val="13294B"/>
        </a:solidFill>
        <a:effectLst/>
      </p:bgPr>
    </p:bg>
    <p:spTree>
      <p:nvGrpSpPr>
        <p:cNvPr id="1" name=""/>
        <p:cNvGrpSpPr/>
        <p:nvPr/>
      </p:nvGrpSpPr>
      <p:grpSpPr>
        <a:xfrm>
          <a:off x="0" y="0"/>
          <a:ext cx="0" cy="0"/>
          <a:chOff x="0" y="0"/>
          <a:chExt cx="0" cy="0"/>
        </a:xfrm>
      </p:grpSpPr>
      <p:sp>
        <p:nvSpPr>
          <p:cNvPr id="15" name="Segnaposto immagine 2">
            <a:extLst>
              <a:ext uri="{FF2B5EF4-FFF2-40B4-BE49-F238E27FC236}">
                <a16:creationId xmlns:a16="http://schemas.microsoft.com/office/drawing/2014/main" id="{F5FC718B-4890-4E96-8907-B120841F3495}"/>
              </a:ext>
            </a:extLst>
          </p:cNvPr>
          <p:cNvSpPr>
            <a:spLocks noGrp="1"/>
          </p:cNvSpPr>
          <p:nvPr>
            <p:ph type="pic" idx="1"/>
          </p:nvPr>
        </p:nvSpPr>
        <p:spPr>
          <a:xfrm>
            <a:off x="0" y="1"/>
            <a:ext cx="9144000" cy="3958309"/>
          </a:xfrm>
          <a:prstGeom prst="rect">
            <a:avLst/>
          </a:prstGeo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it-IT" dirty="0"/>
          </a:p>
        </p:txBody>
      </p:sp>
      <p:pic>
        <p:nvPicPr>
          <p:cNvPr id="5" name="Picture 4" descr="A picture containing drawing&#10;&#10;Description automatically generated">
            <a:extLst>
              <a:ext uri="{FF2B5EF4-FFF2-40B4-BE49-F238E27FC236}">
                <a16:creationId xmlns:a16="http://schemas.microsoft.com/office/drawing/2014/main" id="{003561E9-086C-46E3-960D-67D505CCAEA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36139" y="4028681"/>
            <a:ext cx="3861119" cy="564522"/>
          </a:xfrm>
          <a:prstGeom prst="rect">
            <a:avLst/>
          </a:prstGeom>
        </p:spPr>
      </p:pic>
      <p:pic>
        <p:nvPicPr>
          <p:cNvPr id="6" name="Picture 2" descr="\\Mac\Home\Desktop\REBRANDING\template pptx\RINA colour RGB-white-pres.png">
            <a:extLst>
              <a:ext uri="{FF2B5EF4-FFF2-40B4-BE49-F238E27FC236}">
                <a16:creationId xmlns:a16="http://schemas.microsoft.com/office/drawing/2014/main" id="{42E37E51-F8C4-426A-A368-D4F3A36802D2}"/>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99292" y="4176171"/>
            <a:ext cx="1036626" cy="79575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990211814"/>
      </p:ext>
    </p:extLst>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9" name="Segnaposto contenuto 3"/>
          <p:cNvSpPr>
            <a:spLocks noGrp="1"/>
          </p:cNvSpPr>
          <p:nvPr>
            <p:ph sz="quarter" idx="11"/>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2096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7"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4" name="Segnaposto testo 3"/>
          <p:cNvSpPr>
            <a:spLocks noGrp="1"/>
          </p:cNvSpPr>
          <p:nvPr>
            <p:ph type="body" sz="quarter" idx="11" hasCustomPrompt="1"/>
          </p:nvPr>
        </p:nvSpPr>
        <p:spPr>
          <a:xfrm>
            <a:off x="276224" y="4160045"/>
            <a:ext cx="8593138" cy="763191"/>
          </a:xfrm>
          <a:prstGeom prst="rect">
            <a:avLst/>
          </a:prstGeom>
          <a:solidFill>
            <a:srgbClr val="13294B">
              <a:alpha val="84000"/>
            </a:srgbClr>
          </a:solidFill>
          <a:ln>
            <a:noFill/>
          </a:ln>
          <a:effectLst/>
        </p:spPr>
        <p:txBody>
          <a:bodyPr vert="horz" lIns="360000" tIns="140400" rIns="360000" bIns="140400" anchor="ctr"/>
          <a:lstStyle>
            <a:lvl1pPr marL="0" indent="0">
              <a:buNone/>
              <a:defRPr sz="1200">
                <a:solidFill>
                  <a:schemeClr val="bg1"/>
                </a:solidFill>
              </a:defRPr>
            </a:lvl1pPr>
          </a:lstStyle>
          <a:p>
            <a:pPr lvl="0"/>
            <a:r>
              <a:rPr lang="it-IT"/>
              <a:t>didascalia</a:t>
            </a:r>
          </a:p>
        </p:txBody>
      </p:sp>
      <p:pic>
        <p:nvPicPr>
          <p:cNvPr id="8"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352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4" name="Segnaposto testo 3"/>
          <p:cNvSpPr>
            <a:spLocks noGrp="1"/>
          </p:cNvSpPr>
          <p:nvPr>
            <p:ph type="body" sz="quarter" idx="11" hasCustomPrompt="1"/>
          </p:nvPr>
        </p:nvSpPr>
        <p:spPr>
          <a:xfrm>
            <a:off x="276224" y="4160045"/>
            <a:ext cx="8593138" cy="763191"/>
          </a:xfrm>
          <a:prstGeom prst="rect">
            <a:avLst/>
          </a:prstGeom>
          <a:solidFill>
            <a:srgbClr val="13294B">
              <a:alpha val="84000"/>
            </a:srgbClr>
          </a:solidFill>
          <a:ln>
            <a:noFill/>
          </a:ln>
          <a:effectLst/>
        </p:spPr>
        <p:txBody>
          <a:bodyPr vert="horz" lIns="360000" tIns="140400" rIns="360000" bIns="140400" anchor="ctr"/>
          <a:lstStyle>
            <a:lvl1pPr marL="0" indent="0">
              <a:buNone/>
              <a:defRPr sz="1200">
                <a:solidFill>
                  <a:schemeClr val="bg1"/>
                </a:solidFill>
              </a:defRPr>
            </a:lvl1pPr>
          </a:lstStyle>
          <a:p>
            <a:pPr lvl="0"/>
            <a:r>
              <a:rPr lang="it-IT"/>
              <a:t>didascalia</a:t>
            </a:r>
          </a:p>
        </p:txBody>
      </p:sp>
      <p:pic>
        <p:nvPicPr>
          <p:cNvPr id="9" name="Picture 8"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4512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4" name="Segnaposto contenuto 3"/>
          <p:cNvSpPr>
            <a:spLocks noGrp="1"/>
          </p:cNvSpPr>
          <p:nvPr>
            <p:ph sz="quarter" idx="10"/>
          </p:nvPr>
        </p:nvSpPr>
        <p:spPr>
          <a:xfrm>
            <a:off x="276229" y="3442097"/>
            <a:ext cx="8588375" cy="1481052"/>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0" name="Segnaposto testo 9"/>
          <p:cNvSpPr>
            <a:spLocks noGrp="1"/>
          </p:cNvSpPr>
          <p:nvPr>
            <p:ph type="body" sz="quarter" idx="12"/>
          </p:nvPr>
        </p:nvSpPr>
        <p:spPr>
          <a:xfrm>
            <a:off x="276225" y="1266254"/>
            <a:ext cx="8581212" cy="1951965"/>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9"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4298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5556250" y="1260872"/>
            <a:ext cx="3308350"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9"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4799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ergy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Immagine 3" descr="energy.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4"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70320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marine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marin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4"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0770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ertification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Immagine 3" descr="cer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1249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ransport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transp.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8179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dustry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industry.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6871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yber_sec">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4"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cyber-sec.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526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859313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662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3" name="Rettangolo 2"/>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sp>
        <p:nvSpPr>
          <p:cNvPr id="7" name="Segnaposto testo 9"/>
          <p:cNvSpPr>
            <a:spLocks noGrp="1"/>
          </p:cNvSpPr>
          <p:nvPr>
            <p:ph type="body" sz="quarter" idx="12"/>
          </p:nvPr>
        </p:nvSpPr>
        <p:spPr>
          <a:xfrm>
            <a:off x="276224" y="1260872"/>
            <a:ext cx="8588376"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FFFFFF"/>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8"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337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Segnaposto contenuto 3"/>
          <p:cNvSpPr>
            <a:spLocks noGrp="1"/>
          </p:cNvSpPr>
          <p:nvPr>
            <p:ph sz="quarter" idx="10"/>
          </p:nvPr>
        </p:nvSpPr>
        <p:spPr>
          <a:xfrm>
            <a:off x="276229" y="3442097"/>
            <a:ext cx="8588375" cy="1481052"/>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0" name="Segnaposto testo 9"/>
          <p:cNvSpPr>
            <a:spLocks noGrp="1"/>
          </p:cNvSpPr>
          <p:nvPr>
            <p:ph type="body" sz="quarter" idx="12"/>
          </p:nvPr>
        </p:nvSpPr>
        <p:spPr>
          <a:xfrm>
            <a:off x="276225" y="1266254"/>
            <a:ext cx="8581212" cy="1951965"/>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7" name="Picture 6"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7432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3" name="Rettangolo 2"/>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9" name="Immagine 8" descr="slide2.pn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sp>
        <p:nvSpPr>
          <p:cNvPr id="7" name="Segnaposto testo 9"/>
          <p:cNvSpPr>
            <a:spLocks noGrp="1"/>
          </p:cNvSpPr>
          <p:nvPr>
            <p:ph type="body" sz="quarter" idx="12"/>
          </p:nvPr>
        </p:nvSpPr>
        <p:spPr>
          <a:xfrm>
            <a:off x="276224" y="1260872"/>
            <a:ext cx="8588376"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FFFFFF"/>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8"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9685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sp>
        <p:nvSpPr>
          <p:cNvPr id="6"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12"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9" name="Segnaposto testo 9"/>
          <p:cNvSpPr>
            <a:spLocks noGrp="1"/>
          </p:cNvSpPr>
          <p:nvPr>
            <p:ph type="body" sz="quarter" idx="13"/>
          </p:nvPr>
        </p:nvSpPr>
        <p:spPr>
          <a:xfrm>
            <a:off x="269875" y="3689351"/>
            <a:ext cx="3696512" cy="674691"/>
          </a:xfrm>
          <a:prstGeom prst="rect">
            <a:avLst/>
          </a:prstGeom>
        </p:spPr>
        <p:txBody>
          <a:bodyPr vert="horz" anchor="ctr"/>
          <a:lstStyle>
            <a:lvl1pPr marL="0" indent="0" algn="l" defTabSz="457200" rtl="0" eaLnBrk="1" latinLnBrk="0" hangingPunct="1">
              <a:lnSpc>
                <a:spcPct val="100000"/>
              </a:lnSpc>
              <a:spcBef>
                <a:spcPts val="0"/>
              </a:spcBef>
              <a:buNone/>
              <a:defRPr lang="it-IT" sz="1200" kern="1200" dirty="0" smtClean="0">
                <a:solidFill>
                  <a:srgbClr val="3EB1C8"/>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10" name="Segnaposto testo 6"/>
          <p:cNvSpPr>
            <a:spLocks noGrp="1"/>
          </p:cNvSpPr>
          <p:nvPr>
            <p:ph type="body" sz="quarter" idx="11" hasCustomPrompt="1"/>
          </p:nvPr>
        </p:nvSpPr>
        <p:spPr>
          <a:xfrm>
            <a:off x="269875" y="2946398"/>
            <a:ext cx="2878879" cy="742950"/>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Title</a:t>
            </a:r>
          </a:p>
        </p:txBody>
      </p:sp>
      <p:pic>
        <p:nvPicPr>
          <p:cNvPr id="11"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016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nal cover">
    <p:spTree>
      <p:nvGrpSpPr>
        <p:cNvPr id="1" name=""/>
        <p:cNvGrpSpPr/>
        <p:nvPr/>
      </p:nvGrpSpPr>
      <p:grpSpPr>
        <a:xfrm>
          <a:off x="0" y="0"/>
          <a:ext cx="0" cy="0"/>
          <a:chOff x="0" y="0"/>
          <a:chExt cx="0" cy="0"/>
        </a:xfrm>
      </p:grpSpPr>
      <p:sp>
        <p:nvSpPr>
          <p:cNvPr id="9"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6"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5" name="Segnaposto testo 9"/>
          <p:cNvSpPr>
            <a:spLocks noGrp="1"/>
          </p:cNvSpPr>
          <p:nvPr>
            <p:ph type="body" sz="quarter" idx="13" hasCustomPrompt="1"/>
          </p:nvPr>
        </p:nvSpPr>
        <p:spPr>
          <a:xfrm>
            <a:off x="269880" y="3384054"/>
            <a:ext cx="3502025" cy="1018306"/>
          </a:xfrm>
          <a:prstGeom prst="rect">
            <a:avLst/>
          </a:prstGeom>
        </p:spPr>
        <p:txBody>
          <a:bodyPr vert="horz" anchor="b"/>
          <a:lstStyle>
            <a:lvl1pPr marL="0" indent="0" algn="l" defTabSz="457200" rtl="0" eaLnBrk="1" latinLnBrk="0" hangingPunct="1">
              <a:lnSpc>
                <a:spcPct val="100000"/>
              </a:lnSpc>
              <a:spcBef>
                <a:spcPts val="0"/>
              </a:spcBef>
              <a:buNone/>
              <a:defRPr lang="it-IT" sz="1600" kern="1200" dirty="0" smtClean="0">
                <a:solidFill>
                  <a:srgbClr val="13294B"/>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err="1"/>
              <a:t>Addres</a:t>
            </a:r>
            <a:endParaRPr lang="it-IT"/>
          </a:p>
          <a:p>
            <a:pPr lvl="0"/>
            <a:r>
              <a:rPr lang="it-IT" err="1"/>
              <a:t>Address</a:t>
            </a:r>
            <a:endParaRPr lang="it-IT"/>
          </a:p>
          <a:p>
            <a:pPr lvl="0"/>
            <a:r>
              <a:rPr lang="it-IT"/>
              <a:t>P. </a:t>
            </a:r>
          </a:p>
          <a:p>
            <a:pPr lvl="0"/>
            <a:r>
              <a:rPr lang="it-IT"/>
              <a:t>email - site</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268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_ok">
    <p:spTree>
      <p:nvGrpSpPr>
        <p:cNvPr id="1" name=""/>
        <p:cNvGrpSpPr/>
        <p:nvPr/>
      </p:nvGrpSpPr>
      <p:grpSpPr>
        <a:xfrm>
          <a:off x="0" y="0"/>
          <a:ext cx="0" cy="0"/>
          <a:chOff x="0" y="0"/>
          <a:chExt cx="0" cy="0"/>
        </a:xfrm>
      </p:grpSpPr>
      <p:sp>
        <p:nvSpPr>
          <p:cNvPr id="14"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7" name="Text Placeholder 10"/>
          <p:cNvSpPr>
            <a:spLocks noGrp="1"/>
          </p:cNvSpPr>
          <p:nvPr>
            <p:ph type="body" sz="quarter" idx="14"/>
          </p:nvPr>
        </p:nvSpPr>
        <p:spPr>
          <a:xfrm rot="10800000">
            <a:off x="6260757" y="-1"/>
            <a:ext cx="2883242" cy="3818589"/>
          </a:xfrm>
          <a:prstGeom prst="triangle">
            <a:avLst>
              <a:gd name="adj" fmla="val 0"/>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10"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Segnaposto testo 7"/>
          <p:cNvSpPr>
            <a:spLocks noGrp="1"/>
          </p:cNvSpPr>
          <p:nvPr>
            <p:ph type="body" sz="quarter" idx="12" hasCustomPrompt="1"/>
          </p:nvPr>
        </p:nvSpPr>
        <p:spPr>
          <a:xfrm>
            <a:off x="258763" y="4452939"/>
            <a:ext cx="3852862" cy="470297"/>
          </a:xfrm>
          <a:prstGeom prst="rect">
            <a:avLst/>
          </a:prstGeom>
        </p:spPr>
        <p:txBody>
          <a:bodyPr vert="horz" anchor="b"/>
          <a:lstStyle>
            <a:lvl1pPr marL="0" indent="0">
              <a:buFontTx/>
              <a:buNone/>
              <a:defRPr sz="2800">
                <a:solidFill>
                  <a:srgbClr val="FFFFFF"/>
                </a:solidFill>
              </a:defRPr>
            </a:lvl1pPr>
          </a:lstStyle>
          <a:p>
            <a:pPr lvl="0"/>
            <a:r>
              <a:rPr lang="it-IT"/>
              <a:t>Title</a:t>
            </a:r>
          </a:p>
        </p:txBody>
      </p:sp>
      <p:pic>
        <p:nvPicPr>
          <p:cNvPr id="9"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57897" y="3214661"/>
            <a:ext cx="1158352" cy="88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5781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image chart video">
    <p:spTree>
      <p:nvGrpSpPr>
        <p:cNvPr id="1" name=""/>
        <p:cNvGrpSpPr/>
        <p:nvPr/>
      </p:nvGrpSpPr>
      <p:grpSpPr>
        <a:xfrm>
          <a:off x="0" y="0"/>
          <a:ext cx="0" cy="0"/>
          <a:chOff x="0" y="0"/>
          <a:chExt cx="0" cy="0"/>
        </a:xfrm>
      </p:grpSpPr>
      <p:sp>
        <p:nvSpPr>
          <p:cNvPr id="4" name="Rettangolo 3"/>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9" name="Segnaposto contenuto 3"/>
          <p:cNvSpPr>
            <a:spLocks noGrp="1"/>
          </p:cNvSpPr>
          <p:nvPr>
            <p:ph sz="quarter" idx="11"/>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9063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nd caption">
    <p:spTree>
      <p:nvGrpSpPr>
        <p:cNvPr id="1" name=""/>
        <p:cNvGrpSpPr/>
        <p:nvPr/>
      </p:nvGrpSpPr>
      <p:grpSpPr>
        <a:xfrm>
          <a:off x="0" y="0"/>
          <a:ext cx="0" cy="0"/>
          <a:chOff x="0" y="0"/>
          <a:chExt cx="0" cy="0"/>
        </a:xfrm>
      </p:grpSpPr>
      <p:sp>
        <p:nvSpPr>
          <p:cNvPr id="10" name="Segnaposto contenuto 3"/>
          <p:cNvSpPr>
            <a:spLocks noGrp="1"/>
          </p:cNvSpPr>
          <p:nvPr>
            <p:ph sz="quarter" idx="12"/>
          </p:nvPr>
        </p:nvSpPr>
        <p:spPr>
          <a:xfrm>
            <a:off x="276229" y="1260872"/>
            <a:ext cx="8588375"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7" name="Segnaposto testo 6"/>
          <p:cNvSpPr>
            <a:spLocks noGrp="1"/>
          </p:cNvSpPr>
          <p:nvPr>
            <p:ph type="body" sz="quarter" idx="10"/>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4" name="Segnaposto testo 3"/>
          <p:cNvSpPr>
            <a:spLocks noGrp="1"/>
          </p:cNvSpPr>
          <p:nvPr>
            <p:ph type="body" sz="quarter" idx="11" hasCustomPrompt="1"/>
          </p:nvPr>
        </p:nvSpPr>
        <p:spPr>
          <a:xfrm>
            <a:off x="276224" y="4160045"/>
            <a:ext cx="8593138" cy="763191"/>
          </a:xfrm>
          <a:prstGeom prst="rect">
            <a:avLst/>
          </a:prstGeom>
          <a:solidFill>
            <a:srgbClr val="13294B">
              <a:alpha val="84000"/>
            </a:srgbClr>
          </a:solidFill>
          <a:ln>
            <a:noFill/>
          </a:ln>
          <a:effectLst/>
        </p:spPr>
        <p:txBody>
          <a:bodyPr vert="horz" lIns="360000" tIns="140400" rIns="360000" bIns="140400" anchor="ctr"/>
          <a:lstStyle>
            <a:lvl1pPr marL="0" indent="0">
              <a:buNone/>
              <a:defRPr sz="1200">
                <a:solidFill>
                  <a:schemeClr val="bg1"/>
                </a:solidFill>
              </a:defRPr>
            </a:lvl1pPr>
          </a:lstStyle>
          <a:p>
            <a:pPr lvl="0"/>
            <a:r>
              <a:rPr lang="it-IT"/>
              <a:t>didascalia</a:t>
            </a:r>
          </a:p>
        </p:txBody>
      </p:sp>
      <p:pic>
        <p:nvPicPr>
          <p:cNvPr id="8"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3250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orizontal conten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4" name="Segnaposto contenuto 3"/>
          <p:cNvSpPr>
            <a:spLocks noGrp="1"/>
          </p:cNvSpPr>
          <p:nvPr>
            <p:ph sz="quarter" idx="10"/>
          </p:nvPr>
        </p:nvSpPr>
        <p:spPr>
          <a:xfrm>
            <a:off x="276229" y="3442097"/>
            <a:ext cx="8588375" cy="1481052"/>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0" name="Segnaposto testo 9"/>
          <p:cNvSpPr>
            <a:spLocks noGrp="1"/>
          </p:cNvSpPr>
          <p:nvPr>
            <p:ph type="body" sz="quarter" idx="12"/>
          </p:nvPr>
        </p:nvSpPr>
        <p:spPr>
          <a:xfrm>
            <a:off x="276225" y="1266254"/>
            <a:ext cx="8581212" cy="1951965"/>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9"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7467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5556250" y="1260872"/>
            <a:ext cx="3308350"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9"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1225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ergy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Immagine 3" descr="energy.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4"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93584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rine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marin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4"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779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tical content layout">
    <p:spTree>
      <p:nvGrpSpPr>
        <p:cNvPr id="1" name=""/>
        <p:cNvGrpSpPr/>
        <p:nvPr/>
      </p:nvGrpSpPr>
      <p:grpSpPr>
        <a:xfrm>
          <a:off x="0" y="0"/>
          <a:ext cx="0" cy="0"/>
          <a:chOff x="0" y="0"/>
          <a:chExt cx="0" cy="0"/>
        </a:xfrm>
      </p:grpSpPr>
      <p:sp>
        <p:nvSpPr>
          <p:cNvPr id="4" name="Segnaposto contenuto 3"/>
          <p:cNvSpPr>
            <a:spLocks noGrp="1"/>
          </p:cNvSpPr>
          <p:nvPr>
            <p:ph sz="quarter" idx="10"/>
          </p:nvPr>
        </p:nvSpPr>
        <p:spPr>
          <a:xfrm>
            <a:off x="5556250" y="1260872"/>
            <a:ext cx="3308350" cy="3662277"/>
          </a:xfrm>
          <a:prstGeom prst="rect">
            <a:avLst/>
          </a:prstGeom>
        </p:spPr>
        <p:txBody>
          <a:bodyPr vert="horz"/>
          <a:lstStyle>
            <a:lvl1pPr>
              <a:defRPr sz="100"/>
            </a:lvl1pPr>
            <a:lvl2pPr>
              <a:defRPr sz="100"/>
            </a:lvl2pPr>
            <a:lvl3pPr>
              <a:defRPr sz="100"/>
            </a:lvl3pPr>
            <a:lvl4pPr>
              <a:defRPr sz="100"/>
            </a:lvl4pPr>
            <a:lvl5pPr>
              <a:defRPr sz="100"/>
            </a:lvl5pPr>
          </a:lstStyle>
          <a:p>
            <a:pPr lvl="0"/>
            <a:endParaRPr lang="it-IT"/>
          </a:p>
        </p:txBody>
      </p:sp>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7" name="Picture 6"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23242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ertification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4" name="Immagine 3" descr="cer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738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ransport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transp.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928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dustry_">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3"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industry.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71496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yber_sec">
    <p:spTree>
      <p:nvGrpSpPr>
        <p:cNvPr id="1" name=""/>
        <p:cNvGrpSpPr/>
        <p:nvPr/>
      </p:nvGrpSpPr>
      <p:grpSpPr>
        <a:xfrm>
          <a:off x="0" y="0"/>
          <a:ext cx="0" cy="0"/>
          <a:chOff x="0" y="0"/>
          <a:chExt cx="0" cy="0"/>
        </a:xfrm>
      </p:grpSpPr>
      <p:sp>
        <p:nvSpPr>
          <p:cNvPr id="9" name="Rectangle 19"/>
          <p:cNvSpPr/>
          <p:nvPr userDrawn="1"/>
        </p:nvSpPr>
        <p:spPr>
          <a:xfrm>
            <a:off x="5559426" y="-5983"/>
            <a:ext cx="3584575" cy="5149483"/>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1" name="Segnaposto testo 9"/>
          <p:cNvSpPr>
            <a:spLocks noGrp="1"/>
          </p:cNvSpPr>
          <p:nvPr>
            <p:ph type="body" sz="quarter" idx="12"/>
          </p:nvPr>
        </p:nvSpPr>
        <p:spPr>
          <a:xfrm>
            <a:off x="276225" y="1260872"/>
            <a:ext cx="501195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
        <p:nvSpPr>
          <p:cNvPr id="3" name="Rettangolo 2"/>
          <p:cNvSpPr/>
          <p:nvPr userDrawn="1"/>
        </p:nvSpPr>
        <p:spPr>
          <a:xfrm>
            <a:off x="1" y="1001646"/>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5283200"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a:t>
            </a:r>
          </a:p>
        </p:txBody>
      </p:sp>
      <p:sp>
        <p:nvSpPr>
          <p:cNvPr id="14" name="Triangolo rettangolo 12"/>
          <p:cNvSpPr/>
          <p:nvPr userDrawn="1"/>
        </p:nvSpPr>
        <p:spPr>
          <a:xfrm rot="2690084">
            <a:off x="5497784" y="2432148"/>
            <a:ext cx="279204" cy="279204"/>
          </a:xfrm>
          <a:prstGeom prst="rtTriangle">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2" name="Immagine 1" descr="cyber-sec.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447489" y="0"/>
            <a:ext cx="3696511" cy="5143500"/>
          </a:xfrm>
          <a:prstGeom prst="rect">
            <a:avLst/>
          </a:prstGeom>
        </p:spPr>
      </p:pic>
      <p:pic>
        <p:nvPicPr>
          <p:cNvPr id="10"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2601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859313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33166"/>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9759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3" name="Rettangolo 2"/>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sp>
        <p:nvSpPr>
          <p:cNvPr id="7" name="Segnaposto testo 9"/>
          <p:cNvSpPr>
            <a:spLocks noGrp="1"/>
          </p:cNvSpPr>
          <p:nvPr>
            <p:ph type="body" sz="quarter" idx="12"/>
          </p:nvPr>
        </p:nvSpPr>
        <p:spPr>
          <a:xfrm>
            <a:off x="276224" y="1260872"/>
            <a:ext cx="8588376"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FFFFFF"/>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8"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3960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3" name="Rettangolo 2"/>
          <p:cNvSpPr/>
          <p:nvPr userDrawn="1"/>
        </p:nvSpPr>
        <p:spPr>
          <a:xfrm>
            <a:off x="0" y="1"/>
            <a:ext cx="9144000" cy="5143500"/>
          </a:xfrm>
          <a:prstGeom prst="rect">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pic>
        <p:nvPicPr>
          <p:cNvPr id="9" name="Immagine 8" descr="slide2.pn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5" name="Rettangolo 4"/>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10"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FFFFFF"/>
                </a:solidFill>
                <a:latin typeface="+mj-lt"/>
                <a:ea typeface="+mj-ea"/>
                <a:cs typeface="+mj-cs"/>
              </a:defRPr>
            </a:lvl1pPr>
          </a:lstStyle>
          <a:p>
            <a:pPr lvl="0"/>
            <a:r>
              <a:rPr lang="it-IT"/>
              <a:t>Fare clic per modificare </a:t>
            </a:r>
          </a:p>
          <a:p>
            <a:pPr lvl="0"/>
            <a:r>
              <a:rPr lang="it-IT"/>
              <a:t>gli stili del testo dello schema</a:t>
            </a:r>
          </a:p>
        </p:txBody>
      </p:sp>
      <p:sp>
        <p:nvSpPr>
          <p:cNvPr id="7" name="Segnaposto testo 9"/>
          <p:cNvSpPr>
            <a:spLocks noGrp="1"/>
          </p:cNvSpPr>
          <p:nvPr>
            <p:ph type="body" sz="quarter" idx="12"/>
          </p:nvPr>
        </p:nvSpPr>
        <p:spPr>
          <a:xfrm>
            <a:off x="276224" y="1260872"/>
            <a:ext cx="8588376"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FFFFFF"/>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8" name="Picture 2" descr="\\Mac\Home\Desktop\REBRANDING\template pptx\RINA colour RGB-white-pres.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926668" y="333166"/>
            <a:ext cx="937936"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1371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introduction">
    <p:spTree>
      <p:nvGrpSpPr>
        <p:cNvPr id="1" name=""/>
        <p:cNvGrpSpPr/>
        <p:nvPr/>
      </p:nvGrpSpPr>
      <p:grpSpPr>
        <a:xfrm>
          <a:off x="0" y="0"/>
          <a:ext cx="0" cy="0"/>
          <a:chOff x="0" y="0"/>
          <a:chExt cx="0" cy="0"/>
        </a:xfrm>
      </p:grpSpPr>
      <p:sp>
        <p:nvSpPr>
          <p:cNvPr id="6"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8"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12"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9" name="Segnaposto testo 9"/>
          <p:cNvSpPr>
            <a:spLocks noGrp="1"/>
          </p:cNvSpPr>
          <p:nvPr>
            <p:ph type="body" sz="quarter" idx="13"/>
          </p:nvPr>
        </p:nvSpPr>
        <p:spPr>
          <a:xfrm>
            <a:off x="269875" y="3689351"/>
            <a:ext cx="3696512" cy="674691"/>
          </a:xfrm>
          <a:prstGeom prst="rect">
            <a:avLst/>
          </a:prstGeom>
        </p:spPr>
        <p:txBody>
          <a:bodyPr vert="horz" anchor="ctr"/>
          <a:lstStyle>
            <a:lvl1pPr marL="0" indent="0" algn="l" defTabSz="457200" rtl="0" eaLnBrk="1" latinLnBrk="0" hangingPunct="1">
              <a:lnSpc>
                <a:spcPct val="100000"/>
              </a:lnSpc>
              <a:spcBef>
                <a:spcPts val="0"/>
              </a:spcBef>
              <a:buNone/>
              <a:defRPr lang="it-IT" sz="1200" kern="1200" dirty="0" smtClean="0">
                <a:solidFill>
                  <a:srgbClr val="3EB1C8"/>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10" name="Segnaposto testo 6"/>
          <p:cNvSpPr>
            <a:spLocks noGrp="1"/>
          </p:cNvSpPr>
          <p:nvPr>
            <p:ph type="body" sz="quarter" idx="11" hasCustomPrompt="1"/>
          </p:nvPr>
        </p:nvSpPr>
        <p:spPr>
          <a:xfrm>
            <a:off x="269875" y="2946398"/>
            <a:ext cx="2878879" cy="742950"/>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Title</a:t>
            </a:r>
          </a:p>
        </p:txBody>
      </p:sp>
      <p:pic>
        <p:nvPicPr>
          <p:cNvPr id="11"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95196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inal cover">
    <p:spTree>
      <p:nvGrpSpPr>
        <p:cNvPr id="1" name=""/>
        <p:cNvGrpSpPr/>
        <p:nvPr/>
      </p:nvGrpSpPr>
      <p:grpSpPr>
        <a:xfrm>
          <a:off x="0" y="0"/>
          <a:ext cx="0" cy="0"/>
          <a:chOff x="0" y="0"/>
          <a:chExt cx="0" cy="0"/>
        </a:xfrm>
      </p:grpSpPr>
      <p:sp>
        <p:nvSpPr>
          <p:cNvPr id="9"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6"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Text Placeholder 10"/>
          <p:cNvSpPr>
            <a:spLocks noGrp="1"/>
          </p:cNvSpPr>
          <p:nvPr>
            <p:ph type="body" sz="quarter" idx="14"/>
          </p:nvPr>
        </p:nvSpPr>
        <p:spPr>
          <a:xfrm rot="10800000">
            <a:off x="6260757" y="-1"/>
            <a:ext cx="2883242" cy="3818589"/>
          </a:xfrm>
          <a:prstGeom prst="triangle">
            <a:avLst>
              <a:gd name="adj"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5" name="Segnaposto testo 9"/>
          <p:cNvSpPr>
            <a:spLocks noGrp="1"/>
          </p:cNvSpPr>
          <p:nvPr>
            <p:ph type="body" sz="quarter" idx="13" hasCustomPrompt="1"/>
          </p:nvPr>
        </p:nvSpPr>
        <p:spPr>
          <a:xfrm>
            <a:off x="269880" y="3384054"/>
            <a:ext cx="3502025" cy="1018306"/>
          </a:xfrm>
          <a:prstGeom prst="rect">
            <a:avLst/>
          </a:prstGeom>
        </p:spPr>
        <p:txBody>
          <a:bodyPr vert="horz" anchor="b"/>
          <a:lstStyle>
            <a:lvl1pPr marL="0" indent="0" algn="l" defTabSz="457200" rtl="0" eaLnBrk="1" latinLnBrk="0" hangingPunct="1">
              <a:lnSpc>
                <a:spcPct val="100000"/>
              </a:lnSpc>
              <a:spcBef>
                <a:spcPts val="0"/>
              </a:spcBef>
              <a:buNone/>
              <a:defRPr lang="it-IT" sz="1600" kern="1200" dirty="0" smtClean="0">
                <a:solidFill>
                  <a:srgbClr val="13294B"/>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err="1"/>
              <a:t>Addres</a:t>
            </a:r>
            <a:endParaRPr lang="it-IT"/>
          </a:p>
          <a:p>
            <a:pPr lvl="0"/>
            <a:r>
              <a:rPr lang="it-IT" err="1"/>
              <a:t>Address</a:t>
            </a:r>
            <a:endParaRPr lang="it-IT"/>
          </a:p>
          <a:p>
            <a:pPr lvl="0"/>
            <a:r>
              <a:rPr lang="it-IT"/>
              <a:t>P. </a:t>
            </a:r>
          </a:p>
          <a:p>
            <a:pPr lvl="0"/>
            <a:r>
              <a:rPr lang="it-IT"/>
              <a:t>email - site</a:t>
            </a:r>
          </a:p>
        </p:txBody>
      </p:sp>
      <p:pic>
        <p:nvPicPr>
          <p:cNvPr id="7"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79793" y="4402360"/>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6312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VER_ok">
    <p:spTree>
      <p:nvGrpSpPr>
        <p:cNvPr id="1" name=""/>
        <p:cNvGrpSpPr/>
        <p:nvPr/>
      </p:nvGrpSpPr>
      <p:grpSpPr>
        <a:xfrm>
          <a:off x="0" y="0"/>
          <a:ext cx="0" cy="0"/>
          <a:chOff x="0" y="0"/>
          <a:chExt cx="0" cy="0"/>
        </a:xfrm>
      </p:grpSpPr>
      <p:sp>
        <p:nvSpPr>
          <p:cNvPr id="14" name="Segnaposto immagine 2"/>
          <p:cNvSpPr>
            <a:spLocks noGrp="1"/>
          </p:cNvSpPr>
          <p:nvPr>
            <p:ph type="pic" idx="1"/>
          </p:nvPr>
        </p:nvSpPr>
        <p:spPr>
          <a:xfrm>
            <a:off x="0" y="0"/>
            <a:ext cx="9144000" cy="51435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7" name="Text Placeholder 10"/>
          <p:cNvSpPr>
            <a:spLocks noGrp="1"/>
          </p:cNvSpPr>
          <p:nvPr>
            <p:ph type="body" sz="quarter" idx="14"/>
          </p:nvPr>
        </p:nvSpPr>
        <p:spPr>
          <a:xfrm rot="10800000">
            <a:off x="6260757" y="-1"/>
            <a:ext cx="2883242" cy="3818589"/>
          </a:xfrm>
          <a:prstGeom prst="triangle">
            <a:avLst>
              <a:gd name="adj" fmla="val 0"/>
            </a:avLst>
          </a:pr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lang="en-US" sz="100" dirty="0">
                <a:solidFill>
                  <a:srgbClr val="3EB1C8"/>
                </a:solidFill>
              </a:defRPr>
            </a:lvl1pPr>
          </a:lstStyle>
          <a:p>
            <a:pPr marL="0" lvl="0" algn="ctr"/>
            <a:endParaRPr lang="en-US"/>
          </a:p>
        </p:txBody>
      </p:sp>
      <p:sp>
        <p:nvSpPr>
          <p:cNvPr id="10" name="Text Placeholder 5"/>
          <p:cNvSpPr>
            <a:spLocks noGrp="1"/>
          </p:cNvSpPr>
          <p:nvPr>
            <p:ph type="body" sz="quarter" idx="10" hasCustomPrompt="1"/>
          </p:nvPr>
        </p:nvSpPr>
        <p:spPr>
          <a:xfrm>
            <a:off x="-12701" y="-14853"/>
            <a:ext cx="4815359" cy="5158353"/>
          </a:xfrm>
          <a:custGeom>
            <a:avLst/>
            <a:gdLst>
              <a:gd name="connsiteX0" fmla="*/ 0 w 5451475"/>
              <a:gd name="connsiteY0" fmla="*/ 0 h 6858000"/>
              <a:gd name="connsiteX1" fmla="*/ 2725738 w 5451475"/>
              <a:gd name="connsiteY1" fmla="*/ 0 h 6858000"/>
              <a:gd name="connsiteX2" fmla="*/ 5451475 w 5451475"/>
              <a:gd name="connsiteY2" fmla="*/ 2725738 h 6858000"/>
              <a:gd name="connsiteX3" fmla="*/ 5451475 w 5451475"/>
              <a:gd name="connsiteY3" fmla="*/ 6858000 h 6858000"/>
              <a:gd name="connsiteX4" fmla="*/ 0 w 5451475"/>
              <a:gd name="connsiteY4" fmla="*/ 6858000 h 6858000"/>
              <a:gd name="connsiteX5" fmla="*/ 0 w 5451475"/>
              <a:gd name="connsiteY5" fmla="*/ 0 h 6858000"/>
              <a:gd name="connsiteX0" fmla="*/ 0 w 5451475"/>
              <a:gd name="connsiteY0" fmla="*/ 6773 h 6864773"/>
              <a:gd name="connsiteX1" fmla="*/ 253471 w 5451475"/>
              <a:gd name="connsiteY1" fmla="*/ 0 h 6864773"/>
              <a:gd name="connsiteX2" fmla="*/ 5451475 w 5451475"/>
              <a:gd name="connsiteY2" fmla="*/ 273251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6773 h 6864773"/>
              <a:gd name="connsiteX1" fmla="*/ 253471 w 5451475"/>
              <a:gd name="connsiteY1" fmla="*/ 0 h 6864773"/>
              <a:gd name="connsiteX2" fmla="*/ 5444702 w 5451475"/>
              <a:gd name="connsiteY2" fmla="*/ 6857471 h 6864773"/>
              <a:gd name="connsiteX3" fmla="*/ 5451475 w 5451475"/>
              <a:gd name="connsiteY3" fmla="*/ 6864773 h 6864773"/>
              <a:gd name="connsiteX4" fmla="*/ 0 w 5451475"/>
              <a:gd name="connsiteY4" fmla="*/ 6864773 h 6864773"/>
              <a:gd name="connsiteX5" fmla="*/ 0 w 5451475"/>
              <a:gd name="connsiteY5" fmla="*/ 6773 h 6864773"/>
              <a:gd name="connsiteX0" fmla="*/ 0 w 5451475"/>
              <a:gd name="connsiteY0" fmla="*/ 2011 h 6860011"/>
              <a:gd name="connsiteX1" fmla="*/ 293952 w 5451475"/>
              <a:gd name="connsiteY1" fmla="*/ 0 h 6860011"/>
              <a:gd name="connsiteX2" fmla="*/ 5444702 w 5451475"/>
              <a:gd name="connsiteY2" fmla="*/ 6852709 h 6860011"/>
              <a:gd name="connsiteX3" fmla="*/ 5451475 w 5451475"/>
              <a:gd name="connsiteY3" fmla="*/ 6860011 h 6860011"/>
              <a:gd name="connsiteX4" fmla="*/ 0 w 5451475"/>
              <a:gd name="connsiteY4" fmla="*/ 6860011 h 6860011"/>
              <a:gd name="connsiteX5" fmla="*/ 0 w 5451475"/>
              <a:gd name="connsiteY5" fmla="*/ 2011 h 6860011"/>
              <a:gd name="connsiteX0" fmla="*/ 0 w 5464175"/>
              <a:gd name="connsiteY0" fmla="*/ 2011 h 6860011"/>
              <a:gd name="connsiteX1" fmla="*/ 306652 w 5464175"/>
              <a:gd name="connsiteY1" fmla="*/ 0 h 6860011"/>
              <a:gd name="connsiteX2" fmla="*/ 5457402 w 5464175"/>
              <a:gd name="connsiteY2" fmla="*/ 6852709 h 6860011"/>
              <a:gd name="connsiteX3" fmla="*/ 5464175 w 5464175"/>
              <a:gd name="connsiteY3" fmla="*/ 6860011 h 6860011"/>
              <a:gd name="connsiteX4" fmla="*/ 12700 w 5464175"/>
              <a:gd name="connsiteY4" fmla="*/ 6860011 h 6860011"/>
              <a:gd name="connsiteX5" fmla="*/ 0 w 5464175"/>
              <a:gd name="connsiteY5" fmla="*/ 2011 h 6860011"/>
              <a:gd name="connsiteX0" fmla="*/ 0 w 5464175"/>
              <a:gd name="connsiteY0" fmla="*/ 0 h 6889750"/>
              <a:gd name="connsiteX1" fmla="*/ 306652 w 5464175"/>
              <a:gd name="connsiteY1" fmla="*/ 2973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64175"/>
              <a:gd name="connsiteY0" fmla="*/ 0 h 6889750"/>
              <a:gd name="connsiteX1" fmla="*/ 287602 w 5464175"/>
              <a:gd name="connsiteY1" fmla="*/ 10689 h 6889750"/>
              <a:gd name="connsiteX2" fmla="*/ 5457402 w 5464175"/>
              <a:gd name="connsiteY2" fmla="*/ 6882448 h 6889750"/>
              <a:gd name="connsiteX3" fmla="*/ 5464175 w 5464175"/>
              <a:gd name="connsiteY3" fmla="*/ 6889750 h 6889750"/>
              <a:gd name="connsiteX4" fmla="*/ 12700 w 5464175"/>
              <a:gd name="connsiteY4" fmla="*/ 6889750 h 6889750"/>
              <a:gd name="connsiteX5" fmla="*/ 0 w 5464175"/>
              <a:gd name="connsiteY5" fmla="*/ 0 h 6889750"/>
              <a:gd name="connsiteX0" fmla="*/ 0 w 5470138"/>
              <a:gd name="connsiteY0" fmla="*/ 1044806 h 6879061"/>
              <a:gd name="connsiteX1" fmla="*/ 293565 w 5470138"/>
              <a:gd name="connsiteY1" fmla="*/ 0 h 6879061"/>
              <a:gd name="connsiteX2" fmla="*/ 5463365 w 5470138"/>
              <a:gd name="connsiteY2" fmla="*/ 6871759 h 6879061"/>
              <a:gd name="connsiteX3" fmla="*/ 5470138 w 5470138"/>
              <a:gd name="connsiteY3" fmla="*/ 6879061 h 6879061"/>
              <a:gd name="connsiteX4" fmla="*/ 18663 w 5470138"/>
              <a:gd name="connsiteY4" fmla="*/ 6879061 h 6879061"/>
              <a:gd name="connsiteX5" fmla="*/ 0 w 5470138"/>
              <a:gd name="connsiteY5" fmla="*/ 1044806 h 6879061"/>
              <a:gd name="connsiteX0" fmla="*/ 0 w 5470138"/>
              <a:gd name="connsiteY0" fmla="*/ 19127 h 5853382"/>
              <a:gd name="connsiteX1" fmla="*/ 1056860 w 5470138"/>
              <a:gd name="connsiteY1" fmla="*/ 0 h 5853382"/>
              <a:gd name="connsiteX2" fmla="*/ 5463365 w 5470138"/>
              <a:gd name="connsiteY2" fmla="*/ 5846080 h 5853382"/>
              <a:gd name="connsiteX3" fmla="*/ 5470138 w 5470138"/>
              <a:gd name="connsiteY3" fmla="*/ 5853382 h 5853382"/>
              <a:gd name="connsiteX4" fmla="*/ 18663 w 5470138"/>
              <a:gd name="connsiteY4" fmla="*/ 5853382 h 5853382"/>
              <a:gd name="connsiteX5" fmla="*/ 0 w 5470138"/>
              <a:gd name="connsiteY5" fmla="*/ 19127 h 5853382"/>
              <a:gd name="connsiteX0" fmla="*/ 0 w 5464174"/>
              <a:gd name="connsiteY0" fmla="*/ 1238 h 5853382"/>
              <a:gd name="connsiteX1" fmla="*/ 1050896 w 5464174"/>
              <a:gd name="connsiteY1" fmla="*/ 0 h 5853382"/>
              <a:gd name="connsiteX2" fmla="*/ 5457401 w 5464174"/>
              <a:gd name="connsiteY2" fmla="*/ 5846080 h 5853382"/>
              <a:gd name="connsiteX3" fmla="*/ 5464174 w 5464174"/>
              <a:gd name="connsiteY3" fmla="*/ 5853382 h 5853382"/>
              <a:gd name="connsiteX4" fmla="*/ 12699 w 5464174"/>
              <a:gd name="connsiteY4" fmla="*/ 5853382 h 5853382"/>
              <a:gd name="connsiteX5" fmla="*/ 0 w 5464174"/>
              <a:gd name="connsiteY5" fmla="*/ 1238 h 5853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4174" h="5853382">
                <a:moveTo>
                  <a:pt x="0" y="1238"/>
                </a:moveTo>
                <a:lnTo>
                  <a:pt x="1050896" y="0"/>
                </a:lnTo>
                <a:lnTo>
                  <a:pt x="5457401" y="5846080"/>
                </a:lnTo>
                <a:lnTo>
                  <a:pt x="5464174" y="5853382"/>
                </a:lnTo>
                <a:lnTo>
                  <a:pt x="12699" y="5853382"/>
                </a:lnTo>
                <a:cubicBezTo>
                  <a:pt x="8466" y="3567382"/>
                  <a:pt x="4233" y="2287238"/>
                  <a:pt x="0" y="1238"/>
                </a:cubicBezTo>
                <a:close/>
              </a:path>
            </a:pathLst>
          </a:custGeom>
          <a:solidFill>
            <a:srgbClr val="1329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lgn="l">
              <a:defRPr lang="en-US" sz="100" dirty="0">
                <a:solidFill>
                  <a:srgbClr val="13294B"/>
                </a:solidFill>
              </a:defRPr>
            </a:lvl1pPr>
          </a:lstStyle>
          <a:p>
            <a:pPr marL="0" lvl="0" algn="ctr"/>
            <a:r>
              <a:rPr lang="it-IT"/>
              <a:t>---</a:t>
            </a:r>
            <a:endParaRPr lang="en-US"/>
          </a:p>
        </p:txBody>
      </p:sp>
      <p:sp>
        <p:nvSpPr>
          <p:cNvPr id="8" name="Segnaposto testo 7"/>
          <p:cNvSpPr>
            <a:spLocks noGrp="1"/>
          </p:cNvSpPr>
          <p:nvPr>
            <p:ph type="body" sz="quarter" idx="12" hasCustomPrompt="1"/>
          </p:nvPr>
        </p:nvSpPr>
        <p:spPr>
          <a:xfrm>
            <a:off x="258763" y="4452939"/>
            <a:ext cx="3852862" cy="470297"/>
          </a:xfrm>
          <a:prstGeom prst="rect">
            <a:avLst/>
          </a:prstGeom>
        </p:spPr>
        <p:txBody>
          <a:bodyPr vert="horz" anchor="b"/>
          <a:lstStyle>
            <a:lvl1pPr marL="0" indent="0">
              <a:buFontTx/>
              <a:buNone/>
              <a:defRPr sz="2800">
                <a:solidFill>
                  <a:srgbClr val="FFFFFF"/>
                </a:solidFill>
              </a:defRPr>
            </a:lvl1pPr>
          </a:lstStyle>
          <a:p>
            <a:pPr lvl="0"/>
            <a:r>
              <a:rPr lang="it-IT"/>
              <a:t>Title</a:t>
            </a:r>
          </a:p>
        </p:txBody>
      </p:sp>
      <p:pic>
        <p:nvPicPr>
          <p:cNvPr id="9" name="Picture 2" descr="\\Mac\Home\Desktop\REBRANDING\template pptx\RINA colour RGB-white-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357897" y="3214661"/>
            <a:ext cx="1158352" cy="88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015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ext layout">
    <p:spTree>
      <p:nvGrpSpPr>
        <p:cNvPr id="1" name=""/>
        <p:cNvGrpSpPr/>
        <p:nvPr/>
      </p:nvGrpSpPr>
      <p:grpSpPr>
        <a:xfrm>
          <a:off x="0" y="0"/>
          <a:ext cx="0" cy="0"/>
          <a:chOff x="0" y="0"/>
          <a:chExt cx="0" cy="0"/>
        </a:xfrm>
      </p:grpSpPr>
      <p:sp>
        <p:nvSpPr>
          <p:cNvPr id="3" name="Rettangolo 2"/>
          <p:cNvSpPr/>
          <p:nvPr userDrawn="1"/>
        </p:nvSpPr>
        <p:spPr>
          <a:xfrm>
            <a:off x="5"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200"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29" y="1260872"/>
            <a:ext cx="8593139" cy="3662277"/>
          </a:xfrm>
          <a:prstGeom prst="rect">
            <a:avLst/>
          </a:prstGeom>
        </p:spPr>
        <p:txBody>
          <a:bodyPr vert="horz" anchor="ctr"/>
          <a:lstStyle>
            <a:lvl1pPr marL="0" indent="0" algn="l" defTabSz="457200"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6"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402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full text layout">
    <p:spTree>
      <p:nvGrpSpPr>
        <p:cNvPr id="1" name=""/>
        <p:cNvGrpSpPr/>
        <p:nvPr/>
      </p:nvGrpSpPr>
      <p:grpSpPr>
        <a:xfrm>
          <a:off x="0" y="0"/>
          <a:ext cx="0" cy="0"/>
          <a:chOff x="0" y="0"/>
          <a:chExt cx="0" cy="0"/>
        </a:xfrm>
      </p:grpSpPr>
      <p:sp>
        <p:nvSpPr>
          <p:cNvPr id="3" name="Rettangolo 2"/>
          <p:cNvSpPr/>
          <p:nvPr userDrawn="1"/>
        </p:nvSpPr>
        <p:spPr>
          <a:xfrm>
            <a:off x="6"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189"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p:nvPr>
        </p:nvSpPr>
        <p:spPr>
          <a:xfrm>
            <a:off x="276230" y="1260873"/>
            <a:ext cx="8593139" cy="1694119"/>
          </a:xfrm>
          <a:prstGeom prst="rect">
            <a:avLst/>
          </a:prstGeom>
        </p:spPr>
        <p:txBody>
          <a:bodyPr vert="horz" anchor="ctr"/>
          <a:lstStyle>
            <a:lvl1pPr marL="0" indent="0" algn="l" defTabSz="457189"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7"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
        <p:nvSpPr>
          <p:cNvPr id="7" name="Segnaposto testo 9"/>
          <p:cNvSpPr>
            <a:spLocks noGrp="1"/>
          </p:cNvSpPr>
          <p:nvPr>
            <p:ph type="body" sz="quarter" idx="13"/>
          </p:nvPr>
        </p:nvSpPr>
        <p:spPr>
          <a:xfrm>
            <a:off x="276230" y="3174660"/>
            <a:ext cx="8593139" cy="1694119"/>
          </a:xfrm>
          <a:prstGeom prst="rect">
            <a:avLst/>
          </a:prstGeom>
        </p:spPr>
        <p:txBody>
          <a:bodyPr vert="horz" anchor="ctr"/>
          <a:lstStyle>
            <a:lvl1pPr marL="0" indent="0" algn="l" defTabSz="457189"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Tree>
    <p:extLst>
      <p:ext uri="{BB962C8B-B14F-4D97-AF65-F5344CB8AC3E}">
        <p14:creationId xmlns:p14="http://schemas.microsoft.com/office/powerpoint/2010/main" val="3729214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ull text layout">
    <p:spTree>
      <p:nvGrpSpPr>
        <p:cNvPr id="1" name=""/>
        <p:cNvGrpSpPr/>
        <p:nvPr/>
      </p:nvGrpSpPr>
      <p:grpSpPr>
        <a:xfrm>
          <a:off x="0" y="0"/>
          <a:ext cx="0" cy="0"/>
          <a:chOff x="0" y="0"/>
          <a:chExt cx="0" cy="0"/>
        </a:xfrm>
      </p:grpSpPr>
      <p:sp>
        <p:nvSpPr>
          <p:cNvPr id="3" name="Rettangolo 2"/>
          <p:cNvSpPr/>
          <p:nvPr userDrawn="1"/>
        </p:nvSpPr>
        <p:spPr>
          <a:xfrm>
            <a:off x="6"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189"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hasCustomPrompt="1"/>
          </p:nvPr>
        </p:nvSpPr>
        <p:spPr>
          <a:xfrm>
            <a:off x="276230" y="1260873"/>
            <a:ext cx="4199518" cy="3575822"/>
          </a:xfrm>
          <a:prstGeom prst="rect">
            <a:avLst/>
          </a:prstGeom>
        </p:spPr>
        <p:txBody>
          <a:bodyPr vert="horz" anchor="t"/>
          <a:lstStyle>
            <a:lvl1pPr marL="0" indent="0" algn="l" defTabSz="457189"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7"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
        <p:nvSpPr>
          <p:cNvPr id="7" name="Segnaposto testo 9"/>
          <p:cNvSpPr>
            <a:spLocks noGrp="1"/>
          </p:cNvSpPr>
          <p:nvPr>
            <p:ph type="body" sz="quarter" idx="13" hasCustomPrompt="1"/>
          </p:nvPr>
        </p:nvSpPr>
        <p:spPr>
          <a:xfrm>
            <a:off x="4665087" y="1260873"/>
            <a:ext cx="4199518" cy="3575822"/>
          </a:xfrm>
          <a:prstGeom prst="rect">
            <a:avLst/>
          </a:prstGeom>
        </p:spPr>
        <p:txBody>
          <a:bodyPr vert="horz" anchor="t"/>
          <a:lstStyle>
            <a:lvl1pPr marL="0" indent="0" algn="l" defTabSz="457189" rtl="0" eaLnBrk="1" latinLnBrk="0" hangingPunct="1">
              <a:lnSpc>
                <a:spcPct val="150000"/>
              </a:lnSpc>
              <a:buNone/>
              <a:defRPr lang="it-IT" sz="18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a:p>
            <a:pPr lvl="1"/>
            <a:r>
              <a:rPr lang="it-IT"/>
              <a:t>Secondo livello</a:t>
            </a:r>
          </a:p>
        </p:txBody>
      </p:sp>
    </p:spTree>
    <p:extLst>
      <p:ext uri="{BB962C8B-B14F-4D97-AF65-F5344CB8AC3E}">
        <p14:creationId xmlns:p14="http://schemas.microsoft.com/office/powerpoint/2010/main" val="1443947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full text layout">
    <p:spTree>
      <p:nvGrpSpPr>
        <p:cNvPr id="1" name=""/>
        <p:cNvGrpSpPr/>
        <p:nvPr/>
      </p:nvGrpSpPr>
      <p:grpSpPr>
        <a:xfrm>
          <a:off x="0" y="0"/>
          <a:ext cx="0" cy="0"/>
          <a:chOff x="0" y="0"/>
          <a:chExt cx="0" cy="0"/>
        </a:xfrm>
      </p:grpSpPr>
      <p:sp>
        <p:nvSpPr>
          <p:cNvPr id="3" name="Rettangolo 2"/>
          <p:cNvSpPr/>
          <p:nvPr userDrawn="1"/>
        </p:nvSpPr>
        <p:spPr>
          <a:xfrm>
            <a:off x="6"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189"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hasCustomPrompt="1"/>
          </p:nvPr>
        </p:nvSpPr>
        <p:spPr>
          <a:xfrm>
            <a:off x="276226" y="1371948"/>
            <a:ext cx="2700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7"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testo 9"/>
          <p:cNvSpPr>
            <a:spLocks noGrp="1"/>
          </p:cNvSpPr>
          <p:nvPr>
            <p:ph type="body" sz="quarter" idx="13" hasCustomPrompt="1"/>
          </p:nvPr>
        </p:nvSpPr>
        <p:spPr>
          <a:xfrm>
            <a:off x="3221879" y="1371948"/>
            <a:ext cx="2700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14" name="Segnaposto testo 9"/>
          <p:cNvSpPr>
            <a:spLocks noGrp="1"/>
          </p:cNvSpPr>
          <p:nvPr>
            <p:ph type="body" sz="quarter" idx="14" hasCustomPrompt="1"/>
          </p:nvPr>
        </p:nvSpPr>
        <p:spPr>
          <a:xfrm>
            <a:off x="6167532" y="1371948"/>
            <a:ext cx="2700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Tree>
    <p:extLst>
      <p:ext uri="{BB962C8B-B14F-4D97-AF65-F5344CB8AC3E}">
        <p14:creationId xmlns:p14="http://schemas.microsoft.com/office/powerpoint/2010/main" val="3030296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full text layout">
    <p:spTree>
      <p:nvGrpSpPr>
        <p:cNvPr id="1" name=""/>
        <p:cNvGrpSpPr/>
        <p:nvPr/>
      </p:nvGrpSpPr>
      <p:grpSpPr>
        <a:xfrm>
          <a:off x="0" y="0"/>
          <a:ext cx="0" cy="0"/>
          <a:chOff x="0" y="0"/>
          <a:chExt cx="0" cy="0"/>
        </a:xfrm>
      </p:grpSpPr>
      <p:sp>
        <p:nvSpPr>
          <p:cNvPr id="3" name="Rettangolo 2"/>
          <p:cNvSpPr/>
          <p:nvPr userDrawn="1"/>
        </p:nvSpPr>
        <p:spPr>
          <a:xfrm>
            <a:off x="6" y="1001647"/>
            <a:ext cx="1678409" cy="44319"/>
          </a:xfrm>
          <a:prstGeom prst="rect">
            <a:avLst/>
          </a:prstGeom>
          <a:solidFill>
            <a:srgbClr val="3EB1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prstClr val="white"/>
              </a:solidFill>
              <a:effectLst/>
              <a:uLnTx/>
              <a:uFillTx/>
              <a:latin typeface="Arial"/>
              <a:ea typeface="+mn-ea"/>
              <a:cs typeface="+mn-cs"/>
            </a:endParaRPr>
          </a:p>
        </p:txBody>
      </p:sp>
      <p:sp>
        <p:nvSpPr>
          <p:cNvPr id="8" name="Segnaposto testo 6"/>
          <p:cNvSpPr>
            <a:spLocks noGrp="1"/>
          </p:cNvSpPr>
          <p:nvPr>
            <p:ph type="body" sz="quarter" idx="11"/>
          </p:nvPr>
        </p:nvSpPr>
        <p:spPr>
          <a:xfrm>
            <a:off x="276225" y="219380"/>
            <a:ext cx="7428442" cy="738282"/>
          </a:xfrm>
          <a:prstGeom prst="rect">
            <a:avLst/>
          </a:prstGeom>
        </p:spPr>
        <p:txBody>
          <a:bodyPr vert="horz" anchor="b"/>
          <a:lstStyle>
            <a:lvl1pPr marL="0" indent="0" algn="l" defTabSz="457189" rtl="0" eaLnBrk="1" fontAlgn="base" latinLnBrk="0" hangingPunct="1">
              <a:spcBef>
                <a:spcPct val="0"/>
              </a:spcBef>
              <a:spcAft>
                <a:spcPct val="0"/>
              </a:spcAft>
              <a:buNone/>
              <a:defRPr lang="it-IT" sz="2400" b="1" kern="1200" dirty="0" smtClean="0">
                <a:solidFill>
                  <a:srgbClr val="13294B"/>
                </a:solidFill>
                <a:latin typeface="+mj-lt"/>
                <a:ea typeface="+mj-ea"/>
                <a:cs typeface="+mj-cs"/>
              </a:defRPr>
            </a:lvl1pPr>
          </a:lstStyle>
          <a:p>
            <a:pPr lvl="0"/>
            <a:r>
              <a:rPr lang="it-IT"/>
              <a:t>Fare clic per modificare </a:t>
            </a:r>
          </a:p>
          <a:p>
            <a:pPr lvl="0"/>
            <a:r>
              <a:rPr lang="it-IT"/>
              <a:t>gli stili del testo dello schema</a:t>
            </a:r>
          </a:p>
        </p:txBody>
      </p:sp>
      <p:sp>
        <p:nvSpPr>
          <p:cNvPr id="11" name="Segnaposto testo 9"/>
          <p:cNvSpPr>
            <a:spLocks noGrp="1"/>
          </p:cNvSpPr>
          <p:nvPr>
            <p:ph type="body" sz="quarter" idx="12" hasCustomPrompt="1"/>
          </p:nvPr>
        </p:nvSpPr>
        <p:spPr>
          <a:xfrm>
            <a:off x="276226" y="1371946"/>
            <a:ext cx="2106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pic>
        <p:nvPicPr>
          <p:cNvPr id="6" name="Picture 5" descr="\\Mac\Home\Desktop\REBRANDING\template pptx\RINA colour RGB-pres.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936047" y="328403"/>
            <a:ext cx="928558" cy="712800"/>
          </a:xfrm>
          <a:prstGeom prst="rect">
            <a:avLst/>
          </a:prstGeom>
          <a:noFill/>
          <a:extLst>
            <a:ext uri="{909E8E84-426E-40DD-AFC4-6F175D3DCCD1}">
              <a14:hiddenFill xmlns:a14="http://schemas.microsoft.com/office/drawing/2010/main">
                <a:solidFill>
                  <a:srgbClr val="FFFFFF"/>
                </a:solidFill>
              </a14:hiddenFill>
            </a:ext>
          </a:extLst>
        </p:spPr>
      </p:pic>
      <p:sp>
        <p:nvSpPr>
          <p:cNvPr id="13" name="Segnaposto testo 9"/>
          <p:cNvSpPr>
            <a:spLocks noGrp="1"/>
          </p:cNvSpPr>
          <p:nvPr>
            <p:ph type="body" sz="quarter" idx="13" hasCustomPrompt="1"/>
          </p:nvPr>
        </p:nvSpPr>
        <p:spPr>
          <a:xfrm>
            <a:off x="2464019" y="1371946"/>
            <a:ext cx="2106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14" name="Segnaposto testo 9"/>
          <p:cNvSpPr>
            <a:spLocks noGrp="1"/>
          </p:cNvSpPr>
          <p:nvPr>
            <p:ph type="body" sz="quarter" idx="14" hasCustomPrompt="1"/>
          </p:nvPr>
        </p:nvSpPr>
        <p:spPr>
          <a:xfrm>
            <a:off x="4651811" y="1371946"/>
            <a:ext cx="2106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
        <p:nvSpPr>
          <p:cNvPr id="9" name="Segnaposto testo 9"/>
          <p:cNvSpPr>
            <a:spLocks noGrp="1"/>
          </p:cNvSpPr>
          <p:nvPr>
            <p:ph type="body" sz="quarter" idx="15" hasCustomPrompt="1"/>
          </p:nvPr>
        </p:nvSpPr>
        <p:spPr>
          <a:xfrm>
            <a:off x="6839604" y="1371946"/>
            <a:ext cx="2106000" cy="3484474"/>
          </a:xfrm>
          <a:prstGeom prst="rect">
            <a:avLst/>
          </a:prstGeom>
        </p:spPr>
        <p:txBody>
          <a:bodyPr vert="horz" anchor="t"/>
          <a:lstStyle>
            <a:lvl1pPr marL="0" indent="0" algn="l" defTabSz="457189" rtl="0" eaLnBrk="1" latinLnBrk="0" hangingPunct="1">
              <a:lnSpc>
                <a:spcPct val="100000"/>
              </a:lnSpc>
              <a:spcBef>
                <a:spcPts val="0"/>
              </a:spcBef>
              <a:spcAft>
                <a:spcPts val="450"/>
              </a:spcAft>
              <a:buNone/>
              <a:defRPr lang="it-IT" sz="1500" kern="1200" dirty="0" smtClean="0">
                <a:solidFill>
                  <a:srgbClr val="4C4E4E"/>
                </a:solidFill>
                <a:latin typeface="+mn-lt"/>
                <a:ea typeface="+mn-ea"/>
                <a:cs typeface="+mn-cs"/>
              </a:defRPr>
            </a:lvl1pPr>
            <a:lvl2pPr>
              <a:defRPr lang="it-IT" sz="1800" kern="1200" dirty="0" smtClean="0">
                <a:solidFill>
                  <a:srgbClr val="3EB1C8"/>
                </a:solidFill>
                <a:latin typeface="+mn-lt"/>
                <a:ea typeface="+mn-ea"/>
                <a:cs typeface="+mn-cs"/>
              </a:defRPr>
            </a:lvl2pPr>
          </a:lstStyle>
          <a:p>
            <a:pPr lvl="0"/>
            <a:r>
              <a:rPr lang="it-IT"/>
              <a:t>Fare clic per modificare gli stili del testo dello schema</a:t>
            </a:r>
          </a:p>
        </p:txBody>
      </p:sp>
    </p:spTree>
    <p:extLst>
      <p:ext uri="{BB962C8B-B14F-4D97-AF65-F5344CB8AC3E}">
        <p14:creationId xmlns:p14="http://schemas.microsoft.com/office/powerpoint/2010/main" val="3235996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0991262"/>
      </p:ext>
    </p:extLst>
  </p:cSld>
  <p:clrMap bg1="lt1" tx1="dk1" bg2="lt2" tx2="dk2" accent1="accent1" accent2="accent2" accent3="accent3" accent4="accent4" accent5="accent5" accent6="accent6" hlink="hlink" folHlink="folHlink"/>
  <p:sldLayoutIdLst>
    <p:sldLayoutId id="2147493478" r:id="rId1"/>
    <p:sldLayoutId id="2147493479" r:id="rId2"/>
    <p:sldLayoutId id="2147493480" r:id="rId3"/>
    <p:sldLayoutId id="2147493481" r:id="rId4"/>
    <p:sldLayoutId id="2147493482" r:id="rId5"/>
    <p:sldLayoutId id="2147493534" r:id="rId6"/>
    <p:sldLayoutId id="2147493535" r:id="rId7"/>
    <p:sldLayoutId id="2147493536" r:id="rId8"/>
    <p:sldLayoutId id="2147493537" r:id="rId9"/>
    <p:sldLayoutId id="2147493483" r:id="rId10"/>
    <p:sldLayoutId id="2147493484" r:id="rId11"/>
    <p:sldLayoutId id="2147493485" r:id="rId12"/>
    <p:sldLayoutId id="2147493486" r:id="rId13"/>
    <p:sldLayoutId id="2147493487" r:id="rId14"/>
    <p:sldLayoutId id="2147493538" r:id="rId15"/>
    <p:sldLayoutId id="2147493539" r:id="rId16"/>
    <p:sldLayoutId id="2147493540" r:id="rId1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318775"/>
      </p:ext>
    </p:extLst>
  </p:cSld>
  <p:clrMap bg1="lt1" tx1="dk1" bg2="lt2" tx2="dk2" accent1="accent1" accent2="accent2" accent3="accent3" accent4="accent4" accent5="accent5" accent6="accent6" hlink="hlink" folHlink="folHlink"/>
  <p:sldLayoutIdLst>
    <p:sldLayoutId id="2147493494" r:id="rId1"/>
    <p:sldLayoutId id="2147493495" r:id="rId2"/>
    <p:sldLayoutId id="2147493496" r:id="rId3"/>
    <p:sldLayoutId id="2147493497" r:id="rId4"/>
    <p:sldLayoutId id="2147493498" r:id="rId5"/>
    <p:sldLayoutId id="2147493499" r:id="rId6"/>
    <p:sldLayoutId id="2147493500" r:id="rId7"/>
    <p:sldLayoutId id="2147493501" r:id="rId8"/>
    <p:sldLayoutId id="2147493502" r:id="rId9"/>
    <p:sldLayoutId id="2147493503" r:id="rId10"/>
    <p:sldLayoutId id="2147493504" r:id="rId11"/>
    <p:sldLayoutId id="2147493505" r:id="rId12"/>
    <p:sldLayoutId id="2147493506" r:id="rId13"/>
    <p:sldLayoutId id="2147493507" r:id="rId14"/>
    <p:sldLayoutId id="2147493508" r:id="rId15"/>
    <p:sldLayoutId id="2147493509" r:id="rId1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0004251"/>
      </p:ext>
    </p:extLst>
  </p:cSld>
  <p:clrMap bg1="lt1" tx1="dk1" bg2="lt2" tx2="dk2" accent1="accent1" accent2="accent2" accent3="accent3" accent4="accent4" accent5="accent5" accent6="accent6" hlink="hlink" folHlink="folHlink"/>
  <p:sldLayoutIdLst>
    <p:sldLayoutId id="2147493517" r:id="rId1"/>
    <p:sldLayoutId id="2147493518" r:id="rId2"/>
    <p:sldLayoutId id="2147493519" r:id="rId3"/>
    <p:sldLayoutId id="2147493520" r:id="rId4"/>
    <p:sldLayoutId id="2147493521" r:id="rId5"/>
    <p:sldLayoutId id="2147493522" r:id="rId6"/>
    <p:sldLayoutId id="2147493523" r:id="rId7"/>
    <p:sldLayoutId id="2147493524" r:id="rId8"/>
    <p:sldLayoutId id="2147493525" r:id="rId9"/>
    <p:sldLayoutId id="2147493526" r:id="rId10"/>
    <p:sldLayoutId id="2147493527" r:id="rId11"/>
    <p:sldLayoutId id="2147493528" r:id="rId12"/>
    <p:sldLayoutId id="2147493529" r:id="rId13"/>
    <p:sldLayoutId id="2147493530" r:id="rId14"/>
    <p:sldLayoutId id="2147493531" r:id="rId15"/>
    <p:sldLayoutId id="2147493532" r:id="rId1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hyperlink" Target="https://rinno-h2020.eu/" TargetMode="External"/><Relationship Id="rId5" Type="http://schemas.openxmlformats.org/officeDocument/2006/relationships/hyperlink" Target="https://www.autodan-project.eu/" TargetMode="External"/><Relationship Id="rId4" Type="http://schemas.openxmlformats.org/officeDocument/2006/relationships/hyperlink" Target="https://envision-h2020.e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4.png"/><Relationship Id="rId5" Type="http://schemas.microsoft.com/office/2007/relationships/hdphoto" Target="../media/hdphoto1.wdp"/><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jpeg"/><Relationship Id="rId7" Type="http://schemas.microsoft.com/office/2007/relationships/hdphoto" Target="../media/hdphoto3.wdp"/><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7.png"/><Relationship Id="rId5" Type="http://schemas.microsoft.com/office/2007/relationships/hdphoto" Target="../media/hdphoto2.wdp"/><Relationship Id="rId4" Type="http://schemas.openxmlformats.org/officeDocument/2006/relationships/image" Target="../media/image26.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ABC3DC7-99BD-094C-A879-4A4EC22201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
            <a:ext cx="9144000" cy="3958309"/>
          </a:xfrm>
          <a:prstGeom prst="rect">
            <a:avLst/>
          </a:prstGeom>
        </p:spPr>
      </p:pic>
      <p:sp>
        <p:nvSpPr>
          <p:cNvPr id="10" name="Segnaposto testo 9"/>
          <p:cNvSpPr>
            <a:spLocks noGrp="1"/>
          </p:cNvSpPr>
          <p:nvPr>
            <p:ph type="body" sz="quarter" idx="12"/>
          </p:nvPr>
        </p:nvSpPr>
        <p:spPr>
          <a:xfrm>
            <a:off x="3666565" y="4304745"/>
            <a:ext cx="5190100" cy="538609"/>
          </a:xfrm>
          <a:prstGeom prst="rect">
            <a:avLst/>
          </a:prstGeom>
        </p:spPr>
        <p:txBody>
          <a:bodyPr/>
          <a:lstStyle/>
          <a:p>
            <a:r>
              <a:rPr lang="it-IT" sz="1800" b="1" dirty="0">
                <a:solidFill>
                  <a:schemeClr val="bg1"/>
                </a:solidFill>
              </a:rPr>
              <a:t>L’innovazione nell’efficienza energetica</a:t>
            </a:r>
          </a:p>
          <a:p>
            <a:r>
              <a:rPr lang="en-US" sz="1800" b="1" dirty="0">
                <a:solidFill>
                  <a:schemeClr val="bg1"/>
                </a:solidFill>
              </a:rPr>
              <a:t>Infrastructures Business Unit</a:t>
            </a:r>
          </a:p>
        </p:txBody>
      </p:sp>
    </p:spTree>
    <p:extLst>
      <p:ext uri="{BB962C8B-B14F-4D97-AF65-F5344CB8AC3E}">
        <p14:creationId xmlns:p14="http://schemas.microsoft.com/office/powerpoint/2010/main" val="2830690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4" name="Picture 13">
            <a:extLst>
              <a:ext uri="{FF2B5EF4-FFF2-40B4-BE49-F238E27FC236}">
                <a16:creationId xmlns:a16="http://schemas.microsoft.com/office/drawing/2014/main" id="{2C5D6874-9402-FFA4-3E8F-0D51B117FA3C}"/>
              </a:ext>
            </a:extLst>
          </p:cNvPr>
          <p:cNvPicPr>
            <a:picLocks noChangeAspect="1"/>
          </p:cNvPicPr>
          <p:nvPr/>
        </p:nvPicPr>
        <p:blipFill rotWithShape="1">
          <a:blip r:embed="rId3"/>
          <a:srcRect b="7952"/>
          <a:stretch/>
        </p:blipFill>
        <p:spPr>
          <a:xfrm>
            <a:off x="251520" y="1536484"/>
            <a:ext cx="3078342" cy="1890552"/>
          </a:xfrm>
          <a:prstGeom prst="rect">
            <a:avLst/>
          </a:prstGeom>
          <a:effectLst>
            <a:softEdge rad="127000"/>
          </a:effectLst>
        </p:spPr>
      </p:pic>
      <p:sp>
        <p:nvSpPr>
          <p:cNvPr id="15" name="Google Shape;230;p25">
            <a:extLst>
              <a:ext uri="{FF2B5EF4-FFF2-40B4-BE49-F238E27FC236}">
                <a16:creationId xmlns:a16="http://schemas.microsoft.com/office/drawing/2014/main" id="{991D57DA-0614-8D39-958A-3994B843B42B}"/>
              </a:ext>
            </a:extLst>
          </p:cNvPr>
          <p:cNvSpPr/>
          <p:nvPr/>
        </p:nvSpPr>
        <p:spPr>
          <a:xfrm>
            <a:off x="1735258" y="1043584"/>
            <a:ext cx="6607350" cy="513928"/>
          </a:xfrm>
          <a:prstGeom prst="rect">
            <a:avLst/>
          </a:prstGeom>
          <a:noFill/>
          <a:ln>
            <a:noFill/>
          </a:ln>
        </p:spPr>
        <p:txBody>
          <a:bodyPr spcFirstLastPara="1" wrap="square" lIns="51431" tIns="25706" rIns="51431" bIns="25706" anchor="t" anchorCtr="0">
            <a:noAutofit/>
          </a:bodyPr>
          <a:lstStyle/>
          <a:p>
            <a:pPr>
              <a:buSzPts val="1400"/>
            </a:pPr>
            <a:r>
              <a:rPr lang="en-US" dirty="0"/>
              <a:t>Façade solar collectors with NIR absorbing colored coatings</a:t>
            </a:r>
            <a:endParaRPr dirty="0"/>
          </a:p>
        </p:txBody>
      </p:sp>
      <p:grpSp>
        <p:nvGrpSpPr>
          <p:cNvPr id="16" name="Group 15">
            <a:extLst>
              <a:ext uri="{FF2B5EF4-FFF2-40B4-BE49-F238E27FC236}">
                <a16:creationId xmlns:a16="http://schemas.microsoft.com/office/drawing/2014/main" id="{AAFE9CD6-1F64-C75D-DA1C-DA1519DC42FE}"/>
              </a:ext>
            </a:extLst>
          </p:cNvPr>
          <p:cNvGrpSpPr/>
          <p:nvPr/>
        </p:nvGrpSpPr>
        <p:grpSpPr>
          <a:xfrm>
            <a:off x="303991" y="1153399"/>
            <a:ext cx="1074983" cy="1003963"/>
            <a:chOff x="200013" y="3396702"/>
            <a:chExt cx="898563" cy="820538"/>
          </a:xfrm>
        </p:grpSpPr>
        <p:grpSp>
          <p:nvGrpSpPr>
            <p:cNvPr id="23" name="Group 22">
              <a:extLst>
                <a:ext uri="{FF2B5EF4-FFF2-40B4-BE49-F238E27FC236}">
                  <a16:creationId xmlns:a16="http://schemas.microsoft.com/office/drawing/2014/main" id="{B8194AE4-5DB3-AD98-AD2B-D8FC03DEFC46}"/>
                </a:ext>
              </a:extLst>
            </p:cNvPr>
            <p:cNvGrpSpPr/>
            <p:nvPr/>
          </p:nvGrpSpPr>
          <p:grpSpPr>
            <a:xfrm>
              <a:off x="200013" y="3396702"/>
              <a:ext cx="879307" cy="769526"/>
              <a:chOff x="1065813" y="2654323"/>
              <a:chExt cx="879307" cy="769526"/>
            </a:xfrm>
          </p:grpSpPr>
          <p:pic>
            <p:nvPicPr>
              <p:cNvPr id="27" name="Picture 26">
                <a:extLst>
                  <a:ext uri="{FF2B5EF4-FFF2-40B4-BE49-F238E27FC236}">
                    <a16:creationId xmlns:a16="http://schemas.microsoft.com/office/drawing/2014/main" id="{4E93B1A2-B62E-A0CE-CB7E-09B96941E4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8050" y="2654323"/>
                <a:ext cx="875409" cy="255263"/>
              </a:xfrm>
              <a:prstGeom prst="rect">
                <a:avLst/>
              </a:prstGeom>
              <a:ln>
                <a:solidFill>
                  <a:schemeClr val="bg1"/>
                </a:solidFill>
              </a:ln>
            </p:spPr>
          </p:pic>
          <p:pic>
            <p:nvPicPr>
              <p:cNvPr id="28" name="Picture 27">
                <a:extLst>
                  <a:ext uri="{FF2B5EF4-FFF2-40B4-BE49-F238E27FC236}">
                    <a16:creationId xmlns:a16="http://schemas.microsoft.com/office/drawing/2014/main" id="{0629B128-70F1-1B31-1A15-9A193994797B}"/>
                  </a:ext>
                </a:extLst>
              </p:cNvPr>
              <p:cNvPicPr>
                <a:picLocks noChangeAspect="1"/>
              </p:cNvPicPr>
              <p:nvPr/>
            </p:nvPicPr>
            <p:blipFill>
              <a:blip r:embed="rId5"/>
              <a:stretch>
                <a:fillRect/>
              </a:stretch>
            </p:blipFill>
            <p:spPr>
              <a:xfrm>
                <a:off x="1069711" y="2892402"/>
                <a:ext cx="875409" cy="214442"/>
              </a:xfrm>
              <a:prstGeom prst="rect">
                <a:avLst/>
              </a:prstGeom>
              <a:ln>
                <a:solidFill>
                  <a:schemeClr val="bg1"/>
                </a:solidFill>
              </a:ln>
            </p:spPr>
          </p:pic>
          <p:pic>
            <p:nvPicPr>
              <p:cNvPr id="29" name="Picture 28">
                <a:extLst>
                  <a:ext uri="{FF2B5EF4-FFF2-40B4-BE49-F238E27FC236}">
                    <a16:creationId xmlns:a16="http://schemas.microsoft.com/office/drawing/2014/main" id="{FAB9C5B2-A3FB-E001-6389-4A2A8B8CEF72}"/>
                  </a:ext>
                </a:extLst>
              </p:cNvPr>
              <p:cNvPicPr>
                <a:picLocks noChangeAspect="1"/>
              </p:cNvPicPr>
              <p:nvPr/>
            </p:nvPicPr>
            <p:blipFill>
              <a:blip r:embed="rId6"/>
              <a:stretch>
                <a:fillRect/>
              </a:stretch>
            </p:blipFill>
            <p:spPr>
              <a:xfrm>
                <a:off x="1065813" y="3104494"/>
                <a:ext cx="875409" cy="319355"/>
              </a:xfrm>
              <a:prstGeom prst="rect">
                <a:avLst/>
              </a:prstGeom>
              <a:ln>
                <a:solidFill>
                  <a:schemeClr val="bg1"/>
                </a:solidFill>
              </a:ln>
            </p:spPr>
          </p:pic>
        </p:grpSp>
        <p:sp>
          <p:nvSpPr>
            <p:cNvPr id="24" name="Rectangle 23">
              <a:extLst>
                <a:ext uri="{FF2B5EF4-FFF2-40B4-BE49-F238E27FC236}">
                  <a16:creationId xmlns:a16="http://schemas.microsoft.com/office/drawing/2014/main" id="{DE85D315-1E04-5E1C-B7BA-B9751A5B1CBF}"/>
                </a:ext>
              </a:extLst>
            </p:cNvPr>
            <p:cNvSpPr/>
            <p:nvPr/>
          </p:nvSpPr>
          <p:spPr>
            <a:xfrm>
              <a:off x="200013" y="3396702"/>
              <a:ext cx="898563" cy="820538"/>
            </a:xfrm>
            <a:prstGeom prst="rect">
              <a:avLst/>
            </a:prstGeom>
            <a:noFill/>
            <a:ln w="38100">
              <a:solidFill>
                <a:srgbClr val="C00000"/>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it-IT" sz="1350">
                <a:latin typeface="Raleway SemiBold" pitchFamily="2" charset="0"/>
              </a:endParaRPr>
            </a:p>
          </p:txBody>
        </p:sp>
      </p:grpSp>
      <p:sp>
        <p:nvSpPr>
          <p:cNvPr id="30" name="Arrow: Down 29">
            <a:extLst>
              <a:ext uri="{FF2B5EF4-FFF2-40B4-BE49-F238E27FC236}">
                <a16:creationId xmlns:a16="http://schemas.microsoft.com/office/drawing/2014/main" id="{F8BCBD33-1788-6C38-FCC4-F8D245D06EA8}"/>
              </a:ext>
            </a:extLst>
          </p:cNvPr>
          <p:cNvSpPr/>
          <p:nvPr/>
        </p:nvSpPr>
        <p:spPr>
          <a:xfrm>
            <a:off x="1790691" y="3516682"/>
            <a:ext cx="173311" cy="203793"/>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500">
              <a:solidFill>
                <a:schemeClr val="tx1"/>
              </a:solidFill>
              <a:latin typeface="Raleway SemiBold" pitchFamily="2" charset="0"/>
            </a:endParaRPr>
          </a:p>
        </p:txBody>
      </p:sp>
      <p:sp>
        <p:nvSpPr>
          <p:cNvPr id="31" name="TextBox 30">
            <a:extLst>
              <a:ext uri="{FF2B5EF4-FFF2-40B4-BE49-F238E27FC236}">
                <a16:creationId xmlns:a16="http://schemas.microsoft.com/office/drawing/2014/main" id="{9FBBDDD0-965B-7853-F526-3054C6B02202}"/>
              </a:ext>
            </a:extLst>
          </p:cNvPr>
          <p:cNvSpPr txBox="1"/>
          <p:nvPr/>
        </p:nvSpPr>
        <p:spPr>
          <a:xfrm>
            <a:off x="303991" y="3810121"/>
            <a:ext cx="3121624" cy="615404"/>
          </a:xfrm>
          <a:prstGeom prst="rect">
            <a:avLst/>
          </a:prstGeom>
          <a:noFill/>
          <a:ln>
            <a:noFill/>
          </a:ln>
        </p:spPr>
        <p:txBody>
          <a:bodyPr spcFirstLastPara="1" wrap="square" lIns="51431" tIns="25706" rIns="51431" bIns="25706" anchor="t" anchorCtr="0">
            <a:noAutofit/>
          </a:bodyPr>
          <a:lstStyle>
            <a:defPPr marR="0" lvl="0" algn="l" rtl="0">
              <a:lnSpc>
                <a:spcPct val="100000"/>
              </a:lnSpc>
              <a:spcBef>
                <a:spcPts val="0"/>
              </a:spcBef>
              <a:spcAft>
                <a:spcPts val="0"/>
              </a:spcAft>
            </a:defPPr>
            <a:lvl1pPr>
              <a:buSzPts val="1400"/>
              <a:defRPr sz="1200" i="1">
                <a:solidFill>
                  <a:srgbClr val="373737"/>
                </a:solidFill>
                <a:latin typeface="Montserrat Light"/>
              </a:defRPr>
            </a:lvl1pPr>
          </a:lstStyle>
          <a:p>
            <a:pPr algn="ctr"/>
            <a:r>
              <a:rPr lang="en-AU" sz="1350" i="0" dirty="0">
                <a:latin typeface="Raleway SemiBold" pitchFamily="2" charset="0"/>
              </a:rPr>
              <a:t>Netherlands residential Demo (North EU Demo)</a:t>
            </a:r>
          </a:p>
          <a:p>
            <a:pPr algn="ctr"/>
            <a:r>
              <a:rPr lang="en-AU" sz="1350" i="0" dirty="0">
                <a:latin typeface="Raleway SemiBold" pitchFamily="2" charset="0"/>
              </a:rPr>
              <a:t>Italian educational building (Southern EU Demo)</a:t>
            </a:r>
          </a:p>
        </p:txBody>
      </p:sp>
      <p:sp>
        <p:nvSpPr>
          <p:cNvPr id="32" name="Rectangle 31">
            <a:extLst>
              <a:ext uri="{FF2B5EF4-FFF2-40B4-BE49-F238E27FC236}">
                <a16:creationId xmlns:a16="http://schemas.microsoft.com/office/drawing/2014/main" id="{C13CB415-B637-BA9E-0595-6428DA8723F5}"/>
              </a:ext>
            </a:extLst>
          </p:cNvPr>
          <p:cNvSpPr/>
          <p:nvPr/>
        </p:nvSpPr>
        <p:spPr>
          <a:xfrm>
            <a:off x="3329862" y="1653648"/>
            <a:ext cx="5940660" cy="1893339"/>
          </a:xfrm>
          <a:prstGeom prst="rect">
            <a:avLst/>
          </a:prstGeom>
        </p:spPr>
        <p:txBody>
          <a:bodyPr wrap="square">
            <a:spAutoFit/>
          </a:bodyPr>
          <a:lstStyle/>
          <a:p>
            <a:pPr algn="just">
              <a:lnSpc>
                <a:spcPct val="150000"/>
              </a:lnSpc>
            </a:pPr>
            <a:r>
              <a:rPr lang="en-US" sz="1600" dirty="0">
                <a:solidFill>
                  <a:srgbClr val="4C4E4E"/>
                </a:solidFill>
              </a:rPr>
              <a:t>Testing in real environment (TRL8)</a:t>
            </a:r>
          </a:p>
          <a:p>
            <a:pPr marL="214313" indent="-214313">
              <a:lnSpc>
                <a:spcPct val="150000"/>
              </a:lnSpc>
              <a:buFont typeface="Arial" panose="020B0604020202020204" pitchFamily="34" charset="0"/>
              <a:buChar char="•"/>
            </a:pPr>
            <a:r>
              <a:rPr lang="en-US" sz="1600" dirty="0">
                <a:solidFill>
                  <a:srgbClr val="4C4E4E"/>
                </a:solidFill>
              </a:rPr>
              <a:t>Link to district network and grid </a:t>
            </a:r>
            <a:br>
              <a:rPr lang="en-US" sz="1600" dirty="0">
                <a:solidFill>
                  <a:srgbClr val="4C4E4E"/>
                </a:solidFill>
              </a:rPr>
            </a:br>
            <a:r>
              <a:rPr lang="en-US" sz="1600" dirty="0">
                <a:solidFill>
                  <a:srgbClr val="4C4E4E"/>
                </a:solidFill>
              </a:rPr>
              <a:t>(Italy, University of Genoa Savona Campus) </a:t>
            </a:r>
          </a:p>
          <a:p>
            <a:pPr marL="214313" indent="-214313">
              <a:lnSpc>
                <a:spcPct val="150000"/>
              </a:lnSpc>
              <a:buFont typeface="Arial" panose="020B0604020202020204" pitchFamily="34" charset="0"/>
              <a:buChar char="•"/>
            </a:pPr>
            <a:r>
              <a:rPr lang="en-US" sz="1600" dirty="0">
                <a:solidFill>
                  <a:srgbClr val="4C4E4E"/>
                </a:solidFill>
              </a:rPr>
              <a:t>Real case study of a renovation action </a:t>
            </a:r>
            <a:r>
              <a:rPr lang="en-US" sz="1600" dirty="0">
                <a:solidFill>
                  <a:srgbClr val="4C4E4E"/>
                </a:solidFill>
                <a:sym typeface="Wingdings" panose="05000000000000000000" pitchFamily="2" charset="2"/>
              </a:rPr>
              <a:t>Row Dwellings, Helmond- &amp; Eindhoven</a:t>
            </a:r>
            <a:endParaRPr lang="en-US" sz="1600" dirty="0">
              <a:solidFill>
                <a:srgbClr val="4C4E4E"/>
              </a:solidFill>
            </a:endParaRPr>
          </a:p>
        </p:txBody>
      </p:sp>
      <p:pic>
        <p:nvPicPr>
          <p:cNvPr id="33" name="Picture 32" descr="A picture containing background pattern&#10;&#10;Description automatically generated">
            <a:extLst>
              <a:ext uri="{FF2B5EF4-FFF2-40B4-BE49-F238E27FC236}">
                <a16:creationId xmlns:a16="http://schemas.microsoft.com/office/drawing/2014/main" id="{5331A86D-E008-7ECC-F765-14A4EFC25B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4198448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AUTO – DAN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640ADC79-D72C-9E79-A7F0-6C8C0B22355E}"/>
              </a:ext>
            </a:extLst>
          </p:cNvPr>
          <p:cNvSpPr txBox="1"/>
          <p:nvPr/>
        </p:nvSpPr>
        <p:spPr>
          <a:xfrm>
            <a:off x="191275" y="1076039"/>
            <a:ext cx="8761449" cy="3986219"/>
          </a:xfrm>
          <a:prstGeom prst="rect">
            <a:avLst/>
          </a:prstGeom>
          <a:noFill/>
        </p:spPr>
        <p:txBody>
          <a:bodyPr wrap="square">
            <a:spAutoFit/>
          </a:bodyPr>
          <a:lstStyle/>
          <a:p>
            <a:r>
              <a:rPr lang="it-IT" sz="1600" b="1" dirty="0" err="1">
                <a:solidFill>
                  <a:srgbClr val="4C4E4E"/>
                </a:solidFill>
              </a:rPr>
              <a:t>Objectives</a:t>
            </a:r>
            <a:r>
              <a:rPr lang="it-IT" sz="1600" b="1" dirty="0">
                <a:solidFill>
                  <a:srgbClr val="4C4E4E"/>
                </a:solidFill>
              </a:rPr>
              <a:t>:</a:t>
            </a:r>
          </a:p>
          <a:p>
            <a:pPr marL="171450" indent="-171450">
              <a:lnSpc>
                <a:spcPct val="150000"/>
              </a:lnSpc>
              <a:buFont typeface="Arial" panose="020B0604020202020204" pitchFamily="34" charset="0"/>
              <a:buChar char="•"/>
            </a:pPr>
            <a:r>
              <a:rPr lang="en-US" sz="1600" dirty="0">
                <a:solidFill>
                  <a:srgbClr val="4C4E4E"/>
                </a:solidFill>
              </a:rPr>
              <a:t>Create a flexible smart hardware infrastructure that can be applied to all small-to-medium sized buildings</a:t>
            </a:r>
          </a:p>
          <a:p>
            <a:pPr marL="171450" indent="-171450">
              <a:lnSpc>
                <a:spcPct val="150000"/>
              </a:lnSpc>
              <a:buFont typeface="Arial" panose="020B0604020202020204" pitchFamily="34" charset="0"/>
              <a:buChar char="•"/>
            </a:pPr>
            <a:r>
              <a:rPr lang="en-US" sz="1600" dirty="0">
                <a:solidFill>
                  <a:srgbClr val="4C4E4E"/>
                </a:solidFill>
              </a:rPr>
              <a:t>Develop an interoperable software architecture that can provide all the analytical capabilities needed to self-assess and self-</a:t>
            </a:r>
            <a:r>
              <a:rPr lang="en-US" sz="1600" dirty="0" err="1">
                <a:solidFill>
                  <a:srgbClr val="4C4E4E"/>
                </a:solidFill>
              </a:rPr>
              <a:t>optimise</a:t>
            </a:r>
            <a:r>
              <a:rPr lang="en-US" sz="1600" dirty="0">
                <a:solidFill>
                  <a:srgbClr val="4C4E4E"/>
                </a:solidFill>
              </a:rPr>
              <a:t> buildings in the EU</a:t>
            </a:r>
          </a:p>
          <a:p>
            <a:pPr marL="171450" indent="-171450">
              <a:lnSpc>
                <a:spcPct val="150000"/>
              </a:lnSpc>
              <a:buFont typeface="Arial" panose="020B0604020202020204" pitchFamily="34" charset="0"/>
              <a:buChar char="•"/>
            </a:pPr>
            <a:r>
              <a:rPr lang="en-US" sz="1600" dirty="0">
                <a:solidFill>
                  <a:srgbClr val="4C4E4E"/>
                </a:solidFill>
              </a:rPr>
              <a:t>Deliver Augmented Intelligence(</a:t>
            </a:r>
            <a:r>
              <a:rPr lang="en-US" sz="1600" dirty="0" err="1">
                <a:solidFill>
                  <a:srgbClr val="4C4E4E"/>
                </a:solidFill>
              </a:rPr>
              <a:t>AuI</a:t>
            </a:r>
            <a:r>
              <a:rPr lang="en-US" sz="1600" dirty="0">
                <a:solidFill>
                  <a:srgbClr val="4C4E4E"/>
                </a:solidFill>
              </a:rPr>
              <a:t>) solutions to enable buildings and their users to become self-optimizing</a:t>
            </a:r>
          </a:p>
          <a:p>
            <a:pPr marL="171450" indent="-171450">
              <a:lnSpc>
                <a:spcPct val="150000"/>
              </a:lnSpc>
              <a:buFont typeface="Arial" panose="020B0604020202020204" pitchFamily="34" charset="0"/>
              <a:buChar char="•"/>
            </a:pPr>
            <a:r>
              <a:rPr lang="en-US" sz="1600" dirty="0">
                <a:solidFill>
                  <a:srgbClr val="4C4E4E"/>
                </a:solidFill>
              </a:rPr>
              <a:t>Create a live self-energy assessment method that incorporates operational monitoring, appliance/system performance and smart capabilities that will improve the accuracy of current energy assessment procedures</a:t>
            </a:r>
          </a:p>
          <a:p>
            <a:pPr marL="171450" indent="-171450">
              <a:lnSpc>
                <a:spcPct val="150000"/>
              </a:lnSpc>
              <a:buFont typeface="Arial" panose="020B0604020202020204" pitchFamily="34" charset="0"/>
              <a:buChar char="•"/>
            </a:pPr>
            <a:endParaRPr lang="it-IT" sz="1600" dirty="0">
              <a:solidFill>
                <a:srgbClr val="4C4E4E"/>
              </a:solidFill>
            </a:endParaRPr>
          </a:p>
        </p:txBody>
      </p:sp>
      <p:pic>
        <p:nvPicPr>
          <p:cNvPr id="11" name="Picture 10" descr="A picture containing background pattern&#10;&#10;Description automatically generated">
            <a:extLst>
              <a:ext uri="{FF2B5EF4-FFF2-40B4-BE49-F238E27FC236}">
                <a16:creationId xmlns:a16="http://schemas.microsoft.com/office/drawing/2014/main" id="{81E01181-4381-D37C-9A6F-BD00E5177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3996407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AUTO – DAN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 name="Title 3">
            <a:extLst>
              <a:ext uri="{FF2B5EF4-FFF2-40B4-BE49-F238E27FC236}">
                <a16:creationId xmlns:a16="http://schemas.microsoft.com/office/drawing/2014/main" id="{052E54DB-0D47-F0EF-2F61-F867B927AF13}"/>
              </a:ext>
            </a:extLst>
          </p:cNvPr>
          <p:cNvSpPr txBox="1">
            <a:spLocks/>
          </p:cNvSpPr>
          <p:nvPr/>
        </p:nvSpPr>
        <p:spPr>
          <a:xfrm>
            <a:off x="310626" y="946174"/>
            <a:ext cx="5027924" cy="50974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defTabSz="457200">
              <a:lnSpc>
                <a:spcPct val="150000"/>
              </a:lnSpc>
              <a:spcBef>
                <a:spcPct val="20000"/>
              </a:spcBef>
            </a:pPr>
            <a:r>
              <a:rPr lang="en-US" sz="1800" b="1" dirty="0">
                <a:solidFill>
                  <a:srgbClr val="4C4E4E"/>
                </a:solidFill>
                <a:latin typeface="+mn-lt"/>
                <a:ea typeface="+mn-ea"/>
                <a:cs typeface="+mn-cs"/>
              </a:rPr>
              <a:t>The self-energy assessment methodology</a:t>
            </a:r>
            <a:endParaRPr lang="en-GB" sz="1800" b="1" dirty="0">
              <a:solidFill>
                <a:srgbClr val="4C4E4E"/>
              </a:solidFill>
              <a:latin typeface="+mn-lt"/>
              <a:ea typeface="+mn-ea"/>
              <a:cs typeface="+mn-cs"/>
            </a:endParaRPr>
          </a:p>
        </p:txBody>
      </p:sp>
      <p:pic>
        <p:nvPicPr>
          <p:cNvPr id="25" name="Picture 24" descr="A picture containing background pattern&#10;&#10;Description automatically generated">
            <a:extLst>
              <a:ext uri="{FF2B5EF4-FFF2-40B4-BE49-F238E27FC236}">
                <a16:creationId xmlns:a16="http://schemas.microsoft.com/office/drawing/2014/main" id="{C13709B3-788C-94A6-5A40-2E5730159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pic>
        <p:nvPicPr>
          <p:cNvPr id="29" name="Picture 28">
            <a:extLst>
              <a:ext uri="{FF2B5EF4-FFF2-40B4-BE49-F238E27FC236}">
                <a16:creationId xmlns:a16="http://schemas.microsoft.com/office/drawing/2014/main" id="{912889A1-AAD9-FBB7-B325-667BB7F6D85F}"/>
              </a:ext>
            </a:extLst>
          </p:cNvPr>
          <p:cNvPicPr>
            <a:picLocks noChangeAspect="1"/>
          </p:cNvPicPr>
          <p:nvPr/>
        </p:nvPicPr>
        <p:blipFill>
          <a:blip r:embed="rId4"/>
          <a:stretch>
            <a:fillRect/>
          </a:stretch>
        </p:blipFill>
        <p:spPr>
          <a:xfrm>
            <a:off x="1272540" y="1425989"/>
            <a:ext cx="6382494" cy="3319147"/>
          </a:xfrm>
          <a:prstGeom prst="rect">
            <a:avLst/>
          </a:prstGeom>
        </p:spPr>
      </p:pic>
      <p:sp>
        <p:nvSpPr>
          <p:cNvPr id="3" name="Oval 2">
            <a:extLst>
              <a:ext uri="{FF2B5EF4-FFF2-40B4-BE49-F238E27FC236}">
                <a16:creationId xmlns:a16="http://schemas.microsoft.com/office/drawing/2014/main" id="{8BDAA3EE-BF13-3605-C4D2-F2872C4A13A4}"/>
              </a:ext>
            </a:extLst>
          </p:cNvPr>
          <p:cNvSpPr/>
          <p:nvPr/>
        </p:nvSpPr>
        <p:spPr>
          <a:xfrm>
            <a:off x="2286000" y="1455914"/>
            <a:ext cx="1219200" cy="959626"/>
          </a:xfrm>
          <a:prstGeom prst="ellipse">
            <a:avLst/>
          </a:prstGeom>
          <a:no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6" name="Oval 25">
            <a:extLst>
              <a:ext uri="{FF2B5EF4-FFF2-40B4-BE49-F238E27FC236}">
                <a16:creationId xmlns:a16="http://schemas.microsoft.com/office/drawing/2014/main" id="{B2730CCF-E7C3-737A-527C-E12C237E2D7F}"/>
              </a:ext>
            </a:extLst>
          </p:cNvPr>
          <p:cNvSpPr/>
          <p:nvPr/>
        </p:nvSpPr>
        <p:spPr>
          <a:xfrm>
            <a:off x="3299460" y="2372361"/>
            <a:ext cx="2263140" cy="959626"/>
          </a:xfrm>
          <a:prstGeom prst="ellipse">
            <a:avLst/>
          </a:prstGeom>
          <a:no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8" name="Oval 27">
            <a:extLst>
              <a:ext uri="{FF2B5EF4-FFF2-40B4-BE49-F238E27FC236}">
                <a16:creationId xmlns:a16="http://schemas.microsoft.com/office/drawing/2014/main" id="{B208C62B-07D9-911C-9135-F92AAEB026CE}"/>
              </a:ext>
            </a:extLst>
          </p:cNvPr>
          <p:cNvSpPr/>
          <p:nvPr/>
        </p:nvSpPr>
        <p:spPr>
          <a:xfrm>
            <a:off x="6065520" y="1562594"/>
            <a:ext cx="1021080" cy="959626"/>
          </a:xfrm>
          <a:prstGeom prst="ellipse">
            <a:avLst/>
          </a:prstGeom>
          <a:noFill/>
          <a:ln w="254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91821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AUTO – DAN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0" name="Picture 9" descr="Graphical user interface, diagram&#10;&#10;Description automatically generated">
            <a:extLst>
              <a:ext uri="{FF2B5EF4-FFF2-40B4-BE49-F238E27FC236}">
                <a16:creationId xmlns:a16="http://schemas.microsoft.com/office/drawing/2014/main" id="{C87B208A-31A9-FBF2-03B9-930510C29B93}"/>
              </a:ext>
            </a:extLst>
          </p:cNvPr>
          <p:cNvPicPr>
            <a:picLocks noChangeAspect="1"/>
          </p:cNvPicPr>
          <p:nvPr/>
        </p:nvPicPr>
        <p:blipFill>
          <a:blip r:embed="rId3"/>
          <a:stretch>
            <a:fillRect/>
          </a:stretch>
        </p:blipFill>
        <p:spPr>
          <a:xfrm>
            <a:off x="590548" y="1072138"/>
            <a:ext cx="7528870" cy="3560073"/>
          </a:xfrm>
          <a:prstGeom prst="rect">
            <a:avLst/>
          </a:prstGeom>
        </p:spPr>
      </p:pic>
      <p:pic>
        <p:nvPicPr>
          <p:cNvPr id="11" name="Picture 10" descr="A picture containing background pattern&#10;&#10;Description automatically generated">
            <a:extLst>
              <a:ext uri="{FF2B5EF4-FFF2-40B4-BE49-F238E27FC236}">
                <a16:creationId xmlns:a16="http://schemas.microsoft.com/office/drawing/2014/main" id="{80A28DF8-CA15-EC1D-2A96-BF4E02DDA7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cxnSp>
        <p:nvCxnSpPr>
          <p:cNvPr id="4" name="Straight Arrow Connector 3">
            <a:extLst>
              <a:ext uri="{FF2B5EF4-FFF2-40B4-BE49-F238E27FC236}">
                <a16:creationId xmlns:a16="http://schemas.microsoft.com/office/drawing/2014/main" id="{01F77AD7-FEDD-BBDA-D8AC-C968D0857F1D}"/>
              </a:ext>
            </a:extLst>
          </p:cNvPr>
          <p:cNvCxnSpPr>
            <a:cxnSpLocks/>
          </p:cNvCxnSpPr>
          <p:nvPr/>
        </p:nvCxnSpPr>
        <p:spPr>
          <a:xfrm>
            <a:off x="1684020" y="2049780"/>
            <a:ext cx="1714500" cy="601980"/>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4" name="TextBox 13">
            <a:extLst>
              <a:ext uri="{FF2B5EF4-FFF2-40B4-BE49-F238E27FC236}">
                <a16:creationId xmlns:a16="http://schemas.microsoft.com/office/drawing/2014/main" id="{14E70D4B-402B-6CC5-E41E-D4723D682863}"/>
              </a:ext>
            </a:extLst>
          </p:cNvPr>
          <p:cNvSpPr txBox="1"/>
          <p:nvPr/>
        </p:nvSpPr>
        <p:spPr>
          <a:xfrm>
            <a:off x="-8084" y="1171964"/>
            <a:ext cx="2057315" cy="1120140"/>
          </a:xfrm>
          <a:prstGeom prst="rect">
            <a:avLst/>
          </a:prstGeom>
        </p:spPr>
        <p:txBody>
          <a:bodyPr vert="horz" lIns="68580" tIns="34290" rIns="68580" bIns="34290" rtlCol="0" anchor="b">
            <a:noAutofit/>
          </a:bodyPr>
          <a:lstStyle>
            <a:defPPr>
              <a:defRPr lang="en-US"/>
            </a:defPPr>
            <a:lvl1pPr algn="just">
              <a:lnSpc>
                <a:spcPct val="150000"/>
              </a:lnSpc>
              <a:spcBef>
                <a:spcPct val="20000"/>
              </a:spcBef>
              <a:buNone/>
              <a:defRPr b="1">
                <a:solidFill>
                  <a:srgbClr val="4C4E4E"/>
                </a:solidFill>
              </a:defRPr>
            </a:lvl1pPr>
          </a:lstStyle>
          <a:p>
            <a:r>
              <a:rPr lang="en-US" sz="1400" dirty="0"/>
              <a:t>Demand response program and SRI calculation</a:t>
            </a:r>
          </a:p>
        </p:txBody>
      </p:sp>
    </p:spTree>
    <p:extLst>
      <p:ext uri="{BB962C8B-B14F-4D97-AF65-F5344CB8AC3E}">
        <p14:creationId xmlns:p14="http://schemas.microsoft.com/office/powerpoint/2010/main" val="1939162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AUTO – DAN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 name="Rectangle 12">
            <a:extLst>
              <a:ext uri="{FF2B5EF4-FFF2-40B4-BE49-F238E27FC236}">
                <a16:creationId xmlns:a16="http://schemas.microsoft.com/office/drawing/2014/main" id="{9F0DE1AD-74F4-959A-5791-ABCD9C66A244}"/>
              </a:ext>
            </a:extLst>
          </p:cNvPr>
          <p:cNvSpPr/>
          <p:nvPr/>
        </p:nvSpPr>
        <p:spPr>
          <a:xfrm>
            <a:off x="1104823" y="1309796"/>
            <a:ext cx="7735529" cy="3419498"/>
          </a:xfrm>
          <a:prstGeom prst="rect">
            <a:avLst/>
          </a:prstGeom>
        </p:spPr>
        <p:txBody>
          <a:bodyPr vert="horz" lIns="68580" tIns="34290" rIns="68580" bIns="34290" rtlCol="0">
            <a:normAutofit fontScale="85000" lnSpcReduction="10000"/>
          </a:bodyPr>
          <a:lstStyle/>
          <a:p>
            <a:pPr marL="214313" indent="-214313">
              <a:lnSpc>
                <a:spcPct val="150000"/>
              </a:lnSpc>
              <a:buFont typeface="Arial"/>
              <a:buChar char="•"/>
            </a:pPr>
            <a:r>
              <a:rPr lang="en-US" sz="1500" b="1" dirty="0">
                <a:cs typeface="Calibri"/>
              </a:rPr>
              <a:t>Building-level performance indicators - </a:t>
            </a:r>
            <a:r>
              <a:rPr lang="en-US" sz="1500" dirty="0">
                <a:cs typeface="Calibri"/>
              </a:rPr>
              <a:t>the dashboard could show the difference between the results of the calculated energy consumption for the energy certification and the results derived from the measurements done by the sensors in real-time (Reverse calculation method). </a:t>
            </a:r>
          </a:p>
          <a:p>
            <a:pPr marL="214313" indent="-214313">
              <a:lnSpc>
                <a:spcPct val="150000"/>
              </a:lnSpc>
              <a:buFont typeface="Arial"/>
              <a:buChar char="•"/>
            </a:pPr>
            <a:r>
              <a:rPr lang="en-US" sz="1500" b="1" dirty="0">
                <a:cs typeface="Calibri"/>
              </a:rPr>
              <a:t>Appliance-level performance indicators</a:t>
            </a:r>
            <a:r>
              <a:rPr lang="en-US" sz="1500" dirty="0">
                <a:cs typeface="Calibri"/>
              </a:rPr>
              <a:t>: one for each of the analyzed appliances, calculated by comparing the actual performance versus data from the available literature or the models developed in WP3 (also considering </a:t>
            </a:r>
            <a:r>
              <a:rPr lang="en-US" sz="1500" dirty="0" err="1">
                <a:cs typeface="Calibri"/>
              </a:rPr>
              <a:t>Ecodesign</a:t>
            </a:r>
            <a:r>
              <a:rPr lang="en-US" sz="1500" dirty="0">
                <a:cs typeface="Calibri"/>
              </a:rPr>
              <a:t> indicators)</a:t>
            </a:r>
          </a:p>
          <a:p>
            <a:pPr marL="214313" indent="-214313">
              <a:lnSpc>
                <a:spcPct val="150000"/>
              </a:lnSpc>
              <a:buFont typeface="Arial"/>
              <a:buChar char="•"/>
            </a:pPr>
            <a:r>
              <a:rPr lang="en-US" sz="1500" b="1" dirty="0">
                <a:cs typeface="Calibri"/>
              </a:rPr>
              <a:t>Smart-readiness evaluations</a:t>
            </a:r>
            <a:r>
              <a:rPr lang="en-US" sz="1500" dirty="0">
                <a:cs typeface="Calibri"/>
              </a:rPr>
              <a:t>: intersection between the building level and the appliance level -&gt; “</a:t>
            </a:r>
            <a:r>
              <a:rPr lang="en-US" sz="1500" b="1" i="1" dirty="0">
                <a:cs typeface="Calibri"/>
              </a:rPr>
              <a:t>gamification scheme</a:t>
            </a:r>
            <a:r>
              <a:rPr lang="en-US" sz="1500" dirty="0">
                <a:cs typeface="Calibri"/>
              </a:rPr>
              <a:t>” with the indication of the current SRI and the potential one (based on the potential  change of some services, together with the indication of potential energy savings) </a:t>
            </a:r>
          </a:p>
          <a:p>
            <a:pPr marL="214313" indent="-214313">
              <a:lnSpc>
                <a:spcPct val="150000"/>
              </a:lnSpc>
              <a:buFont typeface="Arial"/>
              <a:buChar char="•"/>
            </a:pPr>
            <a:r>
              <a:rPr lang="en-US" sz="1500" b="1" dirty="0">
                <a:cs typeface="Calibri"/>
              </a:rPr>
              <a:t>Financial evaluation (in relation to Demand Response): </a:t>
            </a:r>
            <a:r>
              <a:rPr lang="en-US" sz="1500" dirty="0">
                <a:cs typeface="Calibri"/>
              </a:rPr>
              <a:t>we could have specific indicators to evaluate the financial impact of energy “choices”, e.g. calculated KPI showing the primary energy saved / potentially </a:t>
            </a:r>
            <a:r>
              <a:rPr lang="en-US" sz="1500" dirty="0" err="1">
                <a:cs typeface="Calibri"/>
              </a:rPr>
              <a:t>saveable</a:t>
            </a:r>
            <a:r>
              <a:rPr lang="en-US" sz="1500" dirty="0">
                <a:cs typeface="Calibri"/>
              </a:rPr>
              <a:t> by exploiting DR.</a:t>
            </a:r>
          </a:p>
        </p:txBody>
      </p:sp>
      <p:pic>
        <p:nvPicPr>
          <p:cNvPr id="14" name="Graphic 13" descr="Suburban scene with solid fill">
            <a:extLst>
              <a:ext uri="{FF2B5EF4-FFF2-40B4-BE49-F238E27FC236}">
                <a16:creationId xmlns:a16="http://schemas.microsoft.com/office/drawing/2014/main" id="{31E15FCC-549F-7764-7668-0E11936BE4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6359" y="1531370"/>
            <a:ext cx="685800" cy="685800"/>
          </a:xfrm>
          <a:prstGeom prst="rect">
            <a:avLst/>
          </a:prstGeom>
        </p:spPr>
      </p:pic>
      <p:pic>
        <p:nvPicPr>
          <p:cNvPr id="15" name="Graphic 14" descr="Washing Machine with solid fill">
            <a:extLst>
              <a:ext uri="{FF2B5EF4-FFF2-40B4-BE49-F238E27FC236}">
                <a16:creationId xmlns:a16="http://schemas.microsoft.com/office/drawing/2014/main" id="{A0F86E44-D916-EB37-C457-45128AF6762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6960" y="2347646"/>
            <a:ext cx="551222" cy="551222"/>
          </a:xfrm>
          <a:prstGeom prst="rect">
            <a:avLst/>
          </a:prstGeom>
        </p:spPr>
      </p:pic>
      <p:pic>
        <p:nvPicPr>
          <p:cNvPr id="16" name="Picture 15">
            <a:extLst>
              <a:ext uri="{FF2B5EF4-FFF2-40B4-BE49-F238E27FC236}">
                <a16:creationId xmlns:a16="http://schemas.microsoft.com/office/drawing/2014/main" id="{7F80D1FF-34A7-133F-7DFE-C0270CE40FAF}"/>
              </a:ext>
            </a:extLst>
          </p:cNvPr>
          <p:cNvPicPr>
            <a:picLocks noChangeAspect="1"/>
          </p:cNvPicPr>
          <p:nvPr/>
        </p:nvPicPr>
        <p:blipFill>
          <a:blip r:embed="rId7">
            <a:clrChange>
              <a:clrFrom>
                <a:srgbClr val="F4F4F6"/>
              </a:clrFrom>
              <a:clrTo>
                <a:srgbClr val="F4F4F6">
                  <a:alpha val="0"/>
                </a:srgbClr>
              </a:clrTo>
            </a:clrChange>
          </a:blip>
          <a:stretch>
            <a:fillRect/>
          </a:stretch>
        </p:blipFill>
        <p:spPr>
          <a:xfrm>
            <a:off x="303648" y="3151880"/>
            <a:ext cx="619271" cy="585996"/>
          </a:xfrm>
          <a:prstGeom prst="rect">
            <a:avLst/>
          </a:prstGeom>
        </p:spPr>
      </p:pic>
      <p:pic>
        <p:nvPicPr>
          <p:cNvPr id="17" name="Picture 16">
            <a:extLst>
              <a:ext uri="{FF2B5EF4-FFF2-40B4-BE49-F238E27FC236}">
                <a16:creationId xmlns:a16="http://schemas.microsoft.com/office/drawing/2014/main" id="{D6DBEC76-6784-0CDC-CF3E-34DE7C8E1088}"/>
              </a:ext>
            </a:extLst>
          </p:cNvPr>
          <p:cNvPicPr>
            <a:picLocks noChangeAspect="1"/>
          </p:cNvPicPr>
          <p:nvPr/>
        </p:nvPicPr>
        <p:blipFill>
          <a:blip r:embed="rId8">
            <a:clrChange>
              <a:clrFrom>
                <a:srgbClr val="F4F4F6"/>
              </a:clrFrom>
              <a:clrTo>
                <a:srgbClr val="F4F4F6">
                  <a:alpha val="0"/>
                </a:srgbClr>
              </a:clrTo>
            </a:clrChange>
          </a:blip>
          <a:stretch>
            <a:fillRect/>
          </a:stretch>
        </p:blipFill>
        <p:spPr>
          <a:xfrm>
            <a:off x="236359" y="3901268"/>
            <a:ext cx="685801" cy="660787"/>
          </a:xfrm>
          <a:prstGeom prst="rect">
            <a:avLst/>
          </a:prstGeom>
        </p:spPr>
      </p:pic>
    </p:spTree>
    <p:extLst>
      <p:ext uri="{BB962C8B-B14F-4D97-AF65-F5344CB8AC3E}">
        <p14:creationId xmlns:p14="http://schemas.microsoft.com/office/powerpoint/2010/main" val="648402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RINNO PROJECT</a:t>
            </a:r>
            <a:endParaRPr lang="en-GB" dirty="0"/>
          </a:p>
        </p:txBody>
      </p:sp>
      <p:sp>
        <p:nvSpPr>
          <p:cNvPr id="3" name="Text Placeholder 2">
            <a:extLst>
              <a:ext uri="{FF2B5EF4-FFF2-40B4-BE49-F238E27FC236}">
                <a16:creationId xmlns:a16="http://schemas.microsoft.com/office/drawing/2014/main" id="{2BA247DC-9F0D-42D5-A14A-427071159FBB}"/>
              </a:ext>
            </a:extLst>
          </p:cNvPr>
          <p:cNvSpPr>
            <a:spLocks noGrp="1"/>
          </p:cNvSpPr>
          <p:nvPr>
            <p:ph type="body" sz="quarter" idx="12"/>
          </p:nvPr>
        </p:nvSpPr>
        <p:spPr>
          <a:xfrm>
            <a:off x="66675" y="1027898"/>
            <a:ext cx="3765177" cy="3772549"/>
          </a:xfrm>
        </p:spPr>
        <p:txBody>
          <a:bodyPr/>
          <a:lstStyle/>
          <a:p>
            <a:pPr algn="just"/>
            <a:r>
              <a:rPr lang="en-GB" sz="1100" b="1" dirty="0" err="1"/>
              <a:t>MicroVent</a:t>
            </a:r>
            <a:r>
              <a:rPr lang="en-GB" sz="1100" b="1" dirty="0"/>
              <a:t> technology</a:t>
            </a:r>
          </a:p>
          <a:p>
            <a:pPr algn="just"/>
            <a:r>
              <a:rPr lang="en-GB" sz="1100" u="sng" dirty="0"/>
              <a:t>Sector application</a:t>
            </a:r>
            <a:r>
              <a:rPr lang="en-US" sz="1100" dirty="0"/>
              <a:t>: </a:t>
            </a:r>
            <a:r>
              <a:rPr lang="en-US" sz="1100" dirty="0" err="1"/>
              <a:t>MicroVent</a:t>
            </a:r>
            <a:r>
              <a:rPr lang="en-US" sz="1100" dirty="0"/>
              <a:t> is used in institutions, school, offices and residential</a:t>
            </a:r>
          </a:p>
          <a:p>
            <a:pPr algn="just"/>
            <a:r>
              <a:rPr lang="en-US" sz="1100" u="sng" dirty="0"/>
              <a:t>Benefits to Building owner/residents/tenants/occupants</a:t>
            </a:r>
            <a:r>
              <a:rPr lang="en-US" sz="1100" dirty="0"/>
              <a:t>: a cost-effective solution to secure the buildings construction system from unwanted moisture, as well as an added value to the building due to an improved indoor climate building. Minimal space requirements. Improved indoor climate, with lower CO2 level, and better temperature control. Reduced heat and electricity consumption. 	</a:t>
            </a:r>
          </a:p>
          <a:p>
            <a:pPr algn="just"/>
            <a:endParaRPr lang="en-US" sz="1100" dirty="0"/>
          </a:p>
          <a:p>
            <a:pPr algn="just"/>
            <a:endParaRPr lang="en-GB" sz="1100"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37C380D5-0085-4346-CA57-FA514616264D}"/>
              </a:ext>
            </a:extLst>
          </p:cNvPr>
          <p:cNvPicPr>
            <a:picLocks noChangeAspect="1"/>
          </p:cNvPicPr>
          <p:nvPr/>
        </p:nvPicPr>
        <p:blipFill>
          <a:blip r:embed="rId3"/>
          <a:stretch>
            <a:fillRect/>
          </a:stretch>
        </p:blipFill>
        <p:spPr>
          <a:xfrm>
            <a:off x="3831218" y="116301"/>
            <a:ext cx="2639054" cy="2652317"/>
          </a:xfrm>
          <a:prstGeom prst="ellipse">
            <a:avLst/>
          </a:prstGeom>
          <a:ln>
            <a:noFill/>
          </a:ln>
          <a:effectLst>
            <a:softEdge rad="112500"/>
          </a:effectLst>
        </p:spPr>
      </p:pic>
      <p:pic>
        <p:nvPicPr>
          <p:cNvPr id="10" name="Picture 9">
            <a:extLst>
              <a:ext uri="{FF2B5EF4-FFF2-40B4-BE49-F238E27FC236}">
                <a16:creationId xmlns:a16="http://schemas.microsoft.com/office/drawing/2014/main" id="{CED94C86-A6F9-18B4-BFD1-75BC8C88F0AC}"/>
              </a:ext>
            </a:extLst>
          </p:cNvPr>
          <p:cNvPicPr>
            <a:picLocks noChangeAspect="1"/>
          </p:cNvPicPr>
          <p:nvPr/>
        </p:nvPicPr>
        <p:blipFill>
          <a:blip r:embed="rId4"/>
          <a:stretch>
            <a:fillRect/>
          </a:stretch>
        </p:blipFill>
        <p:spPr>
          <a:xfrm>
            <a:off x="5547514" y="1356043"/>
            <a:ext cx="3424458" cy="3116258"/>
          </a:xfrm>
          <a:prstGeom prst="ellipse">
            <a:avLst/>
          </a:prstGeom>
          <a:ln>
            <a:noFill/>
          </a:ln>
          <a:effectLst>
            <a:softEdge rad="112500"/>
          </a:effectLst>
        </p:spPr>
      </p:pic>
      <p:pic>
        <p:nvPicPr>
          <p:cNvPr id="12" name="Picture 11" descr="A picture containing background pattern&#10;&#10;Description automatically generated">
            <a:extLst>
              <a:ext uri="{FF2B5EF4-FFF2-40B4-BE49-F238E27FC236}">
                <a16:creationId xmlns:a16="http://schemas.microsoft.com/office/drawing/2014/main" id="{940F7437-EC3D-800C-2F5B-AFAB4C67B7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248674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RINNO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9" name="Picture 8" descr="A picture containing electronics, oven&#10;&#10;Description automatically generated">
            <a:extLst>
              <a:ext uri="{FF2B5EF4-FFF2-40B4-BE49-F238E27FC236}">
                <a16:creationId xmlns:a16="http://schemas.microsoft.com/office/drawing/2014/main" id="{C53221E9-877B-B244-DD90-8CCC6DB44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817" y="1079266"/>
            <a:ext cx="7681919" cy="3497263"/>
          </a:xfrm>
          <a:prstGeom prst="rect">
            <a:avLst/>
          </a:prstGeom>
        </p:spPr>
      </p:pic>
      <p:pic>
        <p:nvPicPr>
          <p:cNvPr id="11" name="Picture 10" descr="A picture containing background pattern&#10;&#10;Description automatically generated">
            <a:extLst>
              <a:ext uri="{FF2B5EF4-FFF2-40B4-BE49-F238E27FC236}">
                <a16:creationId xmlns:a16="http://schemas.microsoft.com/office/drawing/2014/main" id="{B244E30F-2E75-CF6B-333F-EFDF8DE4E9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2253760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AABBCBB-E659-2392-E256-8AED122C96B9}"/>
              </a:ext>
            </a:extLst>
          </p:cNvPr>
          <p:cNvPicPr>
            <a:picLocks noChangeAspect="1"/>
          </p:cNvPicPr>
          <p:nvPr/>
        </p:nvPicPr>
        <p:blipFill>
          <a:blip r:embed="rId3"/>
          <a:stretch>
            <a:fillRect/>
          </a:stretch>
        </p:blipFill>
        <p:spPr>
          <a:xfrm>
            <a:off x="4774035" y="891392"/>
            <a:ext cx="3526449" cy="2115870"/>
          </a:xfrm>
          <a:prstGeom prst="rect">
            <a:avLst/>
          </a:prstGeom>
        </p:spPr>
      </p:pic>
      <p:pic>
        <p:nvPicPr>
          <p:cNvPr id="10" name="Picture 9">
            <a:extLst>
              <a:ext uri="{FF2B5EF4-FFF2-40B4-BE49-F238E27FC236}">
                <a16:creationId xmlns:a16="http://schemas.microsoft.com/office/drawing/2014/main" id="{93CCB689-CBBE-90A3-CDB6-2C3691614445}"/>
              </a:ext>
            </a:extLst>
          </p:cNvPr>
          <p:cNvPicPr>
            <a:picLocks noChangeAspect="1"/>
          </p:cNvPicPr>
          <p:nvPr/>
        </p:nvPicPr>
        <p:blipFill>
          <a:blip r:embed="rId4"/>
          <a:stretch>
            <a:fillRect/>
          </a:stretch>
        </p:blipFill>
        <p:spPr>
          <a:xfrm>
            <a:off x="737785" y="844910"/>
            <a:ext cx="2984105" cy="2366165"/>
          </a:xfrm>
          <a:prstGeom prst="rect">
            <a:avLst/>
          </a:prstGeom>
        </p:spPr>
      </p:pic>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RINNO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458683E2-9F07-8FC0-8502-B382BB73FC0E}"/>
              </a:ext>
            </a:extLst>
          </p:cNvPr>
          <p:cNvPicPr>
            <a:picLocks noChangeAspect="1"/>
          </p:cNvPicPr>
          <p:nvPr/>
        </p:nvPicPr>
        <p:blipFill>
          <a:blip r:embed="rId5"/>
          <a:stretch>
            <a:fillRect/>
          </a:stretch>
        </p:blipFill>
        <p:spPr>
          <a:xfrm>
            <a:off x="5671717" y="3085924"/>
            <a:ext cx="1529474" cy="1656930"/>
          </a:xfrm>
          <a:prstGeom prst="rect">
            <a:avLst/>
          </a:prstGeom>
        </p:spPr>
      </p:pic>
      <p:pic>
        <p:nvPicPr>
          <p:cNvPr id="11" name="Picture 10">
            <a:extLst>
              <a:ext uri="{FF2B5EF4-FFF2-40B4-BE49-F238E27FC236}">
                <a16:creationId xmlns:a16="http://schemas.microsoft.com/office/drawing/2014/main" id="{F0FA091E-D2DE-5788-AAAC-0BC2DEA345BD}"/>
              </a:ext>
            </a:extLst>
          </p:cNvPr>
          <p:cNvPicPr>
            <a:picLocks noChangeAspect="1"/>
          </p:cNvPicPr>
          <p:nvPr/>
        </p:nvPicPr>
        <p:blipFill>
          <a:blip r:embed="rId6"/>
          <a:stretch>
            <a:fillRect/>
          </a:stretch>
        </p:blipFill>
        <p:spPr>
          <a:xfrm>
            <a:off x="3435240" y="3069277"/>
            <a:ext cx="1618638" cy="1743952"/>
          </a:xfrm>
          <a:prstGeom prst="rect">
            <a:avLst/>
          </a:prstGeom>
        </p:spPr>
      </p:pic>
      <p:pic>
        <p:nvPicPr>
          <p:cNvPr id="13" name="Picture 12">
            <a:extLst>
              <a:ext uri="{FF2B5EF4-FFF2-40B4-BE49-F238E27FC236}">
                <a16:creationId xmlns:a16="http://schemas.microsoft.com/office/drawing/2014/main" id="{C6C0AE61-786B-26FD-5F1F-8A0F48F3F86C}"/>
              </a:ext>
            </a:extLst>
          </p:cNvPr>
          <p:cNvPicPr>
            <a:picLocks noChangeAspect="1"/>
          </p:cNvPicPr>
          <p:nvPr/>
        </p:nvPicPr>
        <p:blipFill>
          <a:blip r:embed="rId7"/>
          <a:stretch>
            <a:fillRect/>
          </a:stretch>
        </p:blipFill>
        <p:spPr>
          <a:xfrm>
            <a:off x="1317285" y="3122144"/>
            <a:ext cx="1530264" cy="1656930"/>
          </a:xfrm>
          <a:prstGeom prst="rect">
            <a:avLst/>
          </a:prstGeom>
        </p:spPr>
      </p:pic>
      <p:cxnSp>
        <p:nvCxnSpPr>
          <p:cNvPr id="14" name="Straight Arrow Connector 13">
            <a:extLst>
              <a:ext uri="{FF2B5EF4-FFF2-40B4-BE49-F238E27FC236}">
                <a16:creationId xmlns:a16="http://schemas.microsoft.com/office/drawing/2014/main" id="{0762DF59-895B-1D56-9591-824E43F24018}"/>
              </a:ext>
            </a:extLst>
          </p:cNvPr>
          <p:cNvCxnSpPr>
            <a:cxnSpLocks/>
            <a:stCxn id="11" idx="0"/>
          </p:cNvCxnSpPr>
          <p:nvPr/>
        </p:nvCxnSpPr>
        <p:spPr>
          <a:xfrm flipH="1" flipV="1">
            <a:off x="2336895" y="2572343"/>
            <a:ext cx="1907664" cy="496934"/>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158410FB-7FCB-3AA7-1FE5-71C40EC26F5C}"/>
              </a:ext>
            </a:extLst>
          </p:cNvPr>
          <p:cNvCxnSpPr>
            <a:cxnSpLocks/>
            <a:stCxn id="13" idx="0"/>
          </p:cNvCxnSpPr>
          <p:nvPr/>
        </p:nvCxnSpPr>
        <p:spPr>
          <a:xfrm flipH="1" flipV="1">
            <a:off x="1229047" y="2588990"/>
            <a:ext cx="853370" cy="533154"/>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BCA986F7-4F39-CC96-C4CD-CBEC6376EDD2}"/>
              </a:ext>
            </a:extLst>
          </p:cNvPr>
          <p:cNvCxnSpPr>
            <a:cxnSpLocks/>
            <a:stCxn id="12" idx="0"/>
          </p:cNvCxnSpPr>
          <p:nvPr/>
        </p:nvCxnSpPr>
        <p:spPr>
          <a:xfrm flipV="1">
            <a:off x="6436454" y="1639194"/>
            <a:ext cx="914188" cy="14467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Straight Arrow Connector 17">
            <a:extLst>
              <a:ext uri="{FF2B5EF4-FFF2-40B4-BE49-F238E27FC236}">
                <a16:creationId xmlns:a16="http://schemas.microsoft.com/office/drawing/2014/main" id="{52CF63BC-57B4-730C-FEB7-8B9BD56FAA49}"/>
              </a:ext>
            </a:extLst>
          </p:cNvPr>
          <p:cNvCxnSpPr>
            <a:cxnSpLocks/>
            <a:stCxn id="12" idx="0"/>
          </p:cNvCxnSpPr>
          <p:nvPr/>
        </p:nvCxnSpPr>
        <p:spPr>
          <a:xfrm flipH="1" flipV="1">
            <a:off x="2828841" y="1293004"/>
            <a:ext cx="3607613" cy="1792920"/>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3AD6CCE5-B218-9C94-B3C6-DA00B0AA1DEF}"/>
              </a:ext>
            </a:extLst>
          </p:cNvPr>
          <p:cNvCxnSpPr>
            <a:cxnSpLocks/>
          </p:cNvCxnSpPr>
          <p:nvPr/>
        </p:nvCxnSpPr>
        <p:spPr>
          <a:xfrm flipV="1">
            <a:off x="4244560" y="1701209"/>
            <a:ext cx="2247290" cy="138471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0" name="Straight Arrow Connector 19">
            <a:extLst>
              <a:ext uri="{FF2B5EF4-FFF2-40B4-BE49-F238E27FC236}">
                <a16:creationId xmlns:a16="http://schemas.microsoft.com/office/drawing/2014/main" id="{5ADDEE81-6EB9-7357-F75E-9EA85091F71A}"/>
              </a:ext>
            </a:extLst>
          </p:cNvPr>
          <p:cNvCxnSpPr>
            <a:cxnSpLocks/>
          </p:cNvCxnSpPr>
          <p:nvPr/>
        </p:nvCxnSpPr>
        <p:spPr>
          <a:xfrm flipV="1">
            <a:off x="2073240" y="1639194"/>
            <a:ext cx="3797137" cy="148295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Straight Arrow Connector 20">
            <a:extLst>
              <a:ext uri="{FF2B5EF4-FFF2-40B4-BE49-F238E27FC236}">
                <a16:creationId xmlns:a16="http://schemas.microsoft.com/office/drawing/2014/main" id="{038A0154-1628-B5F4-8FE3-728AE757C641}"/>
              </a:ext>
            </a:extLst>
          </p:cNvPr>
          <p:cNvCxnSpPr>
            <a:cxnSpLocks/>
          </p:cNvCxnSpPr>
          <p:nvPr/>
        </p:nvCxnSpPr>
        <p:spPr>
          <a:xfrm>
            <a:off x="5671718" y="3267598"/>
            <a:ext cx="198659" cy="5603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9ED6C68-5EB8-BC40-71FE-F7AA29C01A9A}"/>
              </a:ext>
            </a:extLst>
          </p:cNvPr>
          <p:cNvCxnSpPr>
            <a:cxnSpLocks/>
          </p:cNvCxnSpPr>
          <p:nvPr/>
        </p:nvCxnSpPr>
        <p:spPr>
          <a:xfrm flipH="1" flipV="1">
            <a:off x="5936456" y="3323630"/>
            <a:ext cx="1945483" cy="917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8B2F7B1-FAC8-8083-B731-7C6E178B56F3}"/>
              </a:ext>
            </a:extLst>
          </p:cNvPr>
          <p:cNvSpPr txBox="1"/>
          <p:nvPr/>
        </p:nvSpPr>
        <p:spPr>
          <a:xfrm>
            <a:off x="7881938" y="3211075"/>
            <a:ext cx="1149558" cy="854080"/>
          </a:xfrm>
          <a:prstGeom prst="rect">
            <a:avLst/>
          </a:prstGeom>
          <a:noFill/>
        </p:spPr>
        <p:txBody>
          <a:bodyPr wrap="square" rtlCol="0">
            <a:spAutoFit/>
          </a:bodyPr>
          <a:lstStyle/>
          <a:p>
            <a:r>
              <a:rPr lang="en-US" sz="825" dirty="0"/>
              <a:t>The depth can be adjusted from 500-330mm</a:t>
            </a:r>
          </a:p>
          <a:p>
            <a:r>
              <a:rPr lang="en-US" sz="825" dirty="0"/>
              <a:t>And with an external special cover, down to 280mm</a:t>
            </a:r>
            <a:endParaRPr lang="da-DK" sz="825" dirty="0"/>
          </a:p>
        </p:txBody>
      </p:sp>
      <p:pic>
        <p:nvPicPr>
          <p:cNvPr id="25" name="Picture 24" descr="A picture containing background pattern&#10;&#10;Description automatically generated">
            <a:extLst>
              <a:ext uri="{FF2B5EF4-FFF2-40B4-BE49-F238E27FC236}">
                <a16:creationId xmlns:a16="http://schemas.microsoft.com/office/drawing/2014/main" id="{64C0BB31-E4DC-D25C-FF84-D08FFFB3A4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1025420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GB" dirty="0"/>
              <a:t>RINNO PROJECT</a:t>
            </a:r>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C1956C72-9A39-CB4D-DC21-A11E4EE5CDF0}"/>
              </a:ext>
            </a:extLst>
          </p:cNvPr>
          <p:cNvSpPr txBox="1"/>
          <p:nvPr/>
        </p:nvSpPr>
        <p:spPr>
          <a:xfrm>
            <a:off x="5067952" y="3134174"/>
            <a:ext cx="1602767" cy="854080"/>
          </a:xfrm>
          <a:prstGeom prst="rect">
            <a:avLst/>
          </a:prstGeom>
          <a:noFill/>
        </p:spPr>
        <p:txBody>
          <a:bodyPr wrap="square">
            <a:spAutoFit/>
          </a:bodyPr>
          <a:lstStyle/>
          <a:p>
            <a:r>
              <a:rPr lang="da-DK" sz="825" dirty="0"/>
              <a:t>The most efficient heating solution in Denmark is </a:t>
            </a:r>
            <a:r>
              <a:rPr lang="da-DK" sz="825" dirty="0" err="1"/>
              <a:t>district</a:t>
            </a:r>
            <a:r>
              <a:rPr lang="da-DK" sz="825" dirty="0"/>
              <a:t> heating </a:t>
            </a:r>
            <a:r>
              <a:rPr lang="da-DK" sz="825" dirty="0" err="1"/>
              <a:t>that</a:t>
            </a:r>
            <a:r>
              <a:rPr lang="da-DK" sz="825" dirty="0"/>
              <a:t> </a:t>
            </a:r>
            <a:r>
              <a:rPr lang="da-DK" sz="825" dirty="0" err="1"/>
              <a:t>does</a:t>
            </a:r>
            <a:r>
              <a:rPr lang="da-DK" sz="825" dirty="0"/>
              <a:t> not </a:t>
            </a:r>
            <a:r>
              <a:rPr lang="da-DK" sz="825" dirty="0" err="1"/>
              <a:t>use</a:t>
            </a:r>
            <a:r>
              <a:rPr lang="da-DK" sz="825" dirty="0"/>
              <a:t> gas. The </a:t>
            </a:r>
            <a:r>
              <a:rPr lang="da-DK" sz="825" dirty="0" err="1"/>
              <a:t>price</a:t>
            </a:r>
            <a:r>
              <a:rPr lang="da-DK" sz="825" dirty="0"/>
              <a:t> is </a:t>
            </a:r>
            <a:r>
              <a:rPr lang="da-DK" sz="825" dirty="0" err="1"/>
              <a:t>down</a:t>
            </a:r>
            <a:r>
              <a:rPr lang="da-DK" sz="825" dirty="0"/>
              <a:t> to 0.09 €/kWh</a:t>
            </a:r>
          </a:p>
          <a:p>
            <a:endParaRPr lang="da-DK" sz="825" dirty="0"/>
          </a:p>
        </p:txBody>
      </p:sp>
      <p:pic>
        <p:nvPicPr>
          <p:cNvPr id="11" name="Picture 10">
            <a:extLst>
              <a:ext uri="{FF2B5EF4-FFF2-40B4-BE49-F238E27FC236}">
                <a16:creationId xmlns:a16="http://schemas.microsoft.com/office/drawing/2014/main" id="{A4A37238-3330-5438-1E44-4A8D670144C7}"/>
              </a:ext>
            </a:extLst>
          </p:cNvPr>
          <p:cNvPicPr>
            <a:picLocks noChangeAspect="1"/>
          </p:cNvPicPr>
          <p:nvPr/>
        </p:nvPicPr>
        <p:blipFill>
          <a:blip r:embed="rId3"/>
          <a:stretch>
            <a:fillRect/>
          </a:stretch>
        </p:blipFill>
        <p:spPr>
          <a:xfrm>
            <a:off x="1857882" y="986798"/>
            <a:ext cx="5176519" cy="2137244"/>
          </a:xfrm>
          <a:prstGeom prst="rect">
            <a:avLst/>
          </a:prstGeom>
        </p:spPr>
      </p:pic>
      <p:sp>
        <p:nvSpPr>
          <p:cNvPr id="12" name="TextBox 11">
            <a:extLst>
              <a:ext uri="{FF2B5EF4-FFF2-40B4-BE49-F238E27FC236}">
                <a16:creationId xmlns:a16="http://schemas.microsoft.com/office/drawing/2014/main" id="{9F7DBD4C-9B53-6119-3817-1733222F2BEF}"/>
              </a:ext>
            </a:extLst>
          </p:cNvPr>
          <p:cNvSpPr txBox="1"/>
          <p:nvPr/>
        </p:nvSpPr>
        <p:spPr>
          <a:xfrm>
            <a:off x="2000234" y="910015"/>
            <a:ext cx="1064715" cy="219291"/>
          </a:xfrm>
          <a:prstGeom prst="rect">
            <a:avLst/>
          </a:prstGeom>
          <a:noFill/>
        </p:spPr>
        <p:txBody>
          <a:bodyPr wrap="none" rtlCol="0">
            <a:spAutoFit/>
          </a:bodyPr>
          <a:lstStyle/>
          <a:p>
            <a:r>
              <a:rPr lang="da-DK" sz="825" dirty="0"/>
              <a:t>Central ventilation</a:t>
            </a:r>
          </a:p>
        </p:txBody>
      </p:sp>
      <p:sp>
        <p:nvSpPr>
          <p:cNvPr id="13" name="TextBox 12">
            <a:extLst>
              <a:ext uri="{FF2B5EF4-FFF2-40B4-BE49-F238E27FC236}">
                <a16:creationId xmlns:a16="http://schemas.microsoft.com/office/drawing/2014/main" id="{C09E2EA3-16FA-69C0-A397-4D61FAD8F58F}"/>
              </a:ext>
            </a:extLst>
          </p:cNvPr>
          <p:cNvSpPr txBox="1"/>
          <p:nvPr/>
        </p:nvSpPr>
        <p:spPr>
          <a:xfrm>
            <a:off x="3172665" y="888387"/>
            <a:ext cx="1372492" cy="346249"/>
          </a:xfrm>
          <a:prstGeom prst="rect">
            <a:avLst/>
          </a:prstGeom>
          <a:noFill/>
        </p:spPr>
        <p:txBody>
          <a:bodyPr wrap="none" rtlCol="0">
            <a:spAutoFit/>
          </a:bodyPr>
          <a:lstStyle/>
          <a:p>
            <a:r>
              <a:rPr lang="da-DK" sz="825" dirty="0"/>
              <a:t>Decentralized ventilation </a:t>
            </a:r>
          </a:p>
          <a:p>
            <a:r>
              <a:rPr lang="da-DK" sz="825" dirty="0"/>
              <a:t>with ducts.</a:t>
            </a:r>
          </a:p>
        </p:txBody>
      </p:sp>
      <p:sp>
        <p:nvSpPr>
          <p:cNvPr id="14" name="TextBox 13">
            <a:extLst>
              <a:ext uri="{FF2B5EF4-FFF2-40B4-BE49-F238E27FC236}">
                <a16:creationId xmlns:a16="http://schemas.microsoft.com/office/drawing/2014/main" id="{F575B757-9C5A-7B07-CA8E-D7E4BDE76704}"/>
              </a:ext>
            </a:extLst>
          </p:cNvPr>
          <p:cNvSpPr txBox="1"/>
          <p:nvPr/>
        </p:nvSpPr>
        <p:spPr>
          <a:xfrm>
            <a:off x="4535594" y="898349"/>
            <a:ext cx="1064715" cy="219291"/>
          </a:xfrm>
          <a:prstGeom prst="rect">
            <a:avLst/>
          </a:prstGeom>
          <a:noFill/>
        </p:spPr>
        <p:txBody>
          <a:bodyPr wrap="none" rtlCol="0">
            <a:spAutoFit/>
          </a:bodyPr>
          <a:lstStyle/>
          <a:p>
            <a:r>
              <a:rPr lang="da-DK" sz="825" dirty="0"/>
              <a:t>Natural ventilation.</a:t>
            </a:r>
          </a:p>
        </p:txBody>
      </p:sp>
      <p:sp>
        <p:nvSpPr>
          <p:cNvPr id="15" name="TextBox 14">
            <a:extLst>
              <a:ext uri="{FF2B5EF4-FFF2-40B4-BE49-F238E27FC236}">
                <a16:creationId xmlns:a16="http://schemas.microsoft.com/office/drawing/2014/main" id="{C8CC4A34-EA03-804D-8FAC-20CDBB57960C}"/>
              </a:ext>
            </a:extLst>
          </p:cNvPr>
          <p:cNvSpPr txBox="1"/>
          <p:nvPr/>
        </p:nvSpPr>
        <p:spPr>
          <a:xfrm>
            <a:off x="5717589" y="913247"/>
            <a:ext cx="1406154" cy="219291"/>
          </a:xfrm>
          <a:prstGeom prst="rect">
            <a:avLst/>
          </a:prstGeom>
          <a:noFill/>
        </p:spPr>
        <p:txBody>
          <a:bodyPr wrap="none" rtlCol="0">
            <a:spAutoFit/>
          </a:bodyPr>
          <a:lstStyle/>
          <a:p>
            <a:r>
              <a:rPr lang="da-DK" sz="825" dirty="0"/>
              <a:t>Ventilation with MicroVent</a:t>
            </a:r>
          </a:p>
        </p:txBody>
      </p:sp>
      <p:pic>
        <p:nvPicPr>
          <p:cNvPr id="16" name="Picture 15">
            <a:extLst>
              <a:ext uri="{FF2B5EF4-FFF2-40B4-BE49-F238E27FC236}">
                <a16:creationId xmlns:a16="http://schemas.microsoft.com/office/drawing/2014/main" id="{7F8B3E54-65D3-61FC-9655-0AD4727C0C7B}"/>
              </a:ext>
            </a:extLst>
          </p:cNvPr>
          <p:cNvPicPr>
            <a:picLocks noChangeAspect="1"/>
          </p:cNvPicPr>
          <p:nvPr/>
        </p:nvPicPr>
        <p:blipFill>
          <a:blip r:embed="rId4"/>
          <a:stretch>
            <a:fillRect/>
          </a:stretch>
        </p:blipFill>
        <p:spPr>
          <a:xfrm>
            <a:off x="0" y="4024240"/>
            <a:ext cx="9144000" cy="676604"/>
          </a:xfrm>
          <a:prstGeom prst="rect">
            <a:avLst/>
          </a:prstGeom>
        </p:spPr>
      </p:pic>
      <p:sp>
        <p:nvSpPr>
          <p:cNvPr id="17" name="TextBox 16">
            <a:extLst>
              <a:ext uri="{FF2B5EF4-FFF2-40B4-BE49-F238E27FC236}">
                <a16:creationId xmlns:a16="http://schemas.microsoft.com/office/drawing/2014/main" id="{FFA0EAF1-F010-C330-9B3A-FB95F68F0A06}"/>
              </a:ext>
            </a:extLst>
          </p:cNvPr>
          <p:cNvSpPr txBox="1"/>
          <p:nvPr/>
        </p:nvSpPr>
        <p:spPr>
          <a:xfrm>
            <a:off x="7451370" y="2995676"/>
            <a:ext cx="1692631" cy="738664"/>
          </a:xfrm>
          <a:prstGeom prst="rect">
            <a:avLst/>
          </a:prstGeom>
          <a:noFill/>
        </p:spPr>
        <p:txBody>
          <a:bodyPr wrap="square" rtlCol="0">
            <a:spAutoFit/>
          </a:bodyPr>
          <a:lstStyle/>
          <a:p>
            <a:r>
              <a:rPr lang="en-US" sz="1050" dirty="0"/>
              <a:t>Example of building with 12 apartments of 65m2</a:t>
            </a:r>
          </a:p>
          <a:p>
            <a:r>
              <a:rPr lang="en-US" sz="1050" dirty="0"/>
              <a:t>(With Danish requirement)</a:t>
            </a:r>
            <a:endParaRPr lang="da-DK" sz="1050" dirty="0"/>
          </a:p>
        </p:txBody>
      </p:sp>
      <p:cxnSp>
        <p:nvCxnSpPr>
          <p:cNvPr id="18" name="Straight Arrow Connector 17">
            <a:extLst>
              <a:ext uri="{FF2B5EF4-FFF2-40B4-BE49-F238E27FC236}">
                <a16:creationId xmlns:a16="http://schemas.microsoft.com/office/drawing/2014/main" id="{F5D02A1E-8E61-667B-E406-951B76D80125}"/>
              </a:ext>
            </a:extLst>
          </p:cNvPr>
          <p:cNvCxnSpPr>
            <a:cxnSpLocks/>
          </p:cNvCxnSpPr>
          <p:nvPr/>
        </p:nvCxnSpPr>
        <p:spPr>
          <a:xfrm flipH="1">
            <a:off x="8297685" y="3672728"/>
            <a:ext cx="1" cy="3484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853DCA6-A39B-0877-2543-6E2B03782C69}"/>
              </a:ext>
            </a:extLst>
          </p:cNvPr>
          <p:cNvSpPr txBox="1"/>
          <p:nvPr/>
        </p:nvSpPr>
        <p:spPr>
          <a:xfrm>
            <a:off x="3600774" y="3261133"/>
            <a:ext cx="1074248" cy="600164"/>
          </a:xfrm>
          <a:prstGeom prst="rect">
            <a:avLst/>
          </a:prstGeom>
          <a:noFill/>
        </p:spPr>
        <p:txBody>
          <a:bodyPr wrap="square">
            <a:spAutoFit/>
          </a:bodyPr>
          <a:lstStyle/>
          <a:p>
            <a:r>
              <a:rPr lang="da-DK" sz="825" dirty="0"/>
              <a:t>The </a:t>
            </a:r>
            <a:r>
              <a:rPr lang="da-DK" sz="825" dirty="0" err="1"/>
              <a:t>electricity</a:t>
            </a:r>
            <a:r>
              <a:rPr lang="da-DK" sz="825" dirty="0"/>
              <a:t> </a:t>
            </a:r>
            <a:r>
              <a:rPr lang="da-DK" sz="825" dirty="0" err="1"/>
              <a:t>price</a:t>
            </a:r>
            <a:r>
              <a:rPr lang="da-DK" sz="825" dirty="0"/>
              <a:t> in Denmark is </a:t>
            </a:r>
            <a:r>
              <a:rPr lang="da-DK" sz="825" dirty="0" err="1"/>
              <a:t>currently</a:t>
            </a:r>
            <a:r>
              <a:rPr lang="da-DK" sz="825" dirty="0"/>
              <a:t> 0.47 €/kWh</a:t>
            </a:r>
          </a:p>
        </p:txBody>
      </p:sp>
      <p:cxnSp>
        <p:nvCxnSpPr>
          <p:cNvPr id="20" name="Straight Arrow Connector 19">
            <a:extLst>
              <a:ext uri="{FF2B5EF4-FFF2-40B4-BE49-F238E27FC236}">
                <a16:creationId xmlns:a16="http://schemas.microsoft.com/office/drawing/2014/main" id="{20EDC9E8-E6CE-A8A9-4B59-E70DE6142596}"/>
              </a:ext>
            </a:extLst>
          </p:cNvPr>
          <p:cNvCxnSpPr/>
          <p:nvPr/>
        </p:nvCxnSpPr>
        <p:spPr>
          <a:xfrm>
            <a:off x="4184151" y="3711256"/>
            <a:ext cx="523982" cy="3098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6A243CD-E26A-A8D6-35FA-DDB15C3A70B4}"/>
              </a:ext>
            </a:extLst>
          </p:cNvPr>
          <p:cNvCxnSpPr>
            <a:cxnSpLocks/>
          </p:cNvCxnSpPr>
          <p:nvPr/>
        </p:nvCxnSpPr>
        <p:spPr>
          <a:xfrm>
            <a:off x="5786917" y="3754367"/>
            <a:ext cx="0" cy="2667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23" name="Picture 22" descr="A picture containing background pattern&#10;&#10;Description automatically generated">
            <a:extLst>
              <a:ext uri="{FF2B5EF4-FFF2-40B4-BE49-F238E27FC236}">
                <a16:creationId xmlns:a16="http://schemas.microsoft.com/office/drawing/2014/main" id="{C652CDD5-1008-3FA9-7BA0-9DCD6F0D00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1360022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computer sitting on top of a table&#10;&#10;Description automatically generated">
            <a:extLst>
              <a:ext uri="{FF2B5EF4-FFF2-40B4-BE49-F238E27FC236}">
                <a16:creationId xmlns:a16="http://schemas.microsoft.com/office/drawing/2014/main" id="{AFE5A5BF-3FFD-421E-BB40-D6FEA4EDFF6D}"/>
              </a:ext>
            </a:extLst>
          </p:cNvPr>
          <p:cNvPicPr>
            <a:picLocks noGrp="1" noChangeAspect="1"/>
          </p:cNvPicPr>
          <p:nvPr>
            <p:ph type="pic" idx="1"/>
          </p:nvPr>
        </p:nvPicPr>
        <p:blipFill>
          <a:blip r:embed="rId3"/>
          <a:srcRect t="1759" b="1759"/>
          <a:stretch>
            <a:fillRect/>
          </a:stretch>
        </p:blipFill>
        <p:spPr>
          <a:xfrm>
            <a:off x="0" y="0"/>
            <a:ext cx="9144000" cy="5143500"/>
          </a:xfrm>
        </p:spPr>
      </p:pic>
      <p:sp>
        <p:nvSpPr>
          <p:cNvPr id="5" name="Text Placeholder 4">
            <a:extLst>
              <a:ext uri="{FF2B5EF4-FFF2-40B4-BE49-F238E27FC236}">
                <a16:creationId xmlns:a16="http://schemas.microsoft.com/office/drawing/2014/main" id="{B782D476-BAF6-4BAC-9652-896D511C85CB}"/>
              </a:ext>
            </a:extLst>
          </p:cNvPr>
          <p:cNvSpPr>
            <a:spLocks noGrp="1"/>
          </p:cNvSpPr>
          <p:nvPr>
            <p:ph type="body" sz="quarter" idx="10"/>
          </p:nvPr>
        </p:nvSpPr>
        <p:spPr>
          <a:xfrm>
            <a:off x="-7609" y="-7427"/>
            <a:ext cx="4815359" cy="5158353"/>
          </a:xfrm>
        </p:spPr>
        <p:txBody>
          <a:bodyPr/>
          <a:lstStyle/>
          <a:p>
            <a:endParaRPr lang="it-IT" dirty="0"/>
          </a:p>
        </p:txBody>
      </p:sp>
      <p:sp>
        <p:nvSpPr>
          <p:cNvPr id="8" name="Text Placeholder 7">
            <a:extLst>
              <a:ext uri="{FF2B5EF4-FFF2-40B4-BE49-F238E27FC236}">
                <a16:creationId xmlns:a16="http://schemas.microsoft.com/office/drawing/2014/main" id="{CEBFA5E0-10E6-4F4D-BFE5-094F05FA8657}"/>
              </a:ext>
            </a:extLst>
          </p:cNvPr>
          <p:cNvSpPr>
            <a:spLocks noGrp="1"/>
          </p:cNvSpPr>
          <p:nvPr>
            <p:ph type="body" sz="quarter" idx="14"/>
          </p:nvPr>
        </p:nvSpPr>
        <p:spPr/>
        <p:txBody>
          <a:bodyPr/>
          <a:lstStyle/>
          <a:p>
            <a:endParaRPr lang="it-IT"/>
          </a:p>
        </p:txBody>
      </p:sp>
      <p:sp>
        <p:nvSpPr>
          <p:cNvPr id="9" name="Text Placeholder 2">
            <a:extLst>
              <a:ext uri="{FF2B5EF4-FFF2-40B4-BE49-F238E27FC236}">
                <a16:creationId xmlns:a16="http://schemas.microsoft.com/office/drawing/2014/main" id="{43581C35-570D-4C71-922C-AC309F7E42FA}"/>
              </a:ext>
            </a:extLst>
          </p:cNvPr>
          <p:cNvSpPr>
            <a:spLocks noGrp="1"/>
          </p:cNvSpPr>
          <p:nvPr>
            <p:ph type="body" sz="quarter" idx="13"/>
          </p:nvPr>
        </p:nvSpPr>
        <p:spPr>
          <a:xfrm>
            <a:off x="269874" y="3948833"/>
            <a:ext cx="4183181" cy="935181"/>
          </a:xfrm>
        </p:spPr>
        <p:txBody>
          <a:bodyPr/>
          <a:lstStyle/>
          <a:p>
            <a:pPr marL="171450" indent="-171450">
              <a:spcBef>
                <a:spcPts val="1200"/>
              </a:spcBef>
              <a:buFont typeface="Arial" panose="020B0604020202020204" pitchFamily="34" charset="0"/>
              <a:buChar char="•"/>
            </a:pPr>
            <a:r>
              <a:rPr lang="it-IT" sz="1400" b="1" dirty="0"/>
              <a:t>Envision: </a:t>
            </a:r>
            <a:r>
              <a:rPr lang="it-IT" sz="1400" b="1" dirty="0">
                <a:hlinkClick r:id="rId4"/>
              </a:rPr>
              <a:t>https://envision-h2020.eu/</a:t>
            </a:r>
            <a:endParaRPr lang="it-IT" sz="1400" b="1" dirty="0"/>
          </a:p>
          <a:p>
            <a:pPr marL="171450" indent="-171450">
              <a:spcBef>
                <a:spcPts val="1200"/>
              </a:spcBef>
              <a:buFont typeface="Arial" panose="020B0604020202020204" pitchFamily="34" charset="0"/>
              <a:buChar char="•"/>
            </a:pPr>
            <a:r>
              <a:rPr lang="it-IT" sz="1400" b="1" dirty="0"/>
              <a:t>Auto-Dan: </a:t>
            </a:r>
            <a:r>
              <a:rPr lang="it-IT" sz="1400" b="1" dirty="0">
                <a:hlinkClick r:id="rId5"/>
              </a:rPr>
              <a:t>https://www.autodan-project.eu/</a:t>
            </a:r>
            <a:endParaRPr lang="it-IT" sz="1400" b="1" dirty="0"/>
          </a:p>
          <a:p>
            <a:pPr marL="171450" indent="-171450">
              <a:spcBef>
                <a:spcPts val="1200"/>
              </a:spcBef>
              <a:buFont typeface="Arial" panose="020B0604020202020204" pitchFamily="34" charset="0"/>
              <a:buChar char="•"/>
            </a:pPr>
            <a:r>
              <a:rPr lang="it-IT" sz="1400" b="1" dirty="0" err="1"/>
              <a:t>Rinno</a:t>
            </a:r>
            <a:r>
              <a:rPr lang="it-IT" sz="1400" b="1" dirty="0"/>
              <a:t>: </a:t>
            </a:r>
            <a:r>
              <a:rPr lang="it-IT" sz="1400" b="1" dirty="0">
                <a:hlinkClick r:id="rId6"/>
              </a:rPr>
              <a:t>https://rinno-h2020.eu/</a:t>
            </a:r>
            <a:endParaRPr lang="it-IT" sz="1400" b="1" dirty="0"/>
          </a:p>
        </p:txBody>
      </p:sp>
      <p:sp>
        <p:nvSpPr>
          <p:cNvPr id="10" name="Text Placeholder 5">
            <a:extLst>
              <a:ext uri="{FF2B5EF4-FFF2-40B4-BE49-F238E27FC236}">
                <a16:creationId xmlns:a16="http://schemas.microsoft.com/office/drawing/2014/main" id="{F2054CEF-CC11-4B7E-AA9E-53C6AE30E2C2}"/>
              </a:ext>
            </a:extLst>
          </p:cNvPr>
          <p:cNvSpPr>
            <a:spLocks noGrp="1"/>
          </p:cNvSpPr>
          <p:nvPr>
            <p:ph type="body" sz="quarter" idx="11"/>
          </p:nvPr>
        </p:nvSpPr>
        <p:spPr>
          <a:xfrm>
            <a:off x="269874" y="2946398"/>
            <a:ext cx="3090359" cy="742950"/>
          </a:xfrm>
        </p:spPr>
        <p:txBody>
          <a:bodyPr/>
          <a:lstStyle/>
          <a:p>
            <a:r>
              <a:rPr lang="it-IT" dirty="0" err="1"/>
              <a:t>References</a:t>
            </a:r>
            <a:endParaRPr lang="it-IT" dirty="0"/>
          </a:p>
        </p:txBody>
      </p:sp>
    </p:spTree>
    <p:extLst>
      <p:ext uri="{BB962C8B-B14F-4D97-AF65-F5344CB8AC3E}">
        <p14:creationId xmlns:p14="http://schemas.microsoft.com/office/powerpoint/2010/main" val="3633957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PREMESSA</a:t>
            </a:r>
            <a:endParaRPr lang="en-GB" dirty="0"/>
          </a:p>
        </p:txBody>
      </p:sp>
      <p:sp>
        <p:nvSpPr>
          <p:cNvPr id="3" name="Text Placeholder 2">
            <a:extLst>
              <a:ext uri="{FF2B5EF4-FFF2-40B4-BE49-F238E27FC236}">
                <a16:creationId xmlns:a16="http://schemas.microsoft.com/office/drawing/2014/main" id="{2BA247DC-9F0D-42D5-A14A-427071159FBB}"/>
              </a:ext>
            </a:extLst>
          </p:cNvPr>
          <p:cNvSpPr>
            <a:spLocks noGrp="1"/>
          </p:cNvSpPr>
          <p:nvPr>
            <p:ph type="body" sz="quarter" idx="12"/>
          </p:nvPr>
        </p:nvSpPr>
        <p:spPr>
          <a:xfrm>
            <a:off x="223380" y="1130652"/>
            <a:ext cx="8800118" cy="3122371"/>
          </a:xfrm>
        </p:spPr>
        <p:txBody>
          <a:bodyPr>
            <a:normAutofit/>
          </a:bodyPr>
          <a:lstStyle/>
          <a:p>
            <a:pPr marL="171450" indent="-171450" algn="just">
              <a:buFont typeface="Arial" panose="020B0604020202020204" pitchFamily="34" charset="0"/>
              <a:buChar char="•"/>
            </a:pPr>
            <a:r>
              <a:rPr lang="it-IT" sz="1000" dirty="0"/>
              <a:t>Decreto 24 dicembre 2015 – Criteri Ambientali Minimi “affidamento dei servizi di progettazione, dell'esecuzione di lavori pubblici e la gestione dei relativi cantieri”</a:t>
            </a:r>
          </a:p>
          <a:p>
            <a:pPr marL="171450" indent="-171450" algn="just">
              <a:buFont typeface="Arial" panose="020B0604020202020204" pitchFamily="34" charset="0"/>
              <a:buChar char="•"/>
            </a:pPr>
            <a:r>
              <a:rPr lang="it-IT" sz="1000" dirty="0"/>
              <a:t>Decreto 23 dicembre 2013 – Criteri Ambientali Minimi: “illuminazione pubblica e affidamento dei servizi di progettazione di impianti di illuminazione pubblica”</a:t>
            </a:r>
          </a:p>
          <a:p>
            <a:pPr marL="171450" indent="-171450" algn="just">
              <a:buFont typeface="Arial" panose="020B0604020202020204" pitchFamily="34" charset="0"/>
              <a:buChar char="•"/>
            </a:pPr>
            <a:r>
              <a:rPr lang="it-IT" sz="1000" dirty="0"/>
              <a:t>Decreto Ministeriale del 26 giugno 2015 “Applicazione delle metodologie di calcolo delle prestazioni energetiche e definizione delle prescrizioni e dei requisiti min. degli edifici”.</a:t>
            </a:r>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0" name="Picture 9" descr="A picture containing background pattern&#10;&#10;Description automatically generated">
            <a:extLst>
              <a:ext uri="{FF2B5EF4-FFF2-40B4-BE49-F238E27FC236}">
                <a16:creationId xmlns:a16="http://schemas.microsoft.com/office/drawing/2014/main" id="{CFED1731-4AD2-0132-919B-E0C94698CF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
        <p:nvSpPr>
          <p:cNvPr id="11" name="TextBox 10">
            <a:extLst>
              <a:ext uri="{FF2B5EF4-FFF2-40B4-BE49-F238E27FC236}">
                <a16:creationId xmlns:a16="http://schemas.microsoft.com/office/drawing/2014/main" id="{1E4F130F-58E0-C211-4273-F4FB82B8015A}"/>
              </a:ext>
            </a:extLst>
          </p:cNvPr>
          <p:cNvSpPr txBox="1"/>
          <p:nvPr/>
        </p:nvSpPr>
        <p:spPr>
          <a:xfrm>
            <a:off x="353166" y="1259630"/>
            <a:ext cx="4729373" cy="369332"/>
          </a:xfrm>
          <a:prstGeom prst="rect">
            <a:avLst/>
          </a:prstGeom>
          <a:noFill/>
        </p:spPr>
        <p:txBody>
          <a:bodyPr wrap="square">
            <a:spAutoFit/>
          </a:bodyPr>
          <a:lstStyle/>
          <a:p>
            <a:r>
              <a:rPr lang="it-IT" dirty="0"/>
              <a:t>Panorama normativo e ruolo della ricerca</a:t>
            </a:r>
          </a:p>
        </p:txBody>
      </p:sp>
    </p:spTree>
    <p:extLst>
      <p:ext uri="{BB962C8B-B14F-4D97-AF65-F5344CB8AC3E}">
        <p14:creationId xmlns:p14="http://schemas.microsoft.com/office/powerpoint/2010/main" val="6765381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CA53CB7-3E6F-2D48-99D2-F12A68839147}"/>
              </a:ext>
            </a:extLst>
          </p:cNvPr>
          <p:cNvSpPr/>
          <p:nvPr/>
        </p:nvSpPr>
        <p:spPr>
          <a:xfrm>
            <a:off x="4226312" y="4434038"/>
            <a:ext cx="4531113" cy="486480"/>
          </a:xfrm>
          <a:prstGeom prst="rect">
            <a:avLst/>
          </a:prstGeom>
        </p:spPr>
        <p:txBody>
          <a:bodyPr wrap="square">
            <a:spAutoFit/>
          </a:bodyPr>
          <a:lstStyle/>
          <a:p>
            <a:pPr algn="r">
              <a:lnSpc>
                <a:spcPts val="1580"/>
              </a:lnSpc>
              <a:spcBef>
                <a:spcPts val="600"/>
              </a:spcBef>
            </a:pPr>
            <a:r>
              <a:rPr lang="en-US" sz="1400" b="1" dirty="0">
                <a:solidFill>
                  <a:schemeClr val="bg1"/>
                </a:solidFill>
              </a:rPr>
              <a:t>Michele Mililli </a:t>
            </a:r>
          </a:p>
          <a:p>
            <a:pPr algn="r">
              <a:lnSpc>
                <a:spcPts val="1580"/>
              </a:lnSpc>
            </a:pPr>
            <a:r>
              <a:rPr lang="en-US" sz="1200" dirty="0">
                <a:solidFill>
                  <a:schemeClr val="bg1"/>
                </a:solidFill>
              </a:rPr>
              <a:t>michele.mililli@rina.org</a:t>
            </a:r>
            <a:endParaRPr lang="en-US" sz="1100" dirty="0">
              <a:solidFill>
                <a:schemeClr val="bg1"/>
              </a:solidFill>
            </a:endParaRPr>
          </a:p>
        </p:txBody>
      </p:sp>
      <p:pic>
        <p:nvPicPr>
          <p:cNvPr id="5" name="Picture 4">
            <a:extLst>
              <a:ext uri="{FF2B5EF4-FFF2-40B4-BE49-F238E27FC236}">
                <a16:creationId xmlns:a16="http://schemas.microsoft.com/office/drawing/2014/main" id="{775A90E3-7E86-1D42-8011-07F34127AB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9144000" cy="3958309"/>
          </a:xfrm>
          <a:prstGeom prst="rect">
            <a:avLst/>
          </a:prstGeom>
        </p:spPr>
      </p:pic>
    </p:spTree>
    <p:extLst>
      <p:ext uri="{BB962C8B-B14F-4D97-AF65-F5344CB8AC3E}">
        <p14:creationId xmlns:p14="http://schemas.microsoft.com/office/powerpoint/2010/main" val="96676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computer sitting on top of a table&#10;&#10;Description automatically generated">
            <a:extLst>
              <a:ext uri="{FF2B5EF4-FFF2-40B4-BE49-F238E27FC236}">
                <a16:creationId xmlns:a16="http://schemas.microsoft.com/office/drawing/2014/main" id="{AFE5A5BF-3FFD-421E-BB40-D6FEA4EDFF6D}"/>
              </a:ext>
            </a:extLst>
          </p:cNvPr>
          <p:cNvPicPr>
            <a:picLocks noGrp="1" noChangeAspect="1"/>
          </p:cNvPicPr>
          <p:nvPr>
            <p:ph type="pic" idx="1"/>
          </p:nvPr>
        </p:nvPicPr>
        <p:blipFill>
          <a:blip r:embed="rId3"/>
          <a:srcRect t="1759" b="1759"/>
          <a:stretch>
            <a:fillRect/>
          </a:stretch>
        </p:blipFill>
        <p:spPr>
          <a:xfrm>
            <a:off x="0" y="0"/>
            <a:ext cx="9144000" cy="5143500"/>
          </a:xfrm>
        </p:spPr>
      </p:pic>
      <p:sp>
        <p:nvSpPr>
          <p:cNvPr id="5" name="Text Placeholder 4">
            <a:extLst>
              <a:ext uri="{FF2B5EF4-FFF2-40B4-BE49-F238E27FC236}">
                <a16:creationId xmlns:a16="http://schemas.microsoft.com/office/drawing/2014/main" id="{B782D476-BAF6-4BAC-9652-896D511C85CB}"/>
              </a:ext>
            </a:extLst>
          </p:cNvPr>
          <p:cNvSpPr>
            <a:spLocks noGrp="1"/>
          </p:cNvSpPr>
          <p:nvPr>
            <p:ph type="body" sz="quarter" idx="10"/>
          </p:nvPr>
        </p:nvSpPr>
        <p:spPr>
          <a:xfrm>
            <a:off x="-7609" y="-7427"/>
            <a:ext cx="4815359" cy="5158353"/>
          </a:xfrm>
        </p:spPr>
        <p:txBody>
          <a:bodyPr/>
          <a:lstStyle/>
          <a:p>
            <a:endParaRPr lang="it-IT" dirty="0"/>
          </a:p>
        </p:txBody>
      </p:sp>
      <p:sp>
        <p:nvSpPr>
          <p:cNvPr id="8" name="Text Placeholder 7">
            <a:extLst>
              <a:ext uri="{FF2B5EF4-FFF2-40B4-BE49-F238E27FC236}">
                <a16:creationId xmlns:a16="http://schemas.microsoft.com/office/drawing/2014/main" id="{CEBFA5E0-10E6-4F4D-BFE5-094F05FA8657}"/>
              </a:ext>
            </a:extLst>
          </p:cNvPr>
          <p:cNvSpPr>
            <a:spLocks noGrp="1"/>
          </p:cNvSpPr>
          <p:nvPr>
            <p:ph type="body" sz="quarter" idx="14"/>
          </p:nvPr>
        </p:nvSpPr>
        <p:spPr/>
        <p:txBody>
          <a:bodyPr/>
          <a:lstStyle/>
          <a:p>
            <a:endParaRPr lang="it-IT"/>
          </a:p>
        </p:txBody>
      </p:sp>
      <p:sp>
        <p:nvSpPr>
          <p:cNvPr id="9" name="Text Placeholder 2">
            <a:extLst>
              <a:ext uri="{FF2B5EF4-FFF2-40B4-BE49-F238E27FC236}">
                <a16:creationId xmlns:a16="http://schemas.microsoft.com/office/drawing/2014/main" id="{43581C35-570D-4C71-922C-AC309F7E42FA}"/>
              </a:ext>
            </a:extLst>
          </p:cNvPr>
          <p:cNvSpPr>
            <a:spLocks noGrp="1"/>
          </p:cNvSpPr>
          <p:nvPr>
            <p:ph type="body" sz="quarter" idx="13"/>
          </p:nvPr>
        </p:nvSpPr>
        <p:spPr>
          <a:xfrm>
            <a:off x="269874" y="3948833"/>
            <a:ext cx="4183181" cy="935181"/>
          </a:xfrm>
        </p:spPr>
        <p:txBody>
          <a:bodyPr/>
          <a:lstStyle/>
          <a:p>
            <a:pPr marL="171450" indent="-171450">
              <a:spcBef>
                <a:spcPts val="1200"/>
              </a:spcBef>
              <a:buFont typeface="Arial" panose="020B0604020202020204" pitchFamily="34" charset="0"/>
              <a:buChar char="•"/>
            </a:pPr>
            <a:r>
              <a:rPr lang="it-IT" sz="1400" b="1" dirty="0"/>
              <a:t>Envision</a:t>
            </a:r>
          </a:p>
          <a:p>
            <a:pPr marL="171450" indent="-171450">
              <a:spcBef>
                <a:spcPts val="1200"/>
              </a:spcBef>
              <a:buFont typeface="Arial" panose="020B0604020202020204" pitchFamily="34" charset="0"/>
              <a:buChar char="•"/>
            </a:pPr>
            <a:r>
              <a:rPr lang="it-IT" sz="1400" b="1" dirty="0"/>
              <a:t>Auto-Dan</a:t>
            </a:r>
          </a:p>
          <a:p>
            <a:pPr marL="171450" indent="-171450">
              <a:spcBef>
                <a:spcPts val="1200"/>
              </a:spcBef>
              <a:buFont typeface="Arial" panose="020B0604020202020204" pitchFamily="34" charset="0"/>
              <a:buChar char="•"/>
            </a:pPr>
            <a:r>
              <a:rPr lang="it-IT" sz="1400" b="1" dirty="0" err="1"/>
              <a:t>Rinno</a:t>
            </a:r>
            <a:endParaRPr lang="it-IT" sz="1400" b="1" dirty="0"/>
          </a:p>
        </p:txBody>
      </p:sp>
      <p:sp>
        <p:nvSpPr>
          <p:cNvPr id="10" name="Text Placeholder 5">
            <a:extLst>
              <a:ext uri="{FF2B5EF4-FFF2-40B4-BE49-F238E27FC236}">
                <a16:creationId xmlns:a16="http://schemas.microsoft.com/office/drawing/2014/main" id="{F2054CEF-CC11-4B7E-AA9E-53C6AE30E2C2}"/>
              </a:ext>
            </a:extLst>
          </p:cNvPr>
          <p:cNvSpPr>
            <a:spLocks noGrp="1"/>
          </p:cNvSpPr>
          <p:nvPr>
            <p:ph type="body" sz="quarter" idx="11"/>
          </p:nvPr>
        </p:nvSpPr>
        <p:spPr>
          <a:xfrm>
            <a:off x="269874" y="2946398"/>
            <a:ext cx="3090359" cy="742950"/>
          </a:xfrm>
        </p:spPr>
        <p:txBody>
          <a:bodyPr/>
          <a:lstStyle/>
          <a:p>
            <a:r>
              <a:rPr lang="it-IT" dirty="0" err="1"/>
              <a:t>Contents</a:t>
            </a:r>
            <a:endParaRPr lang="it-IT" dirty="0"/>
          </a:p>
        </p:txBody>
      </p:sp>
    </p:spTree>
    <p:extLst>
      <p:ext uri="{BB962C8B-B14F-4D97-AF65-F5344CB8AC3E}">
        <p14:creationId xmlns:p14="http://schemas.microsoft.com/office/powerpoint/2010/main" val="1726496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3" name="Text Placeholder 2">
            <a:extLst>
              <a:ext uri="{FF2B5EF4-FFF2-40B4-BE49-F238E27FC236}">
                <a16:creationId xmlns:a16="http://schemas.microsoft.com/office/drawing/2014/main" id="{2BA247DC-9F0D-42D5-A14A-427071159FBB}"/>
              </a:ext>
            </a:extLst>
          </p:cNvPr>
          <p:cNvSpPr>
            <a:spLocks noGrp="1"/>
          </p:cNvSpPr>
          <p:nvPr>
            <p:ph type="body" sz="quarter" idx="12"/>
          </p:nvPr>
        </p:nvSpPr>
        <p:spPr>
          <a:xfrm>
            <a:off x="223380" y="1130652"/>
            <a:ext cx="4496498" cy="3772549"/>
          </a:xfrm>
        </p:spPr>
        <p:txBody>
          <a:bodyPr>
            <a:normAutofit/>
          </a:bodyPr>
          <a:lstStyle/>
          <a:p>
            <a:pPr algn="just"/>
            <a:r>
              <a:rPr lang="en-GB" sz="1000" dirty="0"/>
              <a:t>Energy </a:t>
            </a:r>
            <a:r>
              <a:rPr lang="en-GB" sz="1000" dirty="0" err="1"/>
              <a:t>harVesting</a:t>
            </a:r>
            <a:r>
              <a:rPr lang="en-GB" sz="1000" dirty="0"/>
              <a:t> by Invisible Solar </a:t>
            </a:r>
            <a:r>
              <a:rPr lang="en-GB" sz="1000" dirty="0" err="1"/>
              <a:t>IntegratiON</a:t>
            </a:r>
            <a:r>
              <a:rPr lang="en-GB" sz="1000" dirty="0"/>
              <a:t> in building skins </a:t>
            </a:r>
          </a:p>
          <a:p>
            <a:pPr marL="285750" indent="-285750">
              <a:buFont typeface="Wingdings" panose="05000000000000000000" pitchFamily="2" charset="2"/>
              <a:buChar char="Ø"/>
            </a:pPr>
            <a:r>
              <a:rPr lang="en-US" sz="1000" dirty="0"/>
              <a:t>For reaching 2050 EU energy-neutrality goals, solar energy harvesting from all building surfaces should be maximized</a:t>
            </a:r>
          </a:p>
          <a:p>
            <a:pPr marL="285750" indent="-285750">
              <a:buFont typeface="Wingdings" panose="05000000000000000000" pitchFamily="2" charset="2"/>
              <a:buChar char="Ø"/>
            </a:pPr>
            <a:r>
              <a:rPr lang="en-US" sz="1000" dirty="0"/>
              <a:t>ENVISION technologies exploit the near-infrared (NIR) solar radiation, constituting roughly the 50% of the solar energy spectrum.</a:t>
            </a:r>
          </a:p>
          <a:p>
            <a:pPr marL="285750" indent="-285750">
              <a:buFont typeface="Wingdings" panose="05000000000000000000" pitchFamily="2" charset="2"/>
              <a:buChar char="Ø"/>
            </a:pPr>
            <a:r>
              <a:rPr lang="en-US" sz="1000" dirty="0"/>
              <a:t>Active harvesting of the solar radiation from all the building surfaces, while retaining aesthetic aspects.</a:t>
            </a:r>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45AE6A91-CFD0-B541-7E7C-9E0B385B2E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3440" y="663608"/>
            <a:ext cx="5040560" cy="3689105"/>
          </a:xfrm>
          <a:prstGeom prst="rect">
            <a:avLst/>
          </a:prstGeom>
        </p:spPr>
      </p:pic>
      <p:pic>
        <p:nvPicPr>
          <p:cNvPr id="11" name="Picture 10" descr="A picture containing background pattern&#10;&#10;Description automatically generated">
            <a:extLst>
              <a:ext uri="{FF2B5EF4-FFF2-40B4-BE49-F238E27FC236}">
                <a16:creationId xmlns:a16="http://schemas.microsoft.com/office/drawing/2014/main" id="{993CEC70-B64B-3693-58CB-CBE715038F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2745244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9" name="Picture 2">
            <a:extLst>
              <a:ext uri="{FF2B5EF4-FFF2-40B4-BE49-F238E27FC236}">
                <a16:creationId xmlns:a16="http://schemas.microsoft.com/office/drawing/2014/main" id="{BC79471A-D9FC-52D9-1E0E-E36098BB530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659" t="8146" b="12214"/>
          <a:stretch/>
        </p:blipFill>
        <p:spPr bwMode="auto">
          <a:xfrm>
            <a:off x="3198089" y="726838"/>
            <a:ext cx="2214704" cy="29330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E037F5A7-8D74-A11D-A251-EB7872D3E2A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523" t="6634" r="6634" b="22523"/>
          <a:stretch/>
        </p:blipFill>
        <p:spPr bwMode="auto">
          <a:xfrm>
            <a:off x="4660245" y="2164763"/>
            <a:ext cx="2407541" cy="2615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Picture 4">
            <a:extLst>
              <a:ext uri="{FF2B5EF4-FFF2-40B4-BE49-F238E27FC236}">
                <a16:creationId xmlns:a16="http://schemas.microsoft.com/office/drawing/2014/main" id="{050F58A4-9B46-B66C-6691-33D6867640E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9511" b="19511"/>
          <a:stretch/>
        </p:blipFill>
        <p:spPr bwMode="auto">
          <a:xfrm flipH="1">
            <a:off x="1365469" y="2202593"/>
            <a:ext cx="2372723" cy="25781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4" name="Straight Arrow Connector 13">
            <a:extLst>
              <a:ext uri="{FF2B5EF4-FFF2-40B4-BE49-F238E27FC236}">
                <a16:creationId xmlns:a16="http://schemas.microsoft.com/office/drawing/2014/main" id="{7B19A503-2105-2424-7158-2E139BD72C83}"/>
              </a:ext>
            </a:extLst>
          </p:cNvPr>
          <p:cNvCxnSpPr>
            <a:cxnSpLocks/>
          </p:cNvCxnSpPr>
          <p:nvPr/>
        </p:nvCxnSpPr>
        <p:spPr>
          <a:xfrm>
            <a:off x="825947" y="2193341"/>
            <a:ext cx="504826" cy="25296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0B40B47B-B39A-ADEE-F89E-66A97B51B59B}"/>
              </a:ext>
            </a:extLst>
          </p:cNvPr>
          <p:cNvSpPr txBox="1"/>
          <p:nvPr/>
        </p:nvSpPr>
        <p:spPr>
          <a:xfrm>
            <a:off x="-203370" y="1439489"/>
            <a:ext cx="2058634" cy="646331"/>
          </a:xfrm>
          <a:prstGeom prst="rect">
            <a:avLst/>
          </a:prstGeom>
          <a:noFill/>
        </p:spPr>
        <p:txBody>
          <a:bodyPr wrap="square">
            <a:spAutoFit/>
          </a:bodyPr>
          <a:lstStyle/>
          <a:p>
            <a:pPr algn="ctr"/>
            <a:r>
              <a:rPr lang="en-AU" sz="1800" i="1" dirty="0">
                <a:latin typeface="Raleway SemiBold" pitchFamily="2" charset="0"/>
              </a:rPr>
              <a:t>PV harvesting glass</a:t>
            </a:r>
          </a:p>
        </p:txBody>
      </p:sp>
      <p:cxnSp>
        <p:nvCxnSpPr>
          <p:cNvPr id="19" name="Straight Arrow Connector 18">
            <a:extLst>
              <a:ext uri="{FF2B5EF4-FFF2-40B4-BE49-F238E27FC236}">
                <a16:creationId xmlns:a16="http://schemas.microsoft.com/office/drawing/2014/main" id="{58FF8389-EA1A-21B6-A031-D45B64910A23}"/>
              </a:ext>
            </a:extLst>
          </p:cNvPr>
          <p:cNvCxnSpPr>
            <a:cxnSpLocks/>
            <a:stCxn id="22" idx="1"/>
          </p:cNvCxnSpPr>
          <p:nvPr/>
        </p:nvCxnSpPr>
        <p:spPr>
          <a:xfrm flipH="1">
            <a:off x="5301524" y="1359789"/>
            <a:ext cx="668653" cy="1594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ECC196FE-2B89-CF4E-F04B-05789056DA57}"/>
              </a:ext>
            </a:extLst>
          </p:cNvPr>
          <p:cNvSpPr txBox="1"/>
          <p:nvPr/>
        </p:nvSpPr>
        <p:spPr>
          <a:xfrm>
            <a:off x="5970177" y="898124"/>
            <a:ext cx="2758622" cy="923330"/>
          </a:xfrm>
          <a:prstGeom prst="rect">
            <a:avLst/>
          </a:prstGeom>
          <a:noFill/>
        </p:spPr>
        <p:txBody>
          <a:bodyPr wrap="square">
            <a:spAutoFit/>
          </a:bodyPr>
          <a:lstStyle/>
          <a:p>
            <a:pPr algn="ctr">
              <a:buSzPts val="1400"/>
            </a:pPr>
            <a:r>
              <a:rPr lang="en-US" sz="1800" i="1" dirty="0">
                <a:latin typeface="Raleway SemiBold" pitchFamily="2" charset="0"/>
              </a:rPr>
              <a:t>Façade solar collectors with NIR absorbing colored coatings</a:t>
            </a:r>
          </a:p>
        </p:txBody>
      </p:sp>
      <p:cxnSp>
        <p:nvCxnSpPr>
          <p:cNvPr id="28" name="Straight Arrow Connector 27">
            <a:extLst>
              <a:ext uri="{FF2B5EF4-FFF2-40B4-BE49-F238E27FC236}">
                <a16:creationId xmlns:a16="http://schemas.microsoft.com/office/drawing/2014/main" id="{18B8C283-B5A7-AF32-0B43-591751254573}"/>
              </a:ext>
            </a:extLst>
          </p:cNvPr>
          <p:cNvCxnSpPr>
            <a:endCxn id="11" idx="3"/>
          </p:cNvCxnSpPr>
          <p:nvPr/>
        </p:nvCxnSpPr>
        <p:spPr>
          <a:xfrm flipH="1">
            <a:off x="7067786" y="3472732"/>
            <a:ext cx="37803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B943A3A6-CEB4-EC1F-0D65-10141016F7F8}"/>
              </a:ext>
            </a:extLst>
          </p:cNvPr>
          <p:cNvSpPr txBox="1"/>
          <p:nvPr/>
        </p:nvSpPr>
        <p:spPr>
          <a:xfrm>
            <a:off x="7180883" y="3033307"/>
            <a:ext cx="1955033" cy="646331"/>
          </a:xfrm>
          <a:prstGeom prst="rect">
            <a:avLst/>
          </a:prstGeom>
          <a:noFill/>
        </p:spPr>
        <p:txBody>
          <a:bodyPr wrap="square">
            <a:spAutoFit/>
          </a:bodyPr>
          <a:lstStyle/>
          <a:p>
            <a:pPr algn="ctr"/>
            <a:r>
              <a:rPr lang="en-US" sz="1800" i="1" dirty="0">
                <a:latin typeface="Raleway SemiBold" pitchFamily="2" charset="0"/>
              </a:rPr>
              <a:t>Smart ventilated window</a:t>
            </a:r>
            <a:endParaRPr lang="it-IT" sz="1800" i="1" dirty="0">
              <a:latin typeface="Raleway SemiBold" pitchFamily="2" charset="0"/>
            </a:endParaRPr>
          </a:p>
        </p:txBody>
      </p:sp>
      <p:pic>
        <p:nvPicPr>
          <p:cNvPr id="16" name="Picture 15" descr="A picture containing background pattern&#10;&#10;Description automatically generated">
            <a:extLst>
              <a:ext uri="{FF2B5EF4-FFF2-40B4-BE49-F238E27FC236}">
                <a16:creationId xmlns:a16="http://schemas.microsoft.com/office/drawing/2014/main" id="{BEC7E5A9-E4FC-F60E-CE2F-82AF6407B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4159715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o 2">
            <a:extLst>
              <a:ext uri="{FF2B5EF4-FFF2-40B4-BE49-F238E27FC236}">
                <a16:creationId xmlns:a16="http://schemas.microsoft.com/office/drawing/2014/main" id="{835AE874-EDA0-4E14-9F5B-8D12DF997B03}"/>
              </a:ext>
            </a:extLst>
          </p:cNvPr>
          <p:cNvGrpSpPr/>
          <p:nvPr/>
        </p:nvGrpSpPr>
        <p:grpSpPr>
          <a:xfrm>
            <a:off x="4167963" y="1009287"/>
            <a:ext cx="4408967" cy="3650906"/>
            <a:chOff x="7929894" y="1482571"/>
            <a:chExt cx="4262106" cy="5104660"/>
          </a:xfrm>
        </p:grpSpPr>
        <p:grpSp>
          <p:nvGrpSpPr>
            <p:cNvPr id="10" name="Gruppo 27">
              <a:extLst>
                <a:ext uri="{FF2B5EF4-FFF2-40B4-BE49-F238E27FC236}">
                  <a16:creationId xmlns:a16="http://schemas.microsoft.com/office/drawing/2014/main" id="{9A5220A6-998B-41B2-93F1-42F2D995A3BA}"/>
                </a:ext>
              </a:extLst>
            </p:cNvPr>
            <p:cNvGrpSpPr/>
            <p:nvPr/>
          </p:nvGrpSpPr>
          <p:grpSpPr>
            <a:xfrm>
              <a:off x="7929894" y="1482571"/>
              <a:ext cx="4262106" cy="5104660"/>
              <a:chOff x="7572652" y="1526959"/>
              <a:chExt cx="4262106" cy="5104660"/>
            </a:xfrm>
          </p:grpSpPr>
          <p:pic>
            <p:nvPicPr>
              <p:cNvPr id="12" name="Picture 11" descr="Index of /app/public/img/meteo">
                <a:extLst>
                  <a:ext uri="{FF2B5EF4-FFF2-40B4-BE49-F238E27FC236}">
                    <a16:creationId xmlns:a16="http://schemas.microsoft.com/office/drawing/2014/main" id="{E850CB6E-AF4E-452C-A6B9-E3F89031DB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4769" y="1620115"/>
                <a:ext cx="1999989" cy="18823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uppo 18">
                <a:extLst>
                  <a:ext uri="{FF2B5EF4-FFF2-40B4-BE49-F238E27FC236}">
                    <a16:creationId xmlns:a16="http://schemas.microsoft.com/office/drawing/2014/main" id="{9109217F-D8A4-4C32-AFF5-4EC1E89B6456}"/>
                  </a:ext>
                </a:extLst>
              </p:cNvPr>
              <p:cNvGrpSpPr/>
              <p:nvPr/>
            </p:nvGrpSpPr>
            <p:grpSpPr>
              <a:xfrm>
                <a:off x="7820112" y="1948140"/>
                <a:ext cx="2172343" cy="4447742"/>
                <a:chOff x="7544904" y="1940155"/>
                <a:chExt cx="2172343" cy="4447742"/>
              </a:xfrm>
            </p:grpSpPr>
            <p:grpSp>
              <p:nvGrpSpPr>
                <p:cNvPr id="15" name="Gruppo 15">
                  <a:extLst>
                    <a:ext uri="{FF2B5EF4-FFF2-40B4-BE49-F238E27FC236}">
                      <a16:creationId xmlns:a16="http://schemas.microsoft.com/office/drawing/2014/main" id="{9A7803F4-58B2-44AE-AD51-40F043971DB1}"/>
                    </a:ext>
                  </a:extLst>
                </p:cNvPr>
                <p:cNvGrpSpPr/>
                <p:nvPr/>
              </p:nvGrpSpPr>
              <p:grpSpPr>
                <a:xfrm>
                  <a:off x="7544904" y="1940155"/>
                  <a:ext cx="2172343" cy="4430964"/>
                  <a:chOff x="7544904" y="1940155"/>
                  <a:chExt cx="2172343" cy="4430964"/>
                </a:xfrm>
              </p:grpSpPr>
              <p:pic>
                <p:nvPicPr>
                  <p:cNvPr id="19" name="Immagine 8">
                    <a:extLst>
                      <a:ext uri="{FF2B5EF4-FFF2-40B4-BE49-F238E27FC236}">
                        <a16:creationId xmlns:a16="http://schemas.microsoft.com/office/drawing/2014/main" id="{57A2ACC3-B533-4519-A137-739F03BC2B9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603" b="98536" l="9756" r="89721">
                                <a14:foregroundMark x1="23868" y1="7636" x2="56272" y2="9937"/>
                                <a14:foregroundMark x1="56272" y1="9937" x2="46654" y2="5407"/>
                                <a14:foregroundMark x1="36158" y1="5461" x2="23519" y2="6695"/>
                                <a14:foregroundMark x1="9930" y1="9100" x2="27178" y2="8787"/>
                                <a14:foregroundMark x1="23868" y1="20711" x2="25261" y2="11297"/>
                                <a14:foregroundMark x1="25261" y1="11297" x2="25261" y2="11297"/>
                                <a14:foregroundMark x1="81533" y1="36088" x2="81533" y2="36088"/>
                                <a14:foregroundMark x1="83798" y1="34100" x2="83798" y2="34100"/>
                                <a14:foregroundMark x1="50871" y1="91423" x2="52439" y2="98536"/>
                                <a14:foregroundMark x1="46341" y1="97803" x2="47735" y2="87762"/>
                                <a14:foregroundMark x1="47735" y1="87762" x2="47213" y2="86820"/>
                                <a14:foregroundMark x1="31359" y1="84414" x2="36934" y2="84728"/>
                                <a14:foregroundMark x1="25261" y1="84100" x2="25261" y2="84100"/>
                                <a14:foregroundMark x1="23171" y1="83891" x2="23171" y2="83891"/>
                                <a14:foregroundMark x1="35889" y1="6695" x2="37599" y2="6695"/>
                                <a14:backgroundMark x1="44077" y1="4707" x2="44425" y2="4393"/>
                                <a14:backgroundMark x1="45470" y1="5021" x2="37108" y2="5335"/>
                                <a14:backgroundMark x1="45470" y1="4393" x2="35889" y2="5230"/>
                              </a14:backgroundRemoval>
                            </a14:imgEffect>
                          </a14:imgLayer>
                        </a14:imgProps>
                      </a:ext>
                    </a:extLst>
                  </a:blip>
                  <a:stretch>
                    <a:fillRect/>
                  </a:stretch>
                </p:blipFill>
                <p:spPr>
                  <a:xfrm>
                    <a:off x="7544904" y="2206180"/>
                    <a:ext cx="2172343" cy="3618050"/>
                  </a:xfrm>
                  <a:prstGeom prst="rect">
                    <a:avLst/>
                  </a:prstGeom>
                </p:spPr>
              </p:pic>
              <p:cxnSp>
                <p:nvCxnSpPr>
                  <p:cNvPr id="21" name="Connettore diritto 14">
                    <a:extLst>
                      <a:ext uri="{FF2B5EF4-FFF2-40B4-BE49-F238E27FC236}">
                        <a16:creationId xmlns:a16="http://schemas.microsoft.com/office/drawing/2014/main" id="{F896018F-55A3-4171-B423-FE395B4D9CCC}"/>
                      </a:ext>
                    </a:extLst>
                  </p:cNvPr>
                  <p:cNvCxnSpPr>
                    <a:cxnSpLocks/>
                  </p:cNvCxnSpPr>
                  <p:nvPr/>
                </p:nvCxnSpPr>
                <p:spPr>
                  <a:xfrm flipV="1">
                    <a:off x="8553450" y="1940155"/>
                    <a:ext cx="0" cy="460147"/>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Connettore diritto 17">
                    <a:extLst>
                      <a:ext uri="{FF2B5EF4-FFF2-40B4-BE49-F238E27FC236}">
                        <a16:creationId xmlns:a16="http://schemas.microsoft.com/office/drawing/2014/main" id="{F576468C-B666-4902-B249-B76C0C53B84A}"/>
                      </a:ext>
                    </a:extLst>
                  </p:cNvPr>
                  <p:cNvCxnSpPr>
                    <a:cxnSpLocks/>
                  </p:cNvCxnSpPr>
                  <p:nvPr/>
                </p:nvCxnSpPr>
                <p:spPr>
                  <a:xfrm flipV="1">
                    <a:off x="8592420" y="5807455"/>
                    <a:ext cx="0" cy="563664"/>
                  </a:xfrm>
                  <a:prstGeom prst="line">
                    <a:avLst/>
                  </a:prstGeom>
                  <a:ln w="28575"/>
                </p:spPr>
                <p:style>
                  <a:lnRef idx="1">
                    <a:schemeClr val="dk1"/>
                  </a:lnRef>
                  <a:fillRef idx="0">
                    <a:schemeClr val="dk1"/>
                  </a:fillRef>
                  <a:effectRef idx="0">
                    <a:schemeClr val="dk1"/>
                  </a:effectRef>
                  <a:fontRef idx="minor">
                    <a:schemeClr val="tx1"/>
                  </a:fontRef>
                </p:style>
              </p:cxnSp>
            </p:grpSp>
            <p:sp>
              <p:nvSpPr>
                <p:cNvPr id="16" name="CasellaDiTesto 16">
                  <a:extLst>
                    <a:ext uri="{FF2B5EF4-FFF2-40B4-BE49-F238E27FC236}">
                      <a16:creationId xmlns:a16="http://schemas.microsoft.com/office/drawing/2014/main" id="{359BA20D-2CE6-4968-9B73-606466B1DD9E}"/>
                    </a:ext>
                  </a:extLst>
                </p:cNvPr>
                <p:cNvSpPr txBox="1"/>
                <p:nvPr/>
              </p:nvSpPr>
              <p:spPr>
                <a:xfrm>
                  <a:off x="8631075" y="6018565"/>
                  <a:ext cx="985420" cy="369332"/>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dirty="0" err="1"/>
                    <a:t>Outside</a:t>
                  </a:r>
                  <a:endParaRPr lang="it-IT" dirty="0"/>
                </a:p>
              </p:txBody>
            </p:sp>
            <p:sp>
              <p:nvSpPr>
                <p:cNvPr id="17" name="CasellaDiTesto 20">
                  <a:extLst>
                    <a:ext uri="{FF2B5EF4-FFF2-40B4-BE49-F238E27FC236}">
                      <a16:creationId xmlns:a16="http://schemas.microsoft.com/office/drawing/2014/main" id="{AA50E3F1-0DC5-4EA1-BFC1-E76A46EE374B}"/>
                    </a:ext>
                  </a:extLst>
                </p:cNvPr>
                <p:cNvSpPr txBox="1"/>
                <p:nvPr/>
              </p:nvSpPr>
              <p:spPr>
                <a:xfrm>
                  <a:off x="7645655" y="6018565"/>
                  <a:ext cx="985420" cy="369332"/>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dirty="0"/>
                    <a:t>Inside</a:t>
                  </a:r>
                </a:p>
              </p:txBody>
            </p:sp>
          </p:grpSp>
          <p:sp>
            <p:nvSpPr>
              <p:cNvPr id="14" name="Rettangolo con angoli arrotondati 26">
                <a:extLst>
                  <a:ext uri="{FF2B5EF4-FFF2-40B4-BE49-F238E27FC236}">
                    <a16:creationId xmlns:a16="http://schemas.microsoft.com/office/drawing/2014/main" id="{D7E54801-8941-40C0-A564-987077F6CDF0}"/>
                  </a:ext>
                </a:extLst>
              </p:cNvPr>
              <p:cNvSpPr/>
              <p:nvPr/>
            </p:nvSpPr>
            <p:spPr>
              <a:xfrm>
                <a:off x="7572652" y="1526959"/>
                <a:ext cx="4101484" cy="5104660"/>
              </a:xfrm>
              <a:prstGeom prst="roundRect">
                <a:avLst>
                  <a:gd name="adj" fmla="val 2814"/>
                </a:avLst>
              </a:prstGeom>
              <a:noFill/>
              <a:ln w="28575">
                <a:solidFill>
                  <a:srgbClr val="FFD3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grpSp>
        <p:pic>
          <p:nvPicPr>
            <p:cNvPr id="11" name="Picture 10" descr="BG Tec">
              <a:extLst>
                <a:ext uri="{FF2B5EF4-FFF2-40B4-BE49-F238E27FC236}">
                  <a16:creationId xmlns:a16="http://schemas.microsoft.com/office/drawing/2014/main" id="{8FCF957B-DCD2-4964-A93C-66C50F8EE01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56443" y="4993850"/>
              <a:ext cx="1528194" cy="148940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9A00DEA3-1068-601D-D5D5-E578DC02B885}"/>
              </a:ext>
            </a:extLst>
          </p:cNvPr>
          <p:cNvSpPr txBox="1"/>
          <p:nvPr/>
        </p:nvSpPr>
        <p:spPr>
          <a:xfrm>
            <a:off x="460780" y="1147926"/>
            <a:ext cx="4577080" cy="369332"/>
          </a:xfrm>
          <a:prstGeom prst="rect">
            <a:avLst/>
          </a:prstGeom>
          <a:noFill/>
        </p:spPr>
        <p:txBody>
          <a:bodyPr wrap="square">
            <a:spAutoFit/>
          </a:bodyPr>
          <a:lstStyle/>
          <a:p>
            <a:r>
              <a:rPr lang="it-IT" dirty="0"/>
              <a:t>Smart </a:t>
            </a:r>
            <a:r>
              <a:rPr lang="it-IT" dirty="0" err="1"/>
              <a:t>ventilated</a:t>
            </a:r>
            <a:r>
              <a:rPr lang="it-IT" dirty="0"/>
              <a:t> window</a:t>
            </a:r>
          </a:p>
        </p:txBody>
      </p:sp>
      <p:sp>
        <p:nvSpPr>
          <p:cNvPr id="20" name="Content Placeholder 2">
            <a:extLst>
              <a:ext uri="{FF2B5EF4-FFF2-40B4-BE49-F238E27FC236}">
                <a16:creationId xmlns:a16="http://schemas.microsoft.com/office/drawing/2014/main" id="{9195700F-7B1D-440B-8D93-6FB4599B8840}"/>
              </a:ext>
            </a:extLst>
          </p:cNvPr>
          <p:cNvSpPr>
            <a:spLocks noGrp="1"/>
          </p:cNvSpPr>
          <p:nvPr/>
        </p:nvSpPr>
        <p:spPr>
          <a:xfrm>
            <a:off x="297030" y="1622306"/>
            <a:ext cx="4051690" cy="2848143"/>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ontserrat"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1600" dirty="0" err="1">
                <a:solidFill>
                  <a:srgbClr val="4C4E4E"/>
                </a:solidFill>
                <a:latin typeface="+mn-lt"/>
              </a:rPr>
              <a:t>Designed</a:t>
            </a:r>
            <a:r>
              <a:rPr lang="it-IT" sz="1600" dirty="0">
                <a:solidFill>
                  <a:srgbClr val="4C4E4E"/>
                </a:solidFill>
                <a:latin typeface="+mn-lt"/>
              </a:rPr>
              <a:t> and </a:t>
            </a:r>
            <a:r>
              <a:rPr lang="it-IT" sz="1600" dirty="0" err="1">
                <a:solidFill>
                  <a:srgbClr val="4C4E4E"/>
                </a:solidFill>
                <a:latin typeface="+mn-lt"/>
              </a:rPr>
              <a:t>manufactured</a:t>
            </a:r>
            <a:r>
              <a:rPr lang="it-IT" sz="1600" dirty="0">
                <a:solidFill>
                  <a:srgbClr val="4C4E4E"/>
                </a:solidFill>
                <a:latin typeface="+mn-lt"/>
              </a:rPr>
              <a:t> by </a:t>
            </a:r>
            <a:r>
              <a:rPr lang="it-IT" sz="1600" dirty="0" err="1">
                <a:solidFill>
                  <a:srgbClr val="4C4E4E"/>
                </a:solidFill>
                <a:latin typeface="+mn-lt"/>
              </a:rPr>
              <a:t>BGTec</a:t>
            </a:r>
            <a:endParaRPr lang="it-IT" sz="1600" dirty="0">
              <a:solidFill>
                <a:srgbClr val="4C4E4E"/>
              </a:solidFill>
              <a:latin typeface="+mn-lt"/>
            </a:endParaRPr>
          </a:p>
          <a:p>
            <a:r>
              <a:rPr lang="it-IT" sz="1600" dirty="0">
                <a:solidFill>
                  <a:srgbClr val="4C4E4E"/>
                </a:solidFill>
                <a:latin typeface="+mn-lt"/>
              </a:rPr>
              <a:t>Triple </a:t>
            </a:r>
            <a:r>
              <a:rPr lang="it-IT" sz="1600" dirty="0" err="1">
                <a:solidFill>
                  <a:srgbClr val="4C4E4E"/>
                </a:solidFill>
                <a:latin typeface="+mn-lt"/>
              </a:rPr>
              <a:t>glazed</a:t>
            </a:r>
            <a:r>
              <a:rPr lang="it-IT" sz="1600" dirty="0">
                <a:solidFill>
                  <a:srgbClr val="4C4E4E"/>
                </a:solidFill>
                <a:latin typeface="+mn-lt"/>
              </a:rPr>
              <a:t> window </a:t>
            </a:r>
            <a:r>
              <a:rPr lang="it-IT" sz="1600" dirty="0" err="1">
                <a:solidFill>
                  <a:srgbClr val="4C4E4E"/>
                </a:solidFill>
                <a:latin typeface="+mn-lt"/>
              </a:rPr>
              <a:t>that</a:t>
            </a:r>
            <a:r>
              <a:rPr lang="it-IT" sz="1600" dirty="0">
                <a:solidFill>
                  <a:srgbClr val="4C4E4E"/>
                </a:solidFill>
                <a:latin typeface="+mn-lt"/>
              </a:rPr>
              <a:t> </a:t>
            </a:r>
            <a:r>
              <a:rPr lang="it-IT" sz="1600" dirty="0" err="1">
                <a:solidFill>
                  <a:srgbClr val="4C4E4E"/>
                </a:solidFill>
                <a:latin typeface="+mn-lt"/>
              </a:rPr>
              <a:t>harvests</a:t>
            </a:r>
            <a:r>
              <a:rPr lang="it-IT" sz="1600" dirty="0">
                <a:solidFill>
                  <a:srgbClr val="4C4E4E"/>
                </a:solidFill>
                <a:latin typeface="+mn-lt"/>
              </a:rPr>
              <a:t> the solar </a:t>
            </a:r>
            <a:r>
              <a:rPr lang="it-IT" sz="1600" dirty="0" err="1">
                <a:solidFill>
                  <a:srgbClr val="4C4E4E"/>
                </a:solidFill>
                <a:latin typeface="+mn-lt"/>
              </a:rPr>
              <a:t>radiation</a:t>
            </a:r>
            <a:r>
              <a:rPr lang="it-IT" sz="1600" dirty="0">
                <a:solidFill>
                  <a:srgbClr val="4C4E4E"/>
                </a:solidFill>
                <a:latin typeface="+mn-lt"/>
              </a:rPr>
              <a:t> for </a:t>
            </a:r>
            <a:r>
              <a:rPr lang="it-IT" sz="1600" dirty="0" err="1">
                <a:solidFill>
                  <a:srgbClr val="4C4E4E"/>
                </a:solidFill>
                <a:latin typeface="+mn-lt"/>
              </a:rPr>
              <a:t>space</a:t>
            </a:r>
            <a:r>
              <a:rPr lang="it-IT" sz="1600" dirty="0">
                <a:solidFill>
                  <a:srgbClr val="4C4E4E"/>
                </a:solidFill>
                <a:latin typeface="+mn-lt"/>
              </a:rPr>
              <a:t> </a:t>
            </a:r>
            <a:r>
              <a:rPr lang="it-IT" sz="1600" dirty="0" err="1">
                <a:solidFill>
                  <a:srgbClr val="4C4E4E"/>
                </a:solidFill>
                <a:latin typeface="+mn-lt"/>
              </a:rPr>
              <a:t>heating</a:t>
            </a:r>
            <a:r>
              <a:rPr lang="it-IT" sz="1600" dirty="0">
                <a:solidFill>
                  <a:srgbClr val="4C4E4E"/>
                </a:solidFill>
                <a:latin typeface="+mn-lt"/>
              </a:rPr>
              <a:t> and DHW </a:t>
            </a:r>
            <a:r>
              <a:rPr lang="it-IT" sz="1600" dirty="0" err="1">
                <a:solidFill>
                  <a:srgbClr val="4C4E4E"/>
                </a:solidFill>
                <a:latin typeface="+mn-lt"/>
              </a:rPr>
              <a:t>purposes</a:t>
            </a:r>
            <a:endParaRPr lang="it-IT" sz="1600" dirty="0">
              <a:solidFill>
                <a:srgbClr val="4C4E4E"/>
              </a:solidFill>
              <a:latin typeface="+mn-lt"/>
            </a:endParaRPr>
          </a:p>
          <a:p>
            <a:r>
              <a:rPr lang="it-IT" sz="1600" dirty="0" err="1">
                <a:solidFill>
                  <a:srgbClr val="4C4E4E"/>
                </a:solidFill>
                <a:latin typeface="+mn-lt"/>
              </a:rPr>
              <a:t>Aims</a:t>
            </a:r>
            <a:r>
              <a:rPr lang="it-IT" sz="1600" dirty="0">
                <a:solidFill>
                  <a:srgbClr val="4C4E4E"/>
                </a:solidFill>
                <a:latin typeface="+mn-lt"/>
              </a:rPr>
              <a:t> to TRL7 (system </a:t>
            </a:r>
            <a:r>
              <a:rPr lang="it-IT" sz="1600" dirty="0" err="1">
                <a:solidFill>
                  <a:srgbClr val="4C4E4E"/>
                </a:solidFill>
                <a:latin typeface="+mn-lt"/>
              </a:rPr>
              <a:t>prototype</a:t>
            </a:r>
            <a:r>
              <a:rPr lang="it-IT" sz="1600" dirty="0">
                <a:solidFill>
                  <a:srgbClr val="4C4E4E"/>
                </a:solidFill>
                <a:latin typeface="+mn-lt"/>
              </a:rPr>
              <a:t> demo in </a:t>
            </a:r>
            <a:r>
              <a:rPr lang="it-IT" sz="1600" dirty="0" err="1">
                <a:solidFill>
                  <a:srgbClr val="4C4E4E"/>
                </a:solidFill>
                <a:latin typeface="+mn-lt"/>
              </a:rPr>
              <a:t>operational</a:t>
            </a:r>
            <a:r>
              <a:rPr lang="it-IT" sz="1600" dirty="0">
                <a:solidFill>
                  <a:srgbClr val="4C4E4E"/>
                </a:solidFill>
                <a:latin typeface="+mn-lt"/>
              </a:rPr>
              <a:t> </a:t>
            </a:r>
            <a:r>
              <a:rPr lang="it-IT" sz="1600" dirty="0" err="1">
                <a:solidFill>
                  <a:srgbClr val="4C4E4E"/>
                </a:solidFill>
                <a:latin typeface="+mn-lt"/>
              </a:rPr>
              <a:t>environment</a:t>
            </a:r>
            <a:r>
              <a:rPr lang="it-IT" sz="1600" dirty="0">
                <a:solidFill>
                  <a:srgbClr val="4C4E4E"/>
                </a:solidFill>
                <a:latin typeface="+mn-lt"/>
              </a:rPr>
              <a:t>)</a:t>
            </a:r>
          </a:p>
          <a:p>
            <a:r>
              <a:rPr lang="it-IT" sz="1600" dirty="0" err="1">
                <a:solidFill>
                  <a:srgbClr val="4C4E4E"/>
                </a:solidFill>
                <a:latin typeface="+mn-lt"/>
              </a:rPr>
              <a:t>Currently</a:t>
            </a:r>
            <a:r>
              <a:rPr lang="it-IT" sz="1600" dirty="0">
                <a:solidFill>
                  <a:srgbClr val="4C4E4E"/>
                </a:solidFill>
                <a:latin typeface="+mn-lt"/>
              </a:rPr>
              <a:t> </a:t>
            </a:r>
            <a:r>
              <a:rPr lang="it-IT" sz="1600" dirty="0" err="1">
                <a:solidFill>
                  <a:srgbClr val="4C4E4E"/>
                </a:solidFill>
                <a:latin typeface="+mn-lt"/>
              </a:rPr>
              <a:t>tested</a:t>
            </a:r>
            <a:r>
              <a:rPr lang="it-IT" sz="1600" dirty="0">
                <a:solidFill>
                  <a:srgbClr val="4C4E4E"/>
                </a:solidFill>
                <a:latin typeface="+mn-lt"/>
              </a:rPr>
              <a:t> in Savona University Campus</a:t>
            </a:r>
          </a:p>
          <a:p>
            <a:r>
              <a:rPr lang="it-IT" sz="1600" dirty="0" err="1">
                <a:solidFill>
                  <a:srgbClr val="4C4E4E"/>
                </a:solidFill>
                <a:latin typeface="+mn-lt"/>
              </a:rPr>
              <a:t>Enables</a:t>
            </a:r>
            <a:r>
              <a:rPr lang="it-IT" sz="1600" dirty="0">
                <a:solidFill>
                  <a:srgbClr val="4C4E4E"/>
                </a:solidFill>
                <a:latin typeface="+mn-lt"/>
              </a:rPr>
              <a:t> </a:t>
            </a:r>
            <a:r>
              <a:rPr lang="it-IT" sz="1600" dirty="0" err="1">
                <a:solidFill>
                  <a:srgbClr val="4C4E4E"/>
                </a:solidFill>
                <a:latin typeface="+mn-lt"/>
              </a:rPr>
              <a:t>using</a:t>
            </a:r>
            <a:r>
              <a:rPr lang="it-IT" sz="1600" dirty="0">
                <a:solidFill>
                  <a:srgbClr val="4C4E4E"/>
                </a:solidFill>
                <a:latin typeface="+mn-lt"/>
              </a:rPr>
              <a:t> </a:t>
            </a:r>
            <a:r>
              <a:rPr lang="it-IT" sz="1600" dirty="0" err="1">
                <a:solidFill>
                  <a:srgbClr val="4C4E4E"/>
                </a:solidFill>
                <a:latin typeface="+mn-lt"/>
              </a:rPr>
              <a:t>also</a:t>
            </a:r>
            <a:r>
              <a:rPr lang="it-IT" sz="1600" dirty="0">
                <a:solidFill>
                  <a:srgbClr val="4C4E4E"/>
                </a:solidFill>
                <a:latin typeface="+mn-lt"/>
              </a:rPr>
              <a:t> </a:t>
            </a:r>
            <a:r>
              <a:rPr lang="it-IT" sz="1600" dirty="0" err="1">
                <a:solidFill>
                  <a:srgbClr val="4C4E4E"/>
                </a:solidFill>
                <a:latin typeface="+mn-lt"/>
              </a:rPr>
              <a:t>glazed</a:t>
            </a:r>
            <a:r>
              <a:rPr lang="it-IT" sz="1600" dirty="0">
                <a:solidFill>
                  <a:srgbClr val="4C4E4E"/>
                </a:solidFill>
                <a:latin typeface="+mn-lt"/>
              </a:rPr>
              <a:t> </a:t>
            </a:r>
            <a:r>
              <a:rPr lang="it-IT" sz="1600" dirty="0" err="1">
                <a:solidFill>
                  <a:srgbClr val="4C4E4E"/>
                </a:solidFill>
                <a:latin typeface="+mn-lt"/>
              </a:rPr>
              <a:t>surface</a:t>
            </a:r>
            <a:r>
              <a:rPr lang="it-IT" sz="1600" dirty="0">
                <a:solidFill>
                  <a:srgbClr val="4C4E4E"/>
                </a:solidFill>
                <a:latin typeface="+mn-lt"/>
              </a:rPr>
              <a:t> for energy production</a:t>
            </a:r>
            <a:r>
              <a:rPr lang="it-IT" sz="2400" dirty="0">
                <a:latin typeface="Montserrat"/>
              </a:rPr>
              <a:t> </a:t>
            </a:r>
          </a:p>
          <a:p>
            <a:endParaRPr lang="it-IT" sz="2400" dirty="0">
              <a:latin typeface="Montserrat"/>
            </a:endParaRPr>
          </a:p>
          <a:p>
            <a:endParaRPr lang="it-IT" sz="2400" dirty="0">
              <a:latin typeface="Montserrat"/>
            </a:endParaRPr>
          </a:p>
          <a:p>
            <a:endParaRPr lang="it-IT" sz="2400" dirty="0">
              <a:latin typeface="Montserrat"/>
            </a:endParaRPr>
          </a:p>
          <a:p>
            <a:endParaRPr lang="it-IT" sz="2400" dirty="0">
              <a:latin typeface="Montserrat"/>
            </a:endParaRPr>
          </a:p>
          <a:p>
            <a:endParaRPr lang="it-IT" sz="2400" dirty="0">
              <a:latin typeface="Montserrat"/>
            </a:endParaRPr>
          </a:p>
          <a:p>
            <a:endParaRPr lang="it-IT" sz="2400" dirty="0">
              <a:latin typeface="Montserrat"/>
            </a:endParaRPr>
          </a:p>
          <a:p>
            <a:endParaRPr lang="it-IT" sz="2400" dirty="0">
              <a:latin typeface="Montserrat"/>
            </a:endParaRPr>
          </a:p>
          <a:p>
            <a:endParaRPr lang="en-US" sz="2400" dirty="0" err="1"/>
          </a:p>
        </p:txBody>
      </p:sp>
      <p:pic>
        <p:nvPicPr>
          <p:cNvPr id="24" name="Picture 23" descr="A picture containing background pattern&#10;&#10;Description automatically generated">
            <a:extLst>
              <a:ext uri="{FF2B5EF4-FFF2-40B4-BE49-F238E27FC236}">
                <a16:creationId xmlns:a16="http://schemas.microsoft.com/office/drawing/2014/main" id="{1F6357C1-08C7-73BE-9278-B2B4630201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2581827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9A00DEA3-1068-601D-D5D5-E578DC02B885}"/>
              </a:ext>
            </a:extLst>
          </p:cNvPr>
          <p:cNvSpPr txBox="1"/>
          <p:nvPr/>
        </p:nvSpPr>
        <p:spPr>
          <a:xfrm>
            <a:off x="3220740" y="857610"/>
            <a:ext cx="4270272" cy="383391"/>
          </a:xfrm>
          <a:prstGeom prst="rect">
            <a:avLst/>
          </a:prstGeom>
          <a:noFill/>
        </p:spPr>
        <p:txBody>
          <a:bodyPr wrap="square">
            <a:spAutoFit/>
          </a:bodyPr>
          <a:lstStyle/>
          <a:p>
            <a:r>
              <a:rPr lang="it-IT" dirty="0"/>
              <a:t>Smart </a:t>
            </a:r>
            <a:r>
              <a:rPr lang="it-IT" dirty="0" err="1"/>
              <a:t>ventilated</a:t>
            </a:r>
            <a:r>
              <a:rPr lang="it-IT" dirty="0"/>
              <a:t> window</a:t>
            </a:r>
          </a:p>
        </p:txBody>
      </p:sp>
      <p:grpSp>
        <p:nvGrpSpPr>
          <p:cNvPr id="25" name="Gruppo 11">
            <a:extLst>
              <a:ext uri="{FF2B5EF4-FFF2-40B4-BE49-F238E27FC236}">
                <a16:creationId xmlns:a16="http://schemas.microsoft.com/office/drawing/2014/main" id="{C9B54C49-3D33-F912-C083-0B16553CBF45}"/>
              </a:ext>
            </a:extLst>
          </p:cNvPr>
          <p:cNvGrpSpPr/>
          <p:nvPr/>
        </p:nvGrpSpPr>
        <p:grpSpPr>
          <a:xfrm>
            <a:off x="73527" y="2056324"/>
            <a:ext cx="1781083" cy="1781083"/>
            <a:chOff x="1460360" y="2045209"/>
            <a:chExt cx="2374777" cy="2374777"/>
          </a:xfrm>
        </p:grpSpPr>
        <p:pic>
          <p:nvPicPr>
            <p:cNvPr id="26" name="Picture 2" descr="How to Draw a Cylinder">
              <a:extLst>
                <a:ext uri="{FF2B5EF4-FFF2-40B4-BE49-F238E27FC236}">
                  <a16:creationId xmlns:a16="http://schemas.microsoft.com/office/drawing/2014/main" id="{6595503C-4C35-1EBC-C243-5118073CE6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360" y="2045209"/>
              <a:ext cx="2374777" cy="2374777"/>
            </a:xfrm>
            <a:prstGeom prst="rect">
              <a:avLst/>
            </a:prstGeom>
            <a:noFill/>
            <a:extLst>
              <a:ext uri="{909E8E84-426E-40DD-AFC4-6F175D3DCCD1}">
                <a14:hiddenFill xmlns:a14="http://schemas.microsoft.com/office/drawing/2010/main">
                  <a:solidFill>
                    <a:srgbClr val="FFFFFF"/>
                  </a:solidFill>
                </a14:hiddenFill>
              </a:ext>
            </a:extLst>
          </p:spPr>
        </p:pic>
        <p:sp>
          <p:nvSpPr>
            <p:cNvPr id="27" name="CasellaDiTesto 6">
              <a:extLst>
                <a:ext uri="{FF2B5EF4-FFF2-40B4-BE49-F238E27FC236}">
                  <a16:creationId xmlns:a16="http://schemas.microsoft.com/office/drawing/2014/main" id="{C7AAFDF1-93AD-17F9-4B23-3D6E83EA4A0E}"/>
                </a:ext>
              </a:extLst>
            </p:cNvPr>
            <p:cNvSpPr txBox="1"/>
            <p:nvPr/>
          </p:nvSpPr>
          <p:spPr>
            <a:xfrm>
              <a:off x="2139701" y="3232597"/>
              <a:ext cx="718908" cy="400109"/>
            </a:xfrm>
            <a:prstGeom prst="rect">
              <a:avLst/>
            </a:prstGeom>
            <a:solidFill>
              <a:schemeClr val="bg1"/>
            </a:solidFill>
            <a:ln>
              <a:solidFill>
                <a:schemeClr val="tx1"/>
              </a:solidFill>
            </a:ln>
          </p:spPr>
          <p:txBody>
            <a:bodyPr wrap="square" rtlCol="0">
              <a:spAutoFit/>
            </a:bodyPr>
            <a:lstStyle/>
            <a:p>
              <a:pPr algn="ctr"/>
              <a:r>
                <a:rPr lang="it-IT" sz="1350" dirty="0"/>
                <a:t>TES</a:t>
              </a:r>
            </a:p>
          </p:txBody>
        </p:sp>
      </p:grpSp>
      <p:pic>
        <p:nvPicPr>
          <p:cNvPr id="28" name="Immagine 1">
            <a:extLst>
              <a:ext uri="{FF2B5EF4-FFF2-40B4-BE49-F238E27FC236}">
                <a16:creationId xmlns:a16="http://schemas.microsoft.com/office/drawing/2014/main" id="{FCB8D373-F296-3BF3-92E2-DCF3DEB4358E}"/>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Lst>
          </a:blip>
          <a:srcRect l="63901" t="14286" r="5381" b="18571"/>
          <a:stretch/>
        </p:blipFill>
        <p:spPr>
          <a:xfrm>
            <a:off x="5637153" y="2188636"/>
            <a:ext cx="1074823" cy="1474939"/>
          </a:xfrm>
          <a:prstGeom prst="rect">
            <a:avLst/>
          </a:prstGeom>
        </p:spPr>
      </p:pic>
      <p:pic>
        <p:nvPicPr>
          <p:cNvPr id="29" name="Picture 4" descr="What are Pump P&amp;ID Symbols?">
            <a:extLst>
              <a:ext uri="{FF2B5EF4-FFF2-40B4-BE49-F238E27FC236}">
                <a16:creationId xmlns:a16="http://schemas.microsoft.com/office/drawing/2014/main" id="{F3DA3D0B-B535-6C8D-9B1C-110630B78FA1}"/>
              </a:ext>
            </a:extLst>
          </p:cNvPr>
          <p:cNvPicPr>
            <a:picLocks noChangeAspect="1" noChangeArrowheads="1"/>
          </p:cNvPicPr>
          <p:nvPr/>
        </p:nvPicPr>
        <p:blipFill rotWithShape="1">
          <a:blip r:embed="rId6">
            <a:grayscl/>
            <a:extLst>
              <a:ext uri="{BEBA8EAE-BF5A-486C-A8C5-ECC9F3942E4B}">
                <a14:imgProps xmlns:a14="http://schemas.microsoft.com/office/drawing/2010/main">
                  <a14:imgLayer r:embed="rId7">
                    <a14:imgEffect>
                      <a14:colorTemperature colorTemp="6700"/>
                    </a14:imgEffect>
                    <a14:imgEffect>
                      <a14:saturation sat="275000"/>
                    </a14:imgEffect>
                    <a14:imgEffect>
                      <a14:brightnessContrast contrast="-2000"/>
                    </a14:imgEffect>
                  </a14:imgLayer>
                </a14:imgProps>
              </a:ext>
              <a:ext uri="{28A0092B-C50C-407E-A947-70E740481C1C}">
                <a14:useLocalDpi xmlns:a14="http://schemas.microsoft.com/office/drawing/2010/main" val="0"/>
              </a:ext>
            </a:extLst>
          </a:blip>
          <a:srcRect b="39566"/>
          <a:stretch/>
        </p:blipFill>
        <p:spPr bwMode="auto">
          <a:xfrm rot="10800000">
            <a:off x="2872163" y="1138306"/>
            <a:ext cx="697154" cy="444299"/>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Connettore a gomito 10">
            <a:extLst>
              <a:ext uri="{FF2B5EF4-FFF2-40B4-BE49-F238E27FC236}">
                <a16:creationId xmlns:a16="http://schemas.microsoft.com/office/drawing/2014/main" id="{DFA91D68-99A4-51A8-0EA4-4F3E1131F9EA}"/>
              </a:ext>
            </a:extLst>
          </p:cNvPr>
          <p:cNvCxnSpPr>
            <a:cxnSpLocks/>
            <a:endCxn id="29" idx="1"/>
          </p:cNvCxnSpPr>
          <p:nvPr/>
        </p:nvCxnSpPr>
        <p:spPr>
          <a:xfrm rot="16200000" flipV="1">
            <a:off x="4457850" y="471921"/>
            <a:ext cx="828182" cy="2605248"/>
          </a:xfrm>
          <a:prstGeom prst="bentConnector2">
            <a:avLst/>
          </a:prstGeom>
          <a:ln w="28575">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1" name="Connettore a gomito 14">
            <a:extLst>
              <a:ext uri="{FF2B5EF4-FFF2-40B4-BE49-F238E27FC236}">
                <a16:creationId xmlns:a16="http://schemas.microsoft.com/office/drawing/2014/main" id="{C6021CEA-57D2-F431-8100-0C94E79053FE}"/>
              </a:ext>
            </a:extLst>
          </p:cNvPr>
          <p:cNvCxnSpPr>
            <a:cxnSpLocks/>
            <a:stCxn id="29" idx="3"/>
          </p:cNvCxnSpPr>
          <p:nvPr/>
        </p:nvCxnSpPr>
        <p:spPr>
          <a:xfrm rot="10800000" flipV="1">
            <a:off x="869773" y="1360454"/>
            <a:ext cx="2002391" cy="835692"/>
          </a:xfrm>
          <a:prstGeom prst="bentConnector3">
            <a:avLst>
              <a:gd name="adj1" fmla="val 99877"/>
            </a:avLst>
          </a:prstGeom>
          <a:ln w="28575">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32" name="CasellaDiTesto 5">
            <a:extLst>
              <a:ext uri="{FF2B5EF4-FFF2-40B4-BE49-F238E27FC236}">
                <a16:creationId xmlns:a16="http://schemas.microsoft.com/office/drawing/2014/main" id="{201720AA-4304-6314-D6EB-C301B6737C9F}"/>
              </a:ext>
            </a:extLst>
          </p:cNvPr>
          <p:cNvSpPr txBox="1"/>
          <p:nvPr/>
        </p:nvSpPr>
        <p:spPr>
          <a:xfrm>
            <a:off x="3922446" y="2573634"/>
            <a:ext cx="2523478" cy="600164"/>
          </a:xfrm>
          <a:prstGeom prst="rect">
            <a:avLst/>
          </a:prstGeom>
          <a:noFill/>
        </p:spPr>
        <p:txBody>
          <a:bodyPr wrap="square" rtlCol="0">
            <a:spAutoFit/>
          </a:bodyPr>
          <a:lstStyle/>
          <a:p>
            <a:r>
              <a:rPr lang="it-IT" sz="1200" b="1" u="sng" dirty="0" err="1">
                <a:solidFill>
                  <a:srgbClr val="FF0000"/>
                </a:solidFill>
              </a:rPr>
              <a:t>Winter</a:t>
            </a:r>
            <a:r>
              <a:rPr lang="it-IT" sz="1200" b="1" u="sng" dirty="0">
                <a:solidFill>
                  <a:srgbClr val="FF0000"/>
                </a:solidFill>
              </a:rPr>
              <a:t> Mode:</a:t>
            </a:r>
          </a:p>
          <a:p>
            <a:pPr marL="214313" indent="-214313">
              <a:buFont typeface="Arial" panose="020B0604020202020204" pitchFamily="34" charset="0"/>
              <a:buChar char="•"/>
            </a:pPr>
            <a:r>
              <a:rPr lang="it-IT" sz="1050" dirty="0" err="1">
                <a:latin typeface="Arial" panose="020B0604020202020204" pitchFamily="34" charset="0"/>
                <a:cs typeface="Arial" panose="020B0604020202020204" pitchFamily="34" charset="0"/>
              </a:rPr>
              <a:t>Warm</a:t>
            </a:r>
            <a:r>
              <a:rPr lang="it-IT" sz="1050" dirty="0">
                <a:latin typeface="Arial" panose="020B0604020202020204" pitchFamily="34" charset="0"/>
                <a:cs typeface="Arial" panose="020B0604020202020204" pitchFamily="34" charset="0"/>
              </a:rPr>
              <a:t> air to indoor ambient</a:t>
            </a:r>
          </a:p>
          <a:p>
            <a:pPr marL="214313" indent="-214313">
              <a:buFont typeface="Arial" panose="020B0604020202020204" pitchFamily="34" charset="0"/>
              <a:buChar char="•"/>
            </a:pPr>
            <a:r>
              <a:rPr lang="it-IT" sz="1050" dirty="0">
                <a:latin typeface="Arial" panose="020B0604020202020204" pitchFamily="34" charset="0"/>
                <a:cs typeface="Arial" panose="020B0604020202020204" pitchFamily="34" charset="0"/>
              </a:rPr>
              <a:t>No hot water</a:t>
            </a:r>
            <a:endParaRPr lang="it-IT" sz="1350" dirty="0">
              <a:latin typeface="Arial" panose="020B0604020202020204" pitchFamily="34" charset="0"/>
              <a:cs typeface="Arial" panose="020B0604020202020204" pitchFamily="34" charset="0"/>
            </a:endParaRPr>
          </a:p>
        </p:txBody>
      </p:sp>
      <p:sp>
        <p:nvSpPr>
          <p:cNvPr id="33" name="CasellaDiTesto 38">
            <a:extLst>
              <a:ext uri="{FF2B5EF4-FFF2-40B4-BE49-F238E27FC236}">
                <a16:creationId xmlns:a16="http://schemas.microsoft.com/office/drawing/2014/main" id="{3FF77984-3C94-032F-FB13-4ACE41A98F56}"/>
              </a:ext>
            </a:extLst>
          </p:cNvPr>
          <p:cNvSpPr txBox="1"/>
          <p:nvPr/>
        </p:nvSpPr>
        <p:spPr>
          <a:xfrm>
            <a:off x="1294531" y="2501056"/>
            <a:ext cx="2261609" cy="600164"/>
          </a:xfrm>
          <a:prstGeom prst="rect">
            <a:avLst/>
          </a:prstGeom>
          <a:noFill/>
        </p:spPr>
        <p:txBody>
          <a:bodyPr wrap="square" rtlCol="0">
            <a:spAutoFit/>
          </a:bodyPr>
          <a:lstStyle/>
          <a:p>
            <a:r>
              <a:rPr lang="it-IT" sz="1200" b="1" u="sng" dirty="0" err="1">
                <a:solidFill>
                  <a:srgbClr val="00B0F0"/>
                </a:solidFill>
              </a:rPr>
              <a:t>Summer</a:t>
            </a:r>
            <a:r>
              <a:rPr lang="it-IT" sz="1200" b="1" u="sng" dirty="0">
                <a:solidFill>
                  <a:srgbClr val="00B0F0"/>
                </a:solidFill>
              </a:rPr>
              <a:t> Mode:</a:t>
            </a:r>
          </a:p>
          <a:p>
            <a:pPr marL="214313" indent="-214313">
              <a:buFont typeface="Arial" panose="020B0604020202020204" pitchFamily="34" charset="0"/>
              <a:buChar char="•"/>
            </a:pPr>
            <a:r>
              <a:rPr lang="it-IT" sz="1050" dirty="0">
                <a:latin typeface="Arial" panose="020B0604020202020204" pitchFamily="34" charset="0"/>
                <a:cs typeface="Arial" panose="020B0604020202020204" pitchFamily="34" charset="0"/>
              </a:rPr>
              <a:t>No indoor ambient </a:t>
            </a:r>
            <a:r>
              <a:rPr lang="it-IT" sz="1050" dirty="0" err="1">
                <a:latin typeface="Arial" panose="020B0604020202020204" pitchFamily="34" charset="0"/>
                <a:cs typeface="Arial" panose="020B0604020202020204" pitchFamily="34" charset="0"/>
              </a:rPr>
              <a:t>conditioning</a:t>
            </a:r>
            <a:endParaRPr lang="it-IT" sz="1050" dirty="0">
              <a:latin typeface="Arial" panose="020B0604020202020204" pitchFamily="34" charset="0"/>
              <a:cs typeface="Arial" panose="020B0604020202020204" pitchFamily="34" charset="0"/>
            </a:endParaRPr>
          </a:p>
          <a:p>
            <a:pPr marL="214313" indent="-214313">
              <a:buFont typeface="Arial" panose="020B0604020202020204" pitchFamily="34" charset="0"/>
              <a:buChar char="•"/>
            </a:pPr>
            <a:r>
              <a:rPr lang="it-IT" sz="1050" dirty="0">
                <a:latin typeface="Arial" panose="020B0604020202020204" pitchFamily="34" charset="0"/>
                <a:cs typeface="Arial" panose="020B0604020202020204" pitchFamily="34" charset="0"/>
              </a:rPr>
              <a:t>Hot water production</a:t>
            </a:r>
            <a:endParaRPr lang="it-IT" sz="1350" dirty="0">
              <a:latin typeface="Arial" panose="020B0604020202020204" pitchFamily="34" charset="0"/>
              <a:cs typeface="Arial" panose="020B0604020202020204" pitchFamily="34" charset="0"/>
            </a:endParaRPr>
          </a:p>
        </p:txBody>
      </p:sp>
      <p:sp>
        <p:nvSpPr>
          <p:cNvPr id="34" name="CasellaDiTesto 33">
            <a:extLst>
              <a:ext uri="{FF2B5EF4-FFF2-40B4-BE49-F238E27FC236}">
                <a16:creationId xmlns:a16="http://schemas.microsoft.com/office/drawing/2014/main" id="{64867EA4-C4C9-29F0-1638-9B71CE6F3EA0}"/>
              </a:ext>
            </a:extLst>
          </p:cNvPr>
          <p:cNvSpPr txBox="1"/>
          <p:nvPr/>
        </p:nvSpPr>
        <p:spPr>
          <a:xfrm>
            <a:off x="2565497" y="1523203"/>
            <a:ext cx="1310487" cy="415498"/>
          </a:xfrm>
          <a:prstGeom prst="rect">
            <a:avLst/>
          </a:prstGeom>
          <a:noFill/>
          <a:ln>
            <a:noFill/>
          </a:ln>
        </p:spPr>
        <p:txBody>
          <a:bodyPr wrap="square" rtlCol="0">
            <a:spAutoFit/>
          </a:bodyPr>
          <a:lstStyle/>
          <a:p>
            <a:pPr algn="ctr"/>
            <a:r>
              <a:rPr lang="it-IT" sz="1050" dirty="0">
                <a:latin typeface="Arial" panose="020B0604020202020204" pitchFamily="34" charset="0"/>
                <a:cs typeface="Arial" panose="020B0604020202020204" pitchFamily="34" charset="0"/>
              </a:rPr>
              <a:t>Pump ON </a:t>
            </a:r>
            <a:r>
              <a:rPr lang="it-IT" sz="1050" dirty="0" err="1">
                <a:latin typeface="Arial" panose="020B0604020202020204" pitchFamily="34" charset="0"/>
                <a:cs typeface="Arial" panose="020B0604020202020204" pitchFamily="34" charset="0"/>
              </a:rPr>
              <a:t>only</a:t>
            </a:r>
            <a:r>
              <a:rPr lang="it-IT" sz="1050" dirty="0">
                <a:latin typeface="Arial" panose="020B0604020202020204" pitchFamily="34" charset="0"/>
                <a:cs typeface="Arial" panose="020B0604020202020204" pitchFamily="34" charset="0"/>
              </a:rPr>
              <a:t> in </a:t>
            </a:r>
            <a:r>
              <a:rPr lang="it-IT" sz="1050" b="1" u="sng" dirty="0" err="1">
                <a:solidFill>
                  <a:srgbClr val="00B0F0"/>
                </a:solidFill>
                <a:latin typeface="Arial" panose="020B0604020202020204" pitchFamily="34" charset="0"/>
                <a:cs typeface="Arial" panose="020B0604020202020204" pitchFamily="34" charset="0"/>
              </a:rPr>
              <a:t>Summer</a:t>
            </a:r>
            <a:r>
              <a:rPr lang="it-IT" sz="1050" b="1" u="sng" dirty="0">
                <a:solidFill>
                  <a:srgbClr val="00B0F0"/>
                </a:solidFill>
                <a:latin typeface="Arial" panose="020B0604020202020204" pitchFamily="34" charset="0"/>
                <a:cs typeface="Arial" panose="020B0604020202020204" pitchFamily="34" charset="0"/>
              </a:rPr>
              <a:t> Mode</a:t>
            </a:r>
          </a:p>
        </p:txBody>
      </p:sp>
      <p:pic>
        <p:nvPicPr>
          <p:cNvPr id="35" name="Immagine 2">
            <a:extLst>
              <a:ext uri="{FF2B5EF4-FFF2-40B4-BE49-F238E27FC236}">
                <a16:creationId xmlns:a16="http://schemas.microsoft.com/office/drawing/2014/main" id="{F50CEB3E-0DFF-52A0-F8B9-C315E1BE7CD9}"/>
              </a:ext>
            </a:extLst>
          </p:cNvPr>
          <p:cNvPicPr>
            <a:picLocks noChangeAspect="1"/>
          </p:cNvPicPr>
          <p:nvPr/>
        </p:nvPicPr>
        <p:blipFill>
          <a:blip r:embed="rId8">
            <a:clrChange>
              <a:clrFrom>
                <a:srgbClr val="F7F7F7"/>
              </a:clrFrom>
              <a:clrTo>
                <a:srgbClr val="F7F7F7">
                  <a:alpha val="0"/>
                </a:srgbClr>
              </a:clrTo>
            </a:clrChange>
          </a:blip>
          <a:stretch>
            <a:fillRect/>
          </a:stretch>
        </p:blipFill>
        <p:spPr>
          <a:xfrm rot="9022542">
            <a:off x="4569573" y="1784748"/>
            <a:ext cx="1128971" cy="979317"/>
          </a:xfrm>
          <a:prstGeom prst="rect">
            <a:avLst/>
          </a:prstGeom>
        </p:spPr>
      </p:pic>
      <p:pic>
        <p:nvPicPr>
          <p:cNvPr id="36" name="Immagine 43">
            <a:extLst>
              <a:ext uri="{FF2B5EF4-FFF2-40B4-BE49-F238E27FC236}">
                <a16:creationId xmlns:a16="http://schemas.microsoft.com/office/drawing/2014/main" id="{ADE335B9-CAEA-08A8-612E-8891D6125D68}"/>
              </a:ext>
            </a:extLst>
          </p:cNvPr>
          <p:cNvPicPr>
            <a:picLocks noChangeAspect="1"/>
          </p:cNvPicPr>
          <p:nvPr/>
        </p:nvPicPr>
        <p:blipFill>
          <a:blip r:embed="rId8">
            <a:clrChange>
              <a:clrFrom>
                <a:srgbClr val="F7F7F7"/>
              </a:clrFrom>
              <a:clrTo>
                <a:srgbClr val="F7F7F7">
                  <a:alpha val="0"/>
                </a:srgbClr>
              </a:clrTo>
            </a:clrChange>
            <a:duotone>
              <a:schemeClr val="accent5">
                <a:shade val="45000"/>
                <a:satMod val="135000"/>
              </a:schemeClr>
              <a:prstClr val="white"/>
            </a:duotone>
          </a:blip>
          <a:stretch>
            <a:fillRect/>
          </a:stretch>
        </p:blipFill>
        <p:spPr>
          <a:xfrm rot="21051076">
            <a:off x="4678041" y="3168887"/>
            <a:ext cx="1128971" cy="979317"/>
          </a:xfrm>
          <a:prstGeom prst="rect">
            <a:avLst/>
          </a:prstGeom>
        </p:spPr>
      </p:pic>
      <p:sp>
        <p:nvSpPr>
          <p:cNvPr id="37" name="CasellaDiTesto 50">
            <a:extLst>
              <a:ext uri="{FF2B5EF4-FFF2-40B4-BE49-F238E27FC236}">
                <a16:creationId xmlns:a16="http://schemas.microsoft.com/office/drawing/2014/main" id="{D788C6E6-19BE-4D86-1C87-40CC2366F1DD}"/>
              </a:ext>
            </a:extLst>
          </p:cNvPr>
          <p:cNvSpPr txBox="1"/>
          <p:nvPr/>
        </p:nvSpPr>
        <p:spPr>
          <a:xfrm>
            <a:off x="6695374" y="1351299"/>
            <a:ext cx="2448626" cy="923330"/>
          </a:xfrm>
          <a:prstGeom prst="rect">
            <a:avLst/>
          </a:prstGeom>
          <a:noFill/>
        </p:spPr>
        <p:txBody>
          <a:bodyPr wrap="square" rtlCol="0">
            <a:spAutoFit/>
          </a:bodyPr>
          <a:lstStyle/>
          <a:p>
            <a:r>
              <a:rPr lang="it-IT" sz="1350" b="1" u="sng" dirty="0" err="1">
                <a:solidFill>
                  <a:srgbClr val="FF0000"/>
                </a:solidFill>
              </a:rPr>
              <a:t>Winter</a:t>
            </a:r>
            <a:r>
              <a:rPr lang="it-IT" sz="1350" b="1" u="sng" dirty="0">
                <a:solidFill>
                  <a:srgbClr val="FF0000"/>
                </a:solidFill>
              </a:rPr>
              <a:t> mode: </a:t>
            </a:r>
          </a:p>
          <a:p>
            <a:r>
              <a:rPr lang="it-IT" sz="1350" dirty="0"/>
              <a:t>The window works to </a:t>
            </a:r>
            <a:r>
              <a:rPr lang="it-IT" sz="1350" dirty="0" err="1"/>
              <a:t>mantain</a:t>
            </a:r>
            <a:r>
              <a:rPr lang="it-IT" sz="1350" dirty="0"/>
              <a:t> the </a:t>
            </a:r>
            <a:r>
              <a:rPr lang="it-IT" sz="1350" dirty="0" err="1"/>
              <a:t>required</a:t>
            </a:r>
            <a:r>
              <a:rPr lang="it-IT" sz="1350" dirty="0"/>
              <a:t> </a:t>
            </a:r>
            <a:r>
              <a:rPr lang="it-IT" sz="1350" dirty="0" err="1"/>
              <a:t>setpoint</a:t>
            </a:r>
            <a:r>
              <a:rPr lang="it-IT" sz="1350" dirty="0"/>
              <a:t> temperature in the room</a:t>
            </a:r>
          </a:p>
        </p:txBody>
      </p:sp>
      <p:sp>
        <p:nvSpPr>
          <p:cNvPr id="38" name="CasellaDiTesto 53">
            <a:extLst>
              <a:ext uri="{FF2B5EF4-FFF2-40B4-BE49-F238E27FC236}">
                <a16:creationId xmlns:a16="http://schemas.microsoft.com/office/drawing/2014/main" id="{6CFA9F96-5C08-1562-0008-765F8E4BCD04}"/>
              </a:ext>
            </a:extLst>
          </p:cNvPr>
          <p:cNvSpPr txBox="1"/>
          <p:nvPr/>
        </p:nvSpPr>
        <p:spPr>
          <a:xfrm>
            <a:off x="6714652" y="3223864"/>
            <a:ext cx="2448627" cy="715581"/>
          </a:xfrm>
          <a:prstGeom prst="rect">
            <a:avLst/>
          </a:prstGeom>
          <a:noFill/>
        </p:spPr>
        <p:txBody>
          <a:bodyPr wrap="square" rtlCol="0">
            <a:spAutoFit/>
          </a:bodyPr>
          <a:lstStyle/>
          <a:p>
            <a:r>
              <a:rPr lang="it-IT" sz="1350" b="1" u="sng" dirty="0" err="1">
                <a:solidFill>
                  <a:srgbClr val="00B0F0"/>
                </a:solidFill>
              </a:rPr>
              <a:t>Summer</a:t>
            </a:r>
            <a:r>
              <a:rPr lang="it-IT" sz="1350" b="1" u="sng" dirty="0">
                <a:solidFill>
                  <a:srgbClr val="00B0F0"/>
                </a:solidFill>
              </a:rPr>
              <a:t> mode: </a:t>
            </a:r>
          </a:p>
          <a:p>
            <a:r>
              <a:rPr lang="it-IT" sz="1350" dirty="0"/>
              <a:t>The window </a:t>
            </a:r>
            <a:r>
              <a:rPr lang="it-IT" sz="1350" dirty="0" err="1"/>
              <a:t>provides</a:t>
            </a:r>
            <a:r>
              <a:rPr lang="it-IT" sz="1350" dirty="0"/>
              <a:t> hot water </a:t>
            </a:r>
            <a:r>
              <a:rPr lang="it-IT" sz="1350" dirty="0" err="1"/>
              <a:t>through</a:t>
            </a:r>
            <a:r>
              <a:rPr lang="it-IT" sz="1350" dirty="0"/>
              <a:t> a air-water HX.</a:t>
            </a:r>
          </a:p>
        </p:txBody>
      </p:sp>
      <p:cxnSp>
        <p:nvCxnSpPr>
          <p:cNvPr id="39" name="Connettore a gomito 23">
            <a:extLst>
              <a:ext uri="{FF2B5EF4-FFF2-40B4-BE49-F238E27FC236}">
                <a16:creationId xmlns:a16="http://schemas.microsoft.com/office/drawing/2014/main" id="{D1E5C103-254F-3042-EEC1-3BCBB7C5827E}"/>
              </a:ext>
            </a:extLst>
          </p:cNvPr>
          <p:cNvCxnSpPr>
            <a:cxnSpLocks/>
          </p:cNvCxnSpPr>
          <p:nvPr/>
        </p:nvCxnSpPr>
        <p:spPr>
          <a:xfrm rot="5400000" flipH="1" flipV="1">
            <a:off x="3482401" y="1145243"/>
            <a:ext cx="173832" cy="5210496"/>
          </a:xfrm>
          <a:prstGeom prst="bentConnector3">
            <a:avLst>
              <a:gd name="adj1" fmla="val -221199"/>
            </a:avLst>
          </a:prstGeom>
          <a:ln w="28575">
            <a:solidFill>
              <a:schemeClr val="accent5">
                <a:lumMod val="60000"/>
                <a:lumOff val="4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23" name="Picture 22" descr="A picture containing background pattern&#10;&#10;Description automatically generated">
            <a:extLst>
              <a:ext uri="{FF2B5EF4-FFF2-40B4-BE49-F238E27FC236}">
                <a16:creationId xmlns:a16="http://schemas.microsoft.com/office/drawing/2014/main" id="{4D28B5AC-4612-FE43-2702-20412BDC961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773939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3" name="Immagine 8">
            <a:extLst>
              <a:ext uri="{FF2B5EF4-FFF2-40B4-BE49-F238E27FC236}">
                <a16:creationId xmlns:a16="http://schemas.microsoft.com/office/drawing/2014/main" id="{B1B55D16-7752-5D93-1823-86E0DE6233BD}"/>
              </a:ext>
            </a:extLst>
          </p:cNvPr>
          <p:cNvPicPr>
            <a:picLocks noChangeAspect="1"/>
          </p:cNvPicPr>
          <p:nvPr/>
        </p:nvPicPr>
        <p:blipFill rotWithShape="1">
          <a:blip r:embed="rId3"/>
          <a:srcRect l="5468" t="9190" r="13084" b="19440"/>
          <a:stretch/>
        </p:blipFill>
        <p:spPr>
          <a:xfrm rot="5400000">
            <a:off x="2341989" y="1760090"/>
            <a:ext cx="3496869" cy="2298134"/>
          </a:xfrm>
          <a:prstGeom prst="rect">
            <a:avLst/>
          </a:prstGeom>
          <a:ln w="28575">
            <a:solidFill>
              <a:srgbClr val="F3951B"/>
            </a:solidFill>
          </a:ln>
        </p:spPr>
      </p:pic>
      <p:cxnSp>
        <p:nvCxnSpPr>
          <p:cNvPr id="24" name="Connettore 2 2">
            <a:extLst>
              <a:ext uri="{FF2B5EF4-FFF2-40B4-BE49-F238E27FC236}">
                <a16:creationId xmlns:a16="http://schemas.microsoft.com/office/drawing/2014/main" id="{FAB6D3EF-C27D-D11E-6DCF-34AF580FC6CA}"/>
              </a:ext>
            </a:extLst>
          </p:cNvPr>
          <p:cNvCxnSpPr>
            <a:cxnSpLocks/>
          </p:cNvCxnSpPr>
          <p:nvPr/>
        </p:nvCxnSpPr>
        <p:spPr>
          <a:xfrm flipH="1" flipV="1">
            <a:off x="1784412" y="1873920"/>
            <a:ext cx="1305018" cy="463130"/>
          </a:xfrm>
          <a:prstGeom prst="straightConnector1">
            <a:avLst/>
          </a:prstGeom>
          <a:ln w="19050">
            <a:solidFill>
              <a:srgbClr val="F3951B"/>
            </a:solidFill>
            <a:tailEnd type="triangle"/>
          </a:ln>
        </p:spPr>
        <p:style>
          <a:lnRef idx="1">
            <a:schemeClr val="accent2"/>
          </a:lnRef>
          <a:fillRef idx="0">
            <a:schemeClr val="accent2"/>
          </a:fillRef>
          <a:effectRef idx="0">
            <a:schemeClr val="accent2"/>
          </a:effectRef>
          <a:fontRef idx="minor">
            <a:schemeClr val="tx1"/>
          </a:fontRef>
        </p:style>
      </p:cxnSp>
      <p:cxnSp>
        <p:nvCxnSpPr>
          <p:cNvPr id="40" name="Connettore 2 13">
            <a:extLst>
              <a:ext uri="{FF2B5EF4-FFF2-40B4-BE49-F238E27FC236}">
                <a16:creationId xmlns:a16="http://schemas.microsoft.com/office/drawing/2014/main" id="{B555BFA2-FEAE-AD89-F531-968D420FDACA}"/>
              </a:ext>
            </a:extLst>
          </p:cNvPr>
          <p:cNvCxnSpPr>
            <a:cxnSpLocks/>
          </p:cNvCxnSpPr>
          <p:nvPr/>
        </p:nvCxnSpPr>
        <p:spPr>
          <a:xfrm flipH="1">
            <a:off x="2436921" y="3828497"/>
            <a:ext cx="1351627" cy="253013"/>
          </a:xfrm>
          <a:prstGeom prst="straightConnector1">
            <a:avLst/>
          </a:prstGeom>
          <a:ln w="19050">
            <a:solidFill>
              <a:srgbClr val="F3951B"/>
            </a:solidFill>
            <a:tailEnd type="triangle"/>
          </a:ln>
        </p:spPr>
        <p:style>
          <a:lnRef idx="1">
            <a:schemeClr val="accent2"/>
          </a:lnRef>
          <a:fillRef idx="0">
            <a:schemeClr val="accent2"/>
          </a:fillRef>
          <a:effectRef idx="0">
            <a:schemeClr val="accent2"/>
          </a:effectRef>
          <a:fontRef idx="minor">
            <a:schemeClr val="tx1"/>
          </a:fontRef>
        </p:style>
      </p:cxnSp>
      <p:sp>
        <p:nvSpPr>
          <p:cNvPr id="41" name="Rettangolo 16">
            <a:extLst>
              <a:ext uri="{FF2B5EF4-FFF2-40B4-BE49-F238E27FC236}">
                <a16:creationId xmlns:a16="http://schemas.microsoft.com/office/drawing/2014/main" id="{7D398A92-EC38-EF12-F4BF-295B056A92E4}"/>
              </a:ext>
            </a:extLst>
          </p:cNvPr>
          <p:cNvSpPr/>
          <p:nvPr/>
        </p:nvSpPr>
        <p:spPr>
          <a:xfrm>
            <a:off x="898864" y="3938359"/>
            <a:ext cx="1538057" cy="719233"/>
          </a:xfrm>
          <a:prstGeom prst="rect">
            <a:avLst/>
          </a:prstGeom>
          <a:noFill/>
          <a:ln w="19050">
            <a:solidFill>
              <a:srgbClr val="F39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dirty="0" err="1">
                <a:solidFill>
                  <a:schemeClr val="tx1"/>
                </a:solidFill>
              </a:rPr>
              <a:t>Sensors</a:t>
            </a:r>
            <a:r>
              <a:rPr lang="it-IT" sz="1350" dirty="0">
                <a:solidFill>
                  <a:schemeClr val="tx1"/>
                </a:solidFill>
              </a:rPr>
              <a:t> for indoor comfort </a:t>
            </a:r>
            <a:r>
              <a:rPr lang="it-IT" sz="1350" dirty="0" err="1">
                <a:solidFill>
                  <a:schemeClr val="tx1"/>
                </a:solidFill>
              </a:rPr>
              <a:t>evaluation</a:t>
            </a:r>
            <a:endParaRPr lang="it-IT" sz="1350" dirty="0">
              <a:solidFill>
                <a:schemeClr val="tx1"/>
              </a:solidFill>
            </a:endParaRPr>
          </a:p>
        </p:txBody>
      </p:sp>
      <p:cxnSp>
        <p:nvCxnSpPr>
          <p:cNvPr id="42" name="Connettore 2 19">
            <a:extLst>
              <a:ext uri="{FF2B5EF4-FFF2-40B4-BE49-F238E27FC236}">
                <a16:creationId xmlns:a16="http://schemas.microsoft.com/office/drawing/2014/main" id="{2CE80D9E-2092-AEDA-54C3-D0BFB072180F}"/>
              </a:ext>
            </a:extLst>
          </p:cNvPr>
          <p:cNvCxnSpPr>
            <a:cxnSpLocks/>
          </p:cNvCxnSpPr>
          <p:nvPr/>
        </p:nvCxnSpPr>
        <p:spPr>
          <a:xfrm flipV="1">
            <a:off x="3362417" y="817820"/>
            <a:ext cx="1771095" cy="900009"/>
          </a:xfrm>
          <a:prstGeom prst="straightConnector1">
            <a:avLst/>
          </a:prstGeom>
          <a:ln w="19050">
            <a:solidFill>
              <a:srgbClr val="F3951B"/>
            </a:solidFill>
            <a:tailEnd type="triangle"/>
          </a:ln>
        </p:spPr>
        <p:style>
          <a:lnRef idx="1">
            <a:schemeClr val="accent2"/>
          </a:lnRef>
          <a:fillRef idx="0">
            <a:schemeClr val="accent2"/>
          </a:fillRef>
          <a:effectRef idx="0">
            <a:schemeClr val="accent2"/>
          </a:effectRef>
          <a:fontRef idx="minor">
            <a:schemeClr val="tx1"/>
          </a:fontRef>
        </p:style>
      </p:cxnSp>
      <p:sp>
        <p:nvSpPr>
          <p:cNvPr id="43" name="Rettangolo 27">
            <a:extLst>
              <a:ext uri="{FF2B5EF4-FFF2-40B4-BE49-F238E27FC236}">
                <a16:creationId xmlns:a16="http://schemas.microsoft.com/office/drawing/2014/main" id="{66BA3A4E-9024-9735-6095-E2EAD0A63285}"/>
              </a:ext>
            </a:extLst>
          </p:cNvPr>
          <p:cNvSpPr/>
          <p:nvPr/>
        </p:nvSpPr>
        <p:spPr>
          <a:xfrm>
            <a:off x="5133512" y="491422"/>
            <a:ext cx="1298360" cy="497849"/>
          </a:xfrm>
          <a:prstGeom prst="rect">
            <a:avLst/>
          </a:prstGeom>
          <a:noFill/>
          <a:ln w="19050">
            <a:solidFill>
              <a:srgbClr val="F39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dirty="0">
                <a:solidFill>
                  <a:schemeClr val="tx1"/>
                </a:solidFill>
              </a:rPr>
              <a:t>Control system</a:t>
            </a:r>
          </a:p>
        </p:txBody>
      </p:sp>
      <p:cxnSp>
        <p:nvCxnSpPr>
          <p:cNvPr id="44" name="Connettore 2 28">
            <a:extLst>
              <a:ext uri="{FF2B5EF4-FFF2-40B4-BE49-F238E27FC236}">
                <a16:creationId xmlns:a16="http://schemas.microsoft.com/office/drawing/2014/main" id="{6238C04A-6366-FA90-5B8D-EAA3AE7BF6B7}"/>
              </a:ext>
            </a:extLst>
          </p:cNvPr>
          <p:cNvCxnSpPr>
            <a:cxnSpLocks/>
          </p:cNvCxnSpPr>
          <p:nvPr/>
        </p:nvCxnSpPr>
        <p:spPr>
          <a:xfrm>
            <a:off x="4148091" y="1762892"/>
            <a:ext cx="1906481" cy="198533"/>
          </a:xfrm>
          <a:prstGeom prst="straightConnector1">
            <a:avLst/>
          </a:prstGeom>
          <a:ln w="19050">
            <a:solidFill>
              <a:srgbClr val="F3951B"/>
            </a:solidFill>
            <a:tailEnd type="triangle"/>
          </a:ln>
        </p:spPr>
        <p:style>
          <a:lnRef idx="1">
            <a:schemeClr val="accent2"/>
          </a:lnRef>
          <a:fillRef idx="0">
            <a:schemeClr val="accent2"/>
          </a:fillRef>
          <a:effectRef idx="0">
            <a:schemeClr val="accent2"/>
          </a:effectRef>
          <a:fontRef idx="minor">
            <a:schemeClr val="tx1"/>
          </a:fontRef>
        </p:style>
      </p:cxnSp>
      <p:sp>
        <p:nvSpPr>
          <p:cNvPr id="45" name="Rettangolo 29">
            <a:extLst>
              <a:ext uri="{FF2B5EF4-FFF2-40B4-BE49-F238E27FC236}">
                <a16:creationId xmlns:a16="http://schemas.microsoft.com/office/drawing/2014/main" id="{B384FD9E-4884-6774-E336-317C2BD8A369}"/>
              </a:ext>
            </a:extLst>
          </p:cNvPr>
          <p:cNvSpPr/>
          <p:nvPr/>
        </p:nvSpPr>
        <p:spPr>
          <a:xfrm>
            <a:off x="6054571" y="1717829"/>
            <a:ext cx="1298360" cy="497849"/>
          </a:xfrm>
          <a:prstGeom prst="rect">
            <a:avLst/>
          </a:prstGeom>
          <a:noFill/>
          <a:ln w="19050">
            <a:solidFill>
              <a:srgbClr val="F39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dirty="0" err="1">
                <a:solidFill>
                  <a:schemeClr val="tx1"/>
                </a:solidFill>
              </a:rPr>
              <a:t>Blowing</a:t>
            </a:r>
            <a:r>
              <a:rPr lang="it-IT" sz="1350" dirty="0">
                <a:solidFill>
                  <a:schemeClr val="tx1"/>
                </a:solidFill>
              </a:rPr>
              <a:t> </a:t>
            </a:r>
            <a:r>
              <a:rPr lang="it-IT" sz="1350" dirty="0" err="1">
                <a:solidFill>
                  <a:schemeClr val="tx1"/>
                </a:solidFill>
              </a:rPr>
              <a:t>grid</a:t>
            </a:r>
            <a:endParaRPr lang="it-IT" sz="1350" dirty="0">
              <a:solidFill>
                <a:schemeClr val="tx1"/>
              </a:solidFill>
            </a:endParaRPr>
          </a:p>
        </p:txBody>
      </p:sp>
      <p:cxnSp>
        <p:nvCxnSpPr>
          <p:cNvPr id="46" name="Connettore 2 31">
            <a:extLst>
              <a:ext uri="{FF2B5EF4-FFF2-40B4-BE49-F238E27FC236}">
                <a16:creationId xmlns:a16="http://schemas.microsoft.com/office/drawing/2014/main" id="{84AC4018-1637-BB12-417C-FEB0D03C29C8}"/>
              </a:ext>
            </a:extLst>
          </p:cNvPr>
          <p:cNvCxnSpPr>
            <a:cxnSpLocks/>
            <a:endCxn id="47" idx="1"/>
          </p:cNvCxnSpPr>
          <p:nvPr/>
        </p:nvCxnSpPr>
        <p:spPr>
          <a:xfrm>
            <a:off x="4090424" y="3187710"/>
            <a:ext cx="1964148" cy="226552"/>
          </a:xfrm>
          <a:prstGeom prst="straightConnector1">
            <a:avLst/>
          </a:prstGeom>
          <a:ln w="19050">
            <a:solidFill>
              <a:srgbClr val="F3951B"/>
            </a:solidFill>
            <a:tailEnd type="triangle"/>
          </a:ln>
        </p:spPr>
        <p:style>
          <a:lnRef idx="1">
            <a:schemeClr val="accent2"/>
          </a:lnRef>
          <a:fillRef idx="0">
            <a:schemeClr val="accent2"/>
          </a:fillRef>
          <a:effectRef idx="0">
            <a:schemeClr val="accent2"/>
          </a:effectRef>
          <a:fontRef idx="minor">
            <a:schemeClr val="tx1"/>
          </a:fontRef>
        </p:style>
      </p:cxnSp>
      <p:sp>
        <p:nvSpPr>
          <p:cNvPr id="47" name="Rettangolo 32">
            <a:extLst>
              <a:ext uri="{FF2B5EF4-FFF2-40B4-BE49-F238E27FC236}">
                <a16:creationId xmlns:a16="http://schemas.microsoft.com/office/drawing/2014/main" id="{F97471EA-5C92-3684-FC61-6E71126EA938}"/>
              </a:ext>
            </a:extLst>
          </p:cNvPr>
          <p:cNvSpPr/>
          <p:nvPr/>
        </p:nvSpPr>
        <p:spPr>
          <a:xfrm>
            <a:off x="6054571" y="3165337"/>
            <a:ext cx="1298360" cy="497849"/>
          </a:xfrm>
          <a:prstGeom prst="rect">
            <a:avLst/>
          </a:prstGeom>
          <a:noFill/>
          <a:ln w="19050">
            <a:solidFill>
              <a:srgbClr val="F39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dirty="0" err="1">
                <a:solidFill>
                  <a:schemeClr val="tx1"/>
                </a:solidFill>
              </a:rPr>
              <a:t>Suction</a:t>
            </a:r>
            <a:r>
              <a:rPr lang="it-IT" sz="1350" dirty="0">
                <a:solidFill>
                  <a:schemeClr val="tx1"/>
                </a:solidFill>
              </a:rPr>
              <a:t> </a:t>
            </a:r>
            <a:r>
              <a:rPr lang="it-IT" sz="1350" dirty="0" err="1">
                <a:solidFill>
                  <a:schemeClr val="tx1"/>
                </a:solidFill>
              </a:rPr>
              <a:t>grid</a:t>
            </a:r>
            <a:endParaRPr lang="it-IT" sz="1350" dirty="0">
              <a:solidFill>
                <a:schemeClr val="tx1"/>
              </a:solidFill>
            </a:endParaRPr>
          </a:p>
        </p:txBody>
      </p:sp>
      <p:sp>
        <p:nvSpPr>
          <p:cNvPr id="48" name="Rettangolo 3">
            <a:extLst>
              <a:ext uri="{FF2B5EF4-FFF2-40B4-BE49-F238E27FC236}">
                <a16:creationId xmlns:a16="http://schemas.microsoft.com/office/drawing/2014/main" id="{EFA6FC37-4F96-6CFF-1654-CE5691F550AE}"/>
              </a:ext>
            </a:extLst>
          </p:cNvPr>
          <p:cNvSpPr/>
          <p:nvPr/>
        </p:nvSpPr>
        <p:spPr>
          <a:xfrm>
            <a:off x="246355" y="1597279"/>
            <a:ext cx="1538057" cy="486053"/>
          </a:xfrm>
          <a:prstGeom prst="rect">
            <a:avLst/>
          </a:prstGeom>
          <a:noFill/>
          <a:ln w="19050">
            <a:solidFill>
              <a:srgbClr val="F395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350" dirty="0">
                <a:solidFill>
                  <a:schemeClr val="tx1"/>
                </a:solidFill>
              </a:rPr>
              <a:t>Water </a:t>
            </a:r>
            <a:r>
              <a:rPr lang="it-IT" sz="1350" dirty="0" err="1">
                <a:solidFill>
                  <a:schemeClr val="tx1"/>
                </a:solidFill>
              </a:rPr>
              <a:t>circuit</a:t>
            </a:r>
            <a:r>
              <a:rPr lang="it-IT" sz="1350" dirty="0">
                <a:solidFill>
                  <a:schemeClr val="tx1"/>
                </a:solidFill>
              </a:rPr>
              <a:t> for </a:t>
            </a:r>
            <a:r>
              <a:rPr lang="it-IT" sz="1350" dirty="0" err="1">
                <a:solidFill>
                  <a:schemeClr val="tx1"/>
                </a:solidFill>
              </a:rPr>
              <a:t>summer</a:t>
            </a:r>
            <a:r>
              <a:rPr lang="it-IT" sz="1350" dirty="0">
                <a:solidFill>
                  <a:schemeClr val="tx1"/>
                </a:solidFill>
              </a:rPr>
              <a:t> mode</a:t>
            </a:r>
          </a:p>
        </p:txBody>
      </p:sp>
      <p:pic>
        <p:nvPicPr>
          <p:cNvPr id="18" name="Picture 17" descr="A picture containing background pattern&#10;&#10;Description automatically generated">
            <a:extLst>
              <a:ext uri="{FF2B5EF4-FFF2-40B4-BE49-F238E27FC236}">
                <a16:creationId xmlns:a16="http://schemas.microsoft.com/office/drawing/2014/main" id="{B141B92A-BACD-9E25-21C6-22D9BF6EF9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3411616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B2B0EE-4DC6-4F41-A77A-329DAD9BE9F4}"/>
              </a:ext>
            </a:extLst>
          </p:cNvPr>
          <p:cNvSpPr>
            <a:spLocks noGrp="1"/>
          </p:cNvSpPr>
          <p:nvPr>
            <p:ph type="body" sz="quarter" idx="11"/>
          </p:nvPr>
        </p:nvSpPr>
        <p:spPr/>
        <p:txBody>
          <a:bodyPr/>
          <a:lstStyle/>
          <a:p>
            <a:r>
              <a:rPr lang="en-US" dirty="0"/>
              <a:t>ENVISION PROJECT</a:t>
            </a:r>
            <a:endParaRPr lang="en-GB" dirty="0"/>
          </a:p>
        </p:txBody>
      </p:sp>
      <p:sp>
        <p:nvSpPr>
          <p:cNvPr id="5" name="Rectangle 4">
            <a:extLst>
              <a:ext uri="{FF2B5EF4-FFF2-40B4-BE49-F238E27FC236}">
                <a16:creationId xmlns:a16="http://schemas.microsoft.com/office/drawing/2014/main" id="{76C5B8CB-0038-4906-96CB-9FA93148786F}"/>
              </a:ext>
            </a:extLst>
          </p:cNvPr>
          <p:cNvSpPr/>
          <p:nvPr/>
        </p:nvSpPr>
        <p:spPr>
          <a:xfrm>
            <a:off x="0" y="4746687"/>
            <a:ext cx="9144000" cy="404509"/>
          </a:xfrm>
          <a:prstGeom prst="rect">
            <a:avLst/>
          </a:prstGeom>
          <a:solidFill>
            <a:srgbClr val="1428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i="1">
              <a:solidFill>
                <a:srgbClr val="D9D9D6"/>
              </a:solidFill>
              <a:cs typeface="Calibri"/>
            </a:endParaRPr>
          </a:p>
        </p:txBody>
      </p:sp>
      <p:cxnSp>
        <p:nvCxnSpPr>
          <p:cNvPr id="7" name="Straight Connector 6">
            <a:extLst>
              <a:ext uri="{FF2B5EF4-FFF2-40B4-BE49-F238E27FC236}">
                <a16:creationId xmlns:a16="http://schemas.microsoft.com/office/drawing/2014/main" id="{9F7B3649-B851-4DE5-A45C-3409BD7EF910}"/>
              </a:ext>
            </a:extLst>
          </p:cNvPr>
          <p:cNvCxnSpPr>
            <a:cxnSpLocks/>
          </p:cNvCxnSpPr>
          <p:nvPr/>
        </p:nvCxnSpPr>
        <p:spPr>
          <a:xfrm>
            <a:off x="-8084" y="4854208"/>
            <a:ext cx="9144000" cy="0"/>
          </a:xfrm>
          <a:prstGeom prst="line">
            <a:avLst/>
          </a:prstGeom>
          <a:ln w="19050">
            <a:solidFill>
              <a:srgbClr val="00B0F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8C7070DB-C012-47A1-A6F1-4AAC4AC0DC8C}"/>
              </a:ext>
            </a:extLst>
          </p:cNvPr>
          <p:cNvCxnSpPr>
            <a:cxnSpLocks/>
          </p:cNvCxnSpPr>
          <p:nvPr/>
        </p:nvCxnSpPr>
        <p:spPr>
          <a:xfrm>
            <a:off x="-8084" y="5027198"/>
            <a:ext cx="9144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8" name="Picture 4">
            <a:extLst>
              <a:ext uri="{FF2B5EF4-FFF2-40B4-BE49-F238E27FC236}">
                <a16:creationId xmlns:a16="http://schemas.microsoft.com/office/drawing/2014/main" id="{5CE11011-9ECF-0C72-EBB3-EE8590CC65E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511" t="1" b="41427"/>
          <a:stretch/>
        </p:blipFill>
        <p:spPr bwMode="auto">
          <a:xfrm flipH="1">
            <a:off x="563659" y="1737491"/>
            <a:ext cx="2253936" cy="17821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61FCF65A-FD1C-1A79-46E3-6A47C307C0F5}"/>
              </a:ext>
            </a:extLst>
          </p:cNvPr>
          <p:cNvPicPr>
            <a:picLocks noChangeAspect="1"/>
          </p:cNvPicPr>
          <p:nvPr/>
        </p:nvPicPr>
        <p:blipFill>
          <a:blip r:embed="rId4"/>
          <a:stretch>
            <a:fillRect/>
          </a:stretch>
        </p:blipFill>
        <p:spPr>
          <a:xfrm>
            <a:off x="404708" y="1098641"/>
            <a:ext cx="1064870" cy="705927"/>
          </a:xfrm>
          <a:prstGeom prst="rect">
            <a:avLst/>
          </a:prstGeom>
        </p:spPr>
      </p:pic>
      <p:sp>
        <p:nvSpPr>
          <p:cNvPr id="20" name="TextBox 19">
            <a:extLst>
              <a:ext uri="{FF2B5EF4-FFF2-40B4-BE49-F238E27FC236}">
                <a16:creationId xmlns:a16="http://schemas.microsoft.com/office/drawing/2014/main" id="{6B545477-71D6-8913-EA10-7D24794A9075}"/>
              </a:ext>
            </a:extLst>
          </p:cNvPr>
          <p:cNvSpPr txBox="1"/>
          <p:nvPr/>
        </p:nvSpPr>
        <p:spPr>
          <a:xfrm>
            <a:off x="2450590" y="1015993"/>
            <a:ext cx="3564396" cy="310152"/>
          </a:xfrm>
          <a:prstGeom prst="rect">
            <a:avLst/>
          </a:prstGeom>
          <a:noFill/>
          <a:ln>
            <a:noFill/>
          </a:ln>
        </p:spPr>
        <p:txBody>
          <a:bodyPr spcFirstLastPara="1" wrap="square" lIns="51431" tIns="25706" rIns="51431" bIns="25706" anchor="t" anchorCtr="0">
            <a:noAutofit/>
          </a:bodyPr>
          <a:lstStyle>
            <a:defPPr marR="0" lvl="0" algn="l" rtl="0">
              <a:lnSpc>
                <a:spcPct val="100000"/>
              </a:lnSpc>
              <a:spcBef>
                <a:spcPts val="0"/>
              </a:spcBef>
              <a:spcAft>
                <a:spcPts val="0"/>
              </a:spcAft>
              <a:defRPr/>
            </a:defPPr>
            <a:lvl1pPr marL="0" indent="0">
              <a:buSzPts val="1400"/>
              <a:buNone/>
              <a:defRPr sz="1200">
                <a:solidFill>
                  <a:srgbClr val="373737"/>
                </a:solidFill>
                <a:latin typeface="Montserrat Light"/>
                <a:ea typeface="Montserrat Light"/>
                <a:cs typeface="Montserrat Light"/>
              </a:defRPr>
            </a:lvl1pPr>
          </a:lstStyle>
          <a:p>
            <a:r>
              <a:rPr lang="en-AU" sz="1800" dirty="0">
                <a:solidFill>
                  <a:schemeClr val="tx1"/>
                </a:solidFill>
                <a:latin typeface="+mn-lt"/>
                <a:ea typeface="+mn-ea"/>
                <a:cs typeface="+mn-cs"/>
              </a:rPr>
              <a:t>PV harvesting glass</a:t>
            </a:r>
          </a:p>
        </p:txBody>
      </p:sp>
      <p:sp>
        <p:nvSpPr>
          <p:cNvPr id="22" name="Arrow: Down 21">
            <a:extLst>
              <a:ext uri="{FF2B5EF4-FFF2-40B4-BE49-F238E27FC236}">
                <a16:creationId xmlns:a16="http://schemas.microsoft.com/office/drawing/2014/main" id="{7F240291-9AA2-D1D9-7FA9-DE25CAF57EE9}"/>
              </a:ext>
            </a:extLst>
          </p:cNvPr>
          <p:cNvSpPr/>
          <p:nvPr/>
        </p:nvSpPr>
        <p:spPr>
          <a:xfrm>
            <a:off x="1586442" y="3621038"/>
            <a:ext cx="173311" cy="203793"/>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500">
              <a:latin typeface="Raleway SemiBold" pitchFamily="2" charset="0"/>
            </a:endParaRPr>
          </a:p>
        </p:txBody>
      </p:sp>
      <p:sp>
        <p:nvSpPr>
          <p:cNvPr id="25" name="TextBox 24">
            <a:extLst>
              <a:ext uri="{FF2B5EF4-FFF2-40B4-BE49-F238E27FC236}">
                <a16:creationId xmlns:a16="http://schemas.microsoft.com/office/drawing/2014/main" id="{2D1028CE-30E5-3151-28C8-D96D511D8562}"/>
              </a:ext>
            </a:extLst>
          </p:cNvPr>
          <p:cNvSpPr txBox="1"/>
          <p:nvPr/>
        </p:nvSpPr>
        <p:spPr>
          <a:xfrm>
            <a:off x="404708" y="3946504"/>
            <a:ext cx="2571837" cy="346193"/>
          </a:xfrm>
          <a:prstGeom prst="rect">
            <a:avLst/>
          </a:prstGeom>
          <a:noFill/>
          <a:ln>
            <a:noFill/>
          </a:ln>
        </p:spPr>
        <p:txBody>
          <a:bodyPr spcFirstLastPara="1" wrap="square" lIns="51431" tIns="25706" rIns="51431" bIns="25706" anchor="t" anchorCtr="0">
            <a:noAutofit/>
          </a:bodyPr>
          <a:lstStyle>
            <a:defPPr marR="0" lvl="0" algn="l" rtl="0">
              <a:lnSpc>
                <a:spcPct val="100000"/>
              </a:lnSpc>
              <a:spcBef>
                <a:spcPts val="0"/>
              </a:spcBef>
              <a:spcAft>
                <a:spcPts val="0"/>
              </a:spcAft>
            </a:defPPr>
            <a:lvl1pPr>
              <a:buSzPts val="1400"/>
              <a:defRPr sz="1200" i="1">
                <a:solidFill>
                  <a:srgbClr val="373737"/>
                </a:solidFill>
                <a:latin typeface="Montserrat Light"/>
              </a:defRPr>
            </a:lvl1pPr>
          </a:lstStyle>
          <a:p>
            <a:pPr algn="ctr"/>
            <a:r>
              <a:rPr lang="en-AU" sz="1350" i="0" dirty="0">
                <a:latin typeface="Raleway SemiBold" pitchFamily="2" charset="0"/>
              </a:rPr>
              <a:t>Pilkington Offices</a:t>
            </a:r>
          </a:p>
          <a:p>
            <a:pPr algn="ctr"/>
            <a:r>
              <a:rPr lang="en-AU" sz="1350" i="0" dirty="0">
                <a:latin typeface="Raleway SemiBold" pitchFamily="2" charset="0"/>
              </a:rPr>
              <a:t>(Netherland + Austria)</a:t>
            </a:r>
          </a:p>
        </p:txBody>
      </p:sp>
      <p:sp>
        <p:nvSpPr>
          <p:cNvPr id="26" name="Content Placeholder 7">
            <a:extLst>
              <a:ext uri="{FF2B5EF4-FFF2-40B4-BE49-F238E27FC236}">
                <a16:creationId xmlns:a16="http://schemas.microsoft.com/office/drawing/2014/main" id="{C0FB4216-B30A-5CD1-E38A-DC2EB6A8873E}"/>
              </a:ext>
            </a:extLst>
          </p:cNvPr>
          <p:cNvSpPr txBox="1">
            <a:spLocks/>
          </p:cNvSpPr>
          <p:nvPr/>
        </p:nvSpPr>
        <p:spPr>
          <a:xfrm>
            <a:off x="3326089" y="1451605"/>
            <a:ext cx="5711639" cy="20676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8600" indent="-228600" defTabSz="914400">
              <a:lnSpc>
                <a:spcPct val="250000"/>
              </a:lnSpc>
              <a:spcBef>
                <a:spcPts val="1000"/>
              </a:spcBef>
              <a:buFont typeface="Arial" panose="020B0604020202020204" pitchFamily="34" charset="0"/>
              <a:buChar char="•"/>
            </a:pPr>
            <a:r>
              <a:rPr lang="en-US" sz="1600" dirty="0">
                <a:solidFill>
                  <a:srgbClr val="4C4E4E"/>
                </a:solidFill>
              </a:rPr>
              <a:t>System incorporated at </a:t>
            </a:r>
            <a:r>
              <a:rPr lang="en-US" sz="1600" dirty="0" err="1">
                <a:solidFill>
                  <a:srgbClr val="4C4E4E"/>
                </a:solidFill>
              </a:rPr>
              <a:t>SolarBEAT</a:t>
            </a:r>
            <a:r>
              <a:rPr lang="en-US" sz="1600" dirty="0">
                <a:solidFill>
                  <a:srgbClr val="4C4E4E"/>
                </a:solidFill>
              </a:rPr>
              <a:t> and AUSTRIA Demo</a:t>
            </a:r>
          </a:p>
          <a:p>
            <a:pPr marL="228600" indent="-228600" defTabSz="914400">
              <a:lnSpc>
                <a:spcPct val="250000"/>
              </a:lnSpc>
              <a:spcBef>
                <a:spcPts val="1000"/>
              </a:spcBef>
              <a:buFont typeface="Arial" panose="020B0604020202020204" pitchFamily="34" charset="0"/>
              <a:buChar char="•"/>
            </a:pPr>
            <a:r>
              <a:rPr lang="en-US" sz="1600" dirty="0">
                <a:solidFill>
                  <a:srgbClr val="4C4E4E"/>
                </a:solidFill>
              </a:rPr>
              <a:t>Shading effects investigated</a:t>
            </a:r>
          </a:p>
          <a:p>
            <a:pPr marL="228600" indent="-228600" defTabSz="914400">
              <a:lnSpc>
                <a:spcPct val="250000"/>
              </a:lnSpc>
              <a:spcBef>
                <a:spcPts val="1000"/>
              </a:spcBef>
              <a:buFont typeface="Arial" panose="020B0604020202020204" pitchFamily="34" charset="0"/>
              <a:buChar char="•"/>
            </a:pPr>
            <a:r>
              <a:rPr lang="en-US" sz="1600" dirty="0">
                <a:solidFill>
                  <a:srgbClr val="4C4E4E"/>
                </a:solidFill>
              </a:rPr>
              <a:t>Incorporation within frames has been investigated</a:t>
            </a:r>
          </a:p>
        </p:txBody>
      </p:sp>
      <p:pic>
        <p:nvPicPr>
          <p:cNvPr id="27" name="Picture 26" descr="A picture containing background pattern&#10;&#10;Description automatically generated">
            <a:extLst>
              <a:ext uri="{FF2B5EF4-FFF2-40B4-BE49-F238E27FC236}">
                <a16:creationId xmlns:a16="http://schemas.microsoft.com/office/drawing/2014/main" id="{D6694EEB-344B-11B8-8270-4D8C17830E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1324" y="4745136"/>
            <a:ext cx="602676" cy="406060"/>
          </a:xfrm>
          <a:prstGeom prst="rect">
            <a:avLst/>
          </a:prstGeom>
        </p:spPr>
      </p:pic>
    </p:spTree>
    <p:extLst>
      <p:ext uri="{BB962C8B-B14F-4D97-AF65-F5344CB8AC3E}">
        <p14:creationId xmlns:p14="http://schemas.microsoft.com/office/powerpoint/2010/main" val="3867387898"/>
      </p:ext>
    </p:extLst>
  </p:cSld>
  <p:clrMapOvr>
    <a:masterClrMapping/>
  </p:clrMapOvr>
</p:sld>
</file>

<file path=ppt/theme/theme1.xml><?xml version="1.0" encoding="utf-8"?>
<a:theme xmlns:a="http://schemas.openxmlformats.org/drawingml/2006/main" name="1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9283B078D0F1342BABDDBF8F2AD83E1" ma:contentTypeVersion="13" ma:contentTypeDescription="Create a new document." ma:contentTypeScope="" ma:versionID="3e785ee5ae01e5cad9719e25798e2482">
  <xsd:schema xmlns:xsd="http://www.w3.org/2001/XMLSchema" xmlns:xs="http://www.w3.org/2001/XMLSchema" xmlns:p="http://schemas.microsoft.com/office/2006/metadata/properties" xmlns:ns3="46a64c1c-f005-4609-b0a9-5e1a8d79242d" xmlns:ns4="1d7d2fdb-4dce-4960-83fc-3b0f7249da94" targetNamespace="http://schemas.microsoft.com/office/2006/metadata/properties" ma:root="true" ma:fieldsID="c19f7d7a74517d8fad6ac5599837e725" ns3:_="" ns4:_="">
    <xsd:import namespace="46a64c1c-f005-4609-b0a9-5e1a8d79242d"/>
    <xsd:import namespace="1d7d2fdb-4dce-4960-83fc-3b0f7249da9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AutoKeyPoints" minOccurs="0"/>
                <xsd:element ref="ns4:MediaServiceKeyPoints" minOccurs="0"/>
                <xsd:element ref="ns4:MediaServiceGenerationTime" minOccurs="0"/>
                <xsd:element ref="ns4:MediaServiceEventHashCode"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a64c1c-f005-4609-b0a9-5e1a8d79242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7d2fdb-4dce-4960-83fc-3b0f7249da9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purl.org/dc/elements/1.1/"/>
    <ds:schemaRef ds:uri="http://schemas.microsoft.com/office/2006/metadata/properties"/>
    <ds:schemaRef ds:uri="46a64c1c-f005-4609-b0a9-5e1a8d79242d"/>
    <ds:schemaRef ds:uri="http://purl.org/dc/terms/"/>
    <ds:schemaRef ds:uri="http://schemas.openxmlformats.org/package/2006/metadata/core-properties"/>
    <ds:schemaRef ds:uri="1d7d2fdb-4dce-4960-83fc-3b0f7249da94"/>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DD29A8F-FFC8-4F9E-BE3B-B847176197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a64c1c-f005-4609-b0a9-5e1a8d79242d"/>
    <ds:schemaRef ds:uri="1d7d2fdb-4dce-4960-83fc-3b0f7249da9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2061</TotalTime>
  <Words>898</Words>
  <Application>Microsoft Office PowerPoint</Application>
  <PresentationFormat>On-screen Show (16:9)</PresentationFormat>
  <Paragraphs>148</Paragraphs>
  <Slides>20</Slides>
  <Notes>19</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Arial</vt:lpstr>
      <vt:lpstr>Calibri</vt:lpstr>
      <vt:lpstr>Montserrat</vt:lpstr>
      <vt:lpstr>Montserrat Light</vt:lpstr>
      <vt:lpstr>Raleway SemiBold</vt:lpstr>
      <vt:lpstr>Trebuchet MS</vt:lpstr>
      <vt:lpstr>Wingdings</vt:lpstr>
      <vt:lpstr>1_Tema di Office</vt:lpstr>
      <vt:lpstr>2_Tema di Office</vt:lpstr>
      <vt:lpstr>3_Tema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Clemente FUGGINI</dc:creator>
  <cp:lastModifiedBy>Michele MILILLI</cp:lastModifiedBy>
  <cp:revision>53</cp:revision>
  <dcterms:created xsi:type="dcterms:W3CDTF">2020-07-06T17:53:23Z</dcterms:created>
  <dcterms:modified xsi:type="dcterms:W3CDTF">2022-07-14T10:54:35Z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6175487-42af-4492-84fe-2b4054e011bd_Enabled">
    <vt:lpwstr>true</vt:lpwstr>
  </property>
  <property fmtid="{D5CDD505-2E9C-101B-9397-08002B2CF9AE}" pid="3" name="MSIP_Label_a6175487-42af-4492-84fe-2b4054e011bd_SetDate">
    <vt:lpwstr>2020-07-06T18:09:38Z</vt:lpwstr>
  </property>
  <property fmtid="{D5CDD505-2E9C-101B-9397-08002B2CF9AE}" pid="4" name="MSIP_Label_a6175487-42af-4492-84fe-2b4054e011bd_Method">
    <vt:lpwstr>Privileged</vt:lpwstr>
  </property>
  <property fmtid="{D5CDD505-2E9C-101B-9397-08002B2CF9AE}" pid="5" name="MSIP_Label_a6175487-42af-4492-84fe-2b4054e011bd_Name">
    <vt:lpwstr>Public</vt:lpwstr>
  </property>
  <property fmtid="{D5CDD505-2E9C-101B-9397-08002B2CF9AE}" pid="6" name="MSIP_Label_a6175487-42af-4492-84fe-2b4054e011bd_SiteId">
    <vt:lpwstr>76e3e3ff-fce0-45ec-a946-bc44d69a9b7e</vt:lpwstr>
  </property>
  <property fmtid="{D5CDD505-2E9C-101B-9397-08002B2CF9AE}" pid="7" name="MSIP_Label_a6175487-42af-4492-84fe-2b4054e011bd_ActionId">
    <vt:lpwstr>bd15b2f6-e9ee-41a4-9f6e-0000349c029f</vt:lpwstr>
  </property>
  <property fmtid="{D5CDD505-2E9C-101B-9397-08002B2CF9AE}" pid="8" name="MSIP_Label_a6175487-42af-4492-84fe-2b4054e011bd_ContentBits">
    <vt:lpwstr>0</vt:lpwstr>
  </property>
  <property fmtid="{D5CDD505-2E9C-101B-9397-08002B2CF9AE}" pid="9" name="ContentTypeId">
    <vt:lpwstr>0x01010039283B078D0F1342BABDDBF8F2AD83E1</vt:lpwstr>
  </property>
</Properties>
</file>